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496" r:id="rId2"/>
    <p:sldId id="506" r:id="rId3"/>
    <p:sldId id="511" r:id="rId4"/>
    <p:sldId id="471" r:id="rId5"/>
    <p:sldId id="472" r:id="rId6"/>
    <p:sldId id="523" r:id="rId7"/>
    <p:sldId id="521" r:id="rId8"/>
    <p:sldId id="522" r:id="rId9"/>
    <p:sldId id="520" r:id="rId10"/>
    <p:sldId id="490" r:id="rId11"/>
    <p:sldId id="488" r:id="rId12"/>
    <p:sldId id="518" r:id="rId13"/>
    <p:sldId id="519" r:id="rId14"/>
    <p:sldId id="510" r:id="rId15"/>
    <p:sldId id="508" r:id="rId16"/>
    <p:sldId id="516" r:id="rId17"/>
    <p:sldId id="513" r:id="rId18"/>
    <p:sldId id="514" r:id="rId19"/>
    <p:sldId id="51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4" autoAdjust="0"/>
    <p:restoredTop sz="80432" autoAdjust="0"/>
  </p:normalViewPr>
  <p:slideViewPr>
    <p:cSldViewPr>
      <p:cViewPr>
        <p:scale>
          <a:sx n="81" d="100"/>
          <a:sy n="81" d="100"/>
        </p:scale>
        <p:origin x="-174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F71A1-5F97-4110-B102-DA9E70AD1F7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70B1E-4F5C-4372-BCA0-8D4FFC57F0B6}">
      <dgm:prSet phldrT="[Текст]"/>
      <dgm:spPr/>
      <dgm:t>
        <a:bodyPr/>
        <a:lstStyle/>
        <a:p>
          <a:r>
            <a:rPr lang="ru-RU" smtClean="0"/>
            <a:t>Разработка РП , </a:t>
          </a:r>
          <a:r>
            <a:rPr lang="ru-RU" dirty="0" smtClean="0"/>
            <a:t>методических материалов</a:t>
          </a:r>
          <a:endParaRPr lang="ru-RU" dirty="0"/>
        </a:p>
      </dgm:t>
    </dgm:pt>
    <dgm:pt modelId="{DE510BBF-DF3A-4BAC-BE4A-189CA18373D8}" type="parTrans" cxnId="{8C02482F-5E10-4E69-98CB-5C1886272430}">
      <dgm:prSet/>
      <dgm:spPr/>
      <dgm:t>
        <a:bodyPr/>
        <a:lstStyle/>
        <a:p>
          <a:endParaRPr lang="ru-RU"/>
        </a:p>
      </dgm:t>
    </dgm:pt>
    <dgm:pt modelId="{7CDFA12C-5377-4E5E-B1B0-2243951AF27C}" type="sibTrans" cxnId="{8C02482F-5E10-4E69-98CB-5C1886272430}">
      <dgm:prSet/>
      <dgm:spPr/>
      <dgm:t>
        <a:bodyPr/>
        <a:lstStyle/>
        <a:p>
          <a:endParaRPr lang="ru-RU"/>
        </a:p>
      </dgm:t>
    </dgm:pt>
    <dgm:pt modelId="{A8DD519A-DCDE-47C1-B947-263CA96CDD0B}">
      <dgm:prSet phldrT="[Текст]"/>
      <dgm:spPr/>
      <dgm:t>
        <a:bodyPr/>
        <a:lstStyle/>
        <a:p>
          <a:r>
            <a:rPr lang="ru-RU" dirty="0" smtClean="0"/>
            <a:t>Консультации, обмен опытом</a:t>
          </a:r>
          <a:endParaRPr lang="ru-RU" dirty="0"/>
        </a:p>
      </dgm:t>
    </dgm:pt>
    <dgm:pt modelId="{7AD6E853-449F-490A-A989-C14921E48989}" type="parTrans" cxnId="{17FC314E-F578-40C6-91DA-EA6ED752A434}">
      <dgm:prSet/>
      <dgm:spPr/>
      <dgm:t>
        <a:bodyPr/>
        <a:lstStyle/>
        <a:p>
          <a:endParaRPr lang="ru-RU"/>
        </a:p>
      </dgm:t>
    </dgm:pt>
    <dgm:pt modelId="{C55FE4E5-AD18-4EA1-A066-FF77738D8CB2}" type="sibTrans" cxnId="{17FC314E-F578-40C6-91DA-EA6ED752A434}">
      <dgm:prSet/>
      <dgm:spPr/>
      <dgm:t>
        <a:bodyPr/>
        <a:lstStyle/>
        <a:p>
          <a:endParaRPr lang="ru-RU"/>
        </a:p>
      </dgm:t>
    </dgm:pt>
    <dgm:pt modelId="{7EBBF9FB-A750-4205-9C28-06CFBBB2D715}">
      <dgm:prSet phldrT="[Текст]"/>
      <dgm:spPr/>
      <dgm:t>
        <a:bodyPr/>
        <a:lstStyle/>
        <a:p>
          <a:r>
            <a:rPr lang="ru-RU" dirty="0" smtClean="0"/>
            <a:t>Самообразование (просмотр </a:t>
          </a:r>
          <a:r>
            <a:rPr lang="ru-RU" dirty="0" err="1" smtClean="0"/>
            <a:t>вебинаров</a:t>
          </a:r>
          <a:r>
            <a:rPr lang="ru-RU" dirty="0" smtClean="0"/>
            <a:t>, изучение литературы, </a:t>
          </a:r>
          <a:r>
            <a:rPr lang="ru-RU" dirty="0" err="1" smtClean="0"/>
            <a:t>интернет-ресурсов</a:t>
          </a:r>
          <a:r>
            <a:rPr lang="ru-RU" dirty="0" smtClean="0"/>
            <a:t>…)</a:t>
          </a:r>
          <a:endParaRPr lang="ru-RU" dirty="0"/>
        </a:p>
      </dgm:t>
    </dgm:pt>
    <dgm:pt modelId="{E0A29747-269D-4D70-9C4D-775DDAEB2F32}" type="parTrans" cxnId="{08040A54-F86B-453B-82A2-29CE8EAC6F38}">
      <dgm:prSet/>
      <dgm:spPr/>
      <dgm:t>
        <a:bodyPr/>
        <a:lstStyle/>
        <a:p>
          <a:endParaRPr lang="ru-RU"/>
        </a:p>
      </dgm:t>
    </dgm:pt>
    <dgm:pt modelId="{EE925687-02D3-479D-8343-047034704302}" type="sibTrans" cxnId="{08040A54-F86B-453B-82A2-29CE8EAC6F38}">
      <dgm:prSet/>
      <dgm:spPr/>
      <dgm:t>
        <a:bodyPr/>
        <a:lstStyle/>
        <a:p>
          <a:endParaRPr lang="ru-RU"/>
        </a:p>
      </dgm:t>
    </dgm:pt>
    <dgm:pt modelId="{9C4952B5-42C1-4C59-9B9A-CC5962E71CFC}">
      <dgm:prSet phldrT="[Текст]"/>
      <dgm:spPr/>
      <dgm:t>
        <a:bodyPr/>
        <a:lstStyle/>
        <a:p>
          <a:r>
            <a:rPr lang="ru-RU" dirty="0" smtClean="0"/>
            <a:t>Прохождение курсов повышения квалификации</a:t>
          </a:r>
          <a:endParaRPr lang="ru-RU" dirty="0"/>
        </a:p>
      </dgm:t>
    </dgm:pt>
    <dgm:pt modelId="{6087B6C9-FA0F-43A1-9AF1-4F5485D98C07}" type="parTrans" cxnId="{3981335F-06A2-4322-BC12-3A34A733F1BE}">
      <dgm:prSet/>
      <dgm:spPr/>
      <dgm:t>
        <a:bodyPr/>
        <a:lstStyle/>
        <a:p>
          <a:endParaRPr lang="ru-RU"/>
        </a:p>
      </dgm:t>
    </dgm:pt>
    <dgm:pt modelId="{1100A4E3-6567-4051-8A46-4A28571B6821}" type="sibTrans" cxnId="{3981335F-06A2-4322-BC12-3A34A733F1BE}">
      <dgm:prSet/>
      <dgm:spPr/>
      <dgm:t>
        <a:bodyPr/>
        <a:lstStyle/>
        <a:p>
          <a:endParaRPr lang="ru-RU"/>
        </a:p>
      </dgm:t>
    </dgm:pt>
    <dgm:pt modelId="{B431F962-1271-46EE-AB03-C51C0B3674B4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C50B9D08-2ED6-40AC-B558-AA23142E5AA3}" type="parTrans" cxnId="{E901377D-FC24-4ABC-890A-2283C22A9540}">
      <dgm:prSet/>
      <dgm:spPr/>
      <dgm:t>
        <a:bodyPr/>
        <a:lstStyle/>
        <a:p>
          <a:endParaRPr lang="ru-RU"/>
        </a:p>
      </dgm:t>
    </dgm:pt>
    <dgm:pt modelId="{2C2C50A4-EEB1-4DB3-8622-4099A8A88B1F}" type="sibTrans" cxnId="{E901377D-FC24-4ABC-890A-2283C22A9540}">
      <dgm:prSet/>
      <dgm:spPr/>
      <dgm:t>
        <a:bodyPr/>
        <a:lstStyle/>
        <a:p>
          <a:endParaRPr lang="ru-RU"/>
        </a:p>
      </dgm:t>
    </dgm:pt>
    <dgm:pt modelId="{6DB66947-01B8-4340-A668-384ADADECBE6}" type="pres">
      <dgm:prSet presAssocID="{30BF71A1-5F97-4110-B102-DA9E70AD1F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3A168D-6B3A-4195-8E5D-156917E98600}" type="pres">
      <dgm:prSet presAssocID="{B431F962-1271-46EE-AB03-C51C0B3674B4}" presName="Name8" presStyleCnt="0"/>
      <dgm:spPr/>
    </dgm:pt>
    <dgm:pt modelId="{1EAC3EF0-A93D-4C9C-BD0D-25A0374EB19D}" type="pres">
      <dgm:prSet presAssocID="{B431F962-1271-46EE-AB03-C51C0B3674B4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E4CED-A8F3-4831-B0A0-F6E4BAE678CF}" type="pres">
      <dgm:prSet presAssocID="{B431F962-1271-46EE-AB03-C51C0B3674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F7DD6-28F0-4A53-93FE-1CEAE0FE0FCD}" type="pres">
      <dgm:prSet presAssocID="{71670B1E-4F5C-4372-BCA0-8D4FFC57F0B6}" presName="Name8" presStyleCnt="0"/>
      <dgm:spPr/>
    </dgm:pt>
    <dgm:pt modelId="{E002D946-2B8D-4B53-A2EA-805D8DE5044C}" type="pres">
      <dgm:prSet presAssocID="{71670B1E-4F5C-4372-BCA0-8D4FFC57F0B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30FA2-A452-4CB8-802B-896813ECC828}" type="pres">
      <dgm:prSet presAssocID="{71670B1E-4F5C-4372-BCA0-8D4FFC57F0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9A231-8633-4DD1-9B2A-73499B0766F4}" type="pres">
      <dgm:prSet presAssocID="{A8DD519A-DCDE-47C1-B947-263CA96CDD0B}" presName="Name8" presStyleCnt="0"/>
      <dgm:spPr/>
    </dgm:pt>
    <dgm:pt modelId="{C6F183AC-DCC2-4EDA-96CC-ACC690C06D0D}" type="pres">
      <dgm:prSet presAssocID="{A8DD519A-DCDE-47C1-B947-263CA96CDD0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6980B-C1D4-44A9-ADB6-0F485CB345D2}" type="pres">
      <dgm:prSet presAssocID="{A8DD519A-DCDE-47C1-B947-263CA96CDD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9B6FD-87B4-48B3-A648-2E2AB8C7B2A5}" type="pres">
      <dgm:prSet presAssocID="{7EBBF9FB-A750-4205-9C28-06CFBBB2D715}" presName="Name8" presStyleCnt="0"/>
      <dgm:spPr/>
    </dgm:pt>
    <dgm:pt modelId="{D2F38BD4-80B6-4306-B6AA-0BC1736F4895}" type="pres">
      <dgm:prSet presAssocID="{7EBBF9FB-A750-4205-9C28-06CFBBB2D715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83B80-58C9-4790-B3A0-B3672AE6DFBA}" type="pres">
      <dgm:prSet presAssocID="{7EBBF9FB-A750-4205-9C28-06CFBBB2D7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5B656-6F2A-44F8-B303-4569797CED2A}" type="pres">
      <dgm:prSet presAssocID="{9C4952B5-42C1-4C59-9B9A-CC5962E71CFC}" presName="Name8" presStyleCnt="0"/>
      <dgm:spPr/>
    </dgm:pt>
    <dgm:pt modelId="{E8101556-314F-4F7E-B32E-09BACB96E8C7}" type="pres">
      <dgm:prSet presAssocID="{9C4952B5-42C1-4C59-9B9A-CC5962E71CF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6E518-CA33-49F9-A252-4453C6B08D1C}" type="pres">
      <dgm:prSet presAssocID="{9C4952B5-42C1-4C59-9B9A-CC5962E71C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B3296B-0D44-48F9-8D35-7FEC23069975}" type="presOf" srcId="{71670B1E-4F5C-4372-BCA0-8D4FFC57F0B6}" destId="{0F330FA2-A452-4CB8-802B-896813ECC828}" srcOrd="1" destOrd="0" presId="urn:microsoft.com/office/officeart/2005/8/layout/pyramid1"/>
    <dgm:cxn modelId="{E901377D-FC24-4ABC-890A-2283C22A9540}" srcId="{30BF71A1-5F97-4110-B102-DA9E70AD1F7B}" destId="{B431F962-1271-46EE-AB03-C51C0B3674B4}" srcOrd="0" destOrd="0" parTransId="{C50B9D08-2ED6-40AC-B558-AA23142E5AA3}" sibTransId="{2C2C50A4-EEB1-4DB3-8622-4099A8A88B1F}"/>
    <dgm:cxn modelId="{21B3A308-AB06-47AD-A029-569544D378C2}" type="presOf" srcId="{9C4952B5-42C1-4C59-9B9A-CC5962E71CFC}" destId="{7226E518-CA33-49F9-A252-4453C6B08D1C}" srcOrd="1" destOrd="0" presId="urn:microsoft.com/office/officeart/2005/8/layout/pyramid1"/>
    <dgm:cxn modelId="{C2259144-4F16-4995-B557-666C51137FB2}" type="presOf" srcId="{B431F962-1271-46EE-AB03-C51C0B3674B4}" destId="{1EAC3EF0-A93D-4C9C-BD0D-25A0374EB19D}" srcOrd="0" destOrd="0" presId="urn:microsoft.com/office/officeart/2005/8/layout/pyramid1"/>
    <dgm:cxn modelId="{3981335F-06A2-4322-BC12-3A34A733F1BE}" srcId="{30BF71A1-5F97-4110-B102-DA9E70AD1F7B}" destId="{9C4952B5-42C1-4C59-9B9A-CC5962E71CFC}" srcOrd="4" destOrd="0" parTransId="{6087B6C9-FA0F-43A1-9AF1-4F5485D98C07}" sibTransId="{1100A4E3-6567-4051-8A46-4A28571B6821}"/>
    <dgm:cxn modelId="{BFBA9ED1-309A-490C-8A6C-22FC9E84E1F9}" type="presOf" srcId="{30BF71A1-5F97-4110-B102-DA9E70AD1F7B}" destId="{6DB66947-01B8-4340-A668-384ADADECBE6}" srcOrd="0" destOrd="0" presId="urn:microsoft.com/office/officeart/2005/8/layout/pyramid1"/>
    <dgm:cxn modelId="{08040A54-F86B-453B-82A2-29CE8EAC6F38}" srcId="{30BF71A1-5F97-4110-B102-DA9E70AD1F7B}" destId="{7EBBF9FB-A750-4205-9C28-06CFBBB2D715}" srcOrd="3" destOrd="0" parTransId="{E0A29747-269D-4D70-9C4D-775DDAEB2F32}" sibTransId="{EE925687-02D3-479D-8343-047034704302}"/>
    <dgm:cxn modelId="{FA3A6636-7994-4FD0-87CF-66D66FADFBCE}" type="presOf" srcId="{A8DD519A-DCDE-47C1-B947-263CA96CDD0B}" destId="{13B6980B-C1D4-44A9-ADB6-0F485CB345D2}" srcOrd="1" destOrd="0" presId="urn:microsoft.com/office/officeart/2005/8/layout/pyramid1"/>
    <dgm:cxn modelId="{313F0127-2998-45E5-9853-A79A41E2AC53}" type="presOf" srcId="{9C4952B5-42C1-4C59-9B9A-CC5962E71CFC}" destId="{E8101556-314F-4F7E-B32E-09BACB96E8C7}" srcOrd="0" destOrd="0" presId="urn:microsoft.com/office/officeart/2005/8/layout/pyramid1"/>
    <dgm:cxn modelId="{17FC314E-F578-40C6-91DA-EA6ED752A434}" srcId="{30BF71A1-5F97-4110-B102-DA9E70AD1F7B}" destId="{A8DD519A-DCDE-47C1-B947-263CA96CDD0B}" srcOrd="2" destOrd="0" parTransId="{7AD6E853-449F-490A-A989-C14921E48989}" sibTransId="{C55FE4E5-AD18-4EA1-A066-FF77738D8CB2}"/>
    <dgm:cxn modelId="{B28634FA-C702-4F0F-BEF3-1707B8EA3BD2}" type="presOf" srcId="{7EBBF9FB-A750-4205-9C28-06CFBBB2D715}" destId="{D2F38BD4-80B6-4306-B6AA-0BC1736F4895}" srcOrd="0" destOrd="0" presId="urn:microsoft.com/office/officeart/2005/8/layout/pyramid1"/>
    <dgm:cxn modelId="{B6DEA399-2E2F-41D0-86F6-12F35A27CFF2}" type="presOf" srcId="{A8DD519A-DCDE-47C1-B947-263CA96CDD0B}" destId="{C6F183AC-DCC2-4EDA-96CC-ACC690C06D0D}" srcOrd="0" destOrd="0" presId="urn:microsoft.com/office/officeart/2005/8/layout/pyramid1"/>
    <dgm:cxn modelId="{57F9E0E2-1F0C-47CD-9E38-8F657C0C79A4}" type="presOf" srcId="{71670B1E-4F5C-4372-BCA0-8D4FFC57F0B6}" destId="{E002D946-2B8D-4B53-A2EA-805D8DE5044C}" srcOrd="0" destOrd="0" presId="urn:microsoft.com/office/officeart/2005/8/layout/pyramid1"/>
    <dgm:cxn modelId="{7535E1DD-F1E6-4FFE-9714-C773D898C212}" type="presOf" srcId="{B431F962-1271-46EE-AB03-C51C0B3674B4}" destId="{4AFE4CED-A8F3-4831-B0A0-F6E4BAE678CF}" srcOrd="1" destOrd="0" presId="urn:microsoft.com/office/officeart/2005/8/layout/pyramid1"/>
    <dgm:cxn modelId="{8C02482F-5E10-4E69-98CB-5C1886272430}" srcId="{30BF71A1-5F97-4110-B102-DA9E70AD1F7B}" destId="{71670B1E-4F5C-4372-BCA0-8D4FFC57F0B6}" srcOrd="1" destOrd="0" parTransId="{DE510BBF-DF3A-4BAC-BE4A-189CA18373D8}" sibTransId="{7CDFA12C-5377-4E5E-B1B0-2243951AF27C}"/>
    <dgm:cxn modelId="{0D679EB0-7F7C-4907-B65C-C7C984DF3D70}" type="presOf" srcId="{7EBBF9FB-A750-4205-9C28-06CFBBB2D715}" destId="{27383B80-58C9-4790-B3A0-B3672AE6DFBA}" srcOrd="1" destOrd="0" presId="urn:microsoft.com/office/officeart/2005/8/layout/pyramid1"/>
    <dgm:cxn modelId="{B5455CE0-A64F-42EA-B6CA-8CE613E234BB}" type="presParOf" srcId="{6DB66947-01B8-4340-A668-384ADADECBE6}" destId="{113A168D-6B3A-4195-8E5D-156917E98600}" srcOrd="0" destOrd="0" presId="urn:microsoft.com/office/officeart/2005/8/layout/pyramid1"/>
    <dgm:cxn modelId="{58502FB7-0E49-42D9-B69A-D42475DBFB86}" type="presParOf" srcId="{113A168D-6B3A-4195-8E5D-156917E98600}" destId="{1EAC3EF0-A93D-4C9C-BD0D-25A0374EB19D}" srcOrd="0" destOrd="0" presId="urn:microsoft.com/office/officeart/2005/8/layout/pyramid1"/>
    <dgm:cxn modelId="{578EB11D-0BAC-42F9-8A12-0562FC886450}" type="presParOf" srcId="{113A168D-6B3A-4195-8E5D-156917E98600}" destId="{4AFE4CED-A8F3-4831-B0A0-F6E4BAE678CF}" srcOrd="1" destOrd="0" presId="urn:microsoft.com/office/officeart/2005/8/layout/pyramid1"/>
    <dgm:cxn modelId="{11F0B069-BAEC-4243-8A5C-44BD5A486712}" type="presParOf" srcId="{6DB66947-01B8-4340-A668-384ADADECBE6}" destId="{B06F7DD6-28F0-4A53-93FE-1CEAE0FE0FCD}" srcOrd="1" destOrd="0" presId="urn:microsoft.com/office/officeart/2005/8/layout/pyramid1"/>
    <dgm:cxn modelId="{6DD4F6DE-1A7E-4EC7-B427-4079D63FA0DB}" type="presParOf" srcId="{B06F7DD6-28F0-4A53-93FE-1CEAE0FE0FCD}" destId="{E002D946-2B8D-4B53-A2EA-805D8DE5044C}" srcOrd="0" destOrd="0" presId="urn:microsoft.com/office/officeart/2005/8/layout/pyramid1"/>
    <dgm:cxn modelId="{985BF91E-D5FB-45D8-B14E-E6DDE77B12BB}" type="presParOf" srcId="{B06F7DD6-28F0-4A53-93FE-1CEAE0FE0FCD}" destId="{0F330FA2-A452-4CB8-802B-896813ECC828}" srcOrd="1" destOrd="0" presId="urn:microsoft.com/office/officeart/2005/8/layout/pyramid1"/>
    <dgm:cxn modelId="{25CA4541-A4E2-40DB-972C-72A0C877CCDC}" type="presParOf" srcId="{6DB66947-01B8-4340-A668-384ADADECBE6}" destId="{7BE9A231-8633-4DD1-9B2A-73499B0766F4}" srcOrd="2" destOrd="0" presId="urn:microsoft.com/office/officeart/2005/8/layout/pyramid1"/>
    <dgm:cxn modelId="{8C35309F-1966-46BD-9BA7-F3D01F9C94B0}" type="presParOf" srcId="{7BE9A231-8633-4DD1-9B2A-73499B0766F4}" destId="{C6F183AC-DCC2-4EDA-96CC-ACC690C06D0D}" srcOrd="0" destOrd="0" presId="urn:microsoft.com/office/officeart/2005/8/layout/pyramid1"/>
    <dgm:cxn modelId="{B60FDC84-EF67-4F96-A081-ADC4419A7F47}" type="presParOf" srcId="{7BE9A231-8633-4DD1-9B2A-73499B0766F4}" destId="{13B6980B-C1D4-44A9-ADB6-0F485CB345D2}" srcOrd="1" destOrd="0" presId="urn:microsoft.com/office/officeart/2005/8/layout/pyramid1"/>
    <dgm:cxn modelId="{76D1B51D-A506-46D9-9477-33E31A5BA95A}" type="presParOf" srcId="{6DB66947-01B8-4340-A668-384ADADECBE6}" destId="{4E29B6FD-87B4-48B3-A648-2E2AB8C7B2A5}" srcOrd="3" destOrd="0" presId="urn:microsoft.com/office/officeart/2005/8/layout/pyramid1"/>
    <dgm:cxn modelId="{55F3DCCB-E86E-4A8A-8C29-4ACFF61E25E8}" type="presParOf" srcId="{4E29B6FD-87B4-48B3-A648-2E2AB8C7B2A5}" destId="{D2F38BD4-80B6-4306-B6AA-0BC1736F4895}" srcOrd="0" destOrd="0" presId="urn:microsoft.com/office/officeart/2005/8/layout/pyramid1"/>
    <dgm:cxn modelId="{89C59530-50FA-4AE1-A843-49D7FC5EFC19}" type="presParOf" srcId="{4E29B6FD-87B4-48B3-A648-2E2AB8C7B2A5}" destId="{27383B80-58C9-4790-B3A0-B3672AE6DFBA}" srcOrd="1" destOrd="0" presId="urn:microsoft.com/office/officeart/2005/8/layout/pyramid1"/>
    <dgm:cxn modelId="{3B7B1A7D-058E-4AD7-BC1A-DD5CD3E03F4C}" type="presParOf" srcId="{6DB66947-01B8-4340-A668-384ADADECBE6}" destId="{7C15B656-6F2A-44F8-B303-4569797CED2A}" srcOrd="4" destOrd="0" presId="urn:microsoft.com/office/officeart/2005/8/layout/pyramid1"/>
    <dgm:cxn modelId="{D54BDA2C-5F5B-4951-8516-23C471E8EFD5}" type="presParOf" srcId="{7C15B656-6F2A-44F8-B303-4569797CED2A}" destId="{E8101556-314F-4F7E-B32E-09BACB96E8C7}" srcOrd="0" destOrd="0" presId="urn:microsoft.com/office/officeart/2005/8/layout/pyramid1"/>
    <dgm:cxn modelId="{8CDDFBB1-3DBC-4D99-B7D4-3A3403F95865}" type="presParOf" srcId="{7C15B656-6F2A-44F8-B303-4569797CED2A}" destId="{7226E518-CA33-49F9-A252-4453C6B08D1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602A37-3DC3-4751-836F-E23388B070D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9E475A-E8A8-4AFB-B418-4313755DC22B}">
      <dgm:prSet phldrT="[Текст]"/>
      <dgm:spPr/>
      <dgm:t>
        <a:bodyPr/>
        <a:lstStyle/>
        <a:p>
          <a:r>
            <a:rPr lang="ru-RU" b="1" dirty="0" smtClean="0"/>
            <a:t>Информационно-коммуникативная компетенция</a:t>
          </a:r>
          <a:r>
            <a:rPr lang="ru-RU" dirty="0" smtClean="0"/>
            <a:t> </a:t>
          </a:r>
          <a:endParaRPr lang="ru-RU" dirty="0"/>
        </a:p>
      </dgm:t>
    </dgm:pt>
    <dgm:pt modelId="{EC583BCD-C85C-41FB-BA0F-1F76658C77D8}" type="parTrans" cxnId="{69D4DFDA-78EC-4378-AF84-92A3D1F04C1B}">
      <dgm:prSet/>
      <dgm:spPr/>
      <dgm:t>
        <a:bodyPr/>
        <a:lstStyle/>
        <a:p>
          <a:endParaRPr lang="ru-RU"/>
        </a:p>
      </dgm:t>
    </dgm:pt>
    <dgm:pt modelId="{BCE52025-0109-425E-B00F-9E4836829428}" type="sibTrans" cxnId="{69D4DFDA-78EC-4378-AF84-92A3D1F04C1B}">
      <dgm:prSet/>
      <dgm:spPr/>
      <dgm:t>
        <a:bodyPr/>
        <a:lstStyle/>
        <a:p>
          <a:endParaRPr lang="ru-RU"/>
        </a:p>
      </dgm:t>
    </dgm:pt>
    <dgm:pt modelId="{0094DA63-3109-47BB-9633-E4796BB2D627}">
      <dgm:prSet phldrT="[Текст]"/>
      <dgm:spPr/>
      <dgm:t>
        <a:bodyPr/>
        <a:lstStyle/>
        <a:p>
          <a:r>
            <a:rPr lang="ru-RU" dirty="0" smtClean="0"/>
            <a:t>умение самостоятельно искать, отбирать нужную информацию, анализировать и представлять её;</a:t>
          </a:r>
          <a:endParaRPr lang="ru-RU" dirty="0"/>
        </a:p>
      </dgm:t>
    </dgm:pt>
    <dgm:pt modelId="{833FD48C-9C69-4C92-B2CD-0CEA2FAFE74A}" type="parTrans" cxnId="{93A3943E-7BE0-4A7F-8F4B-0CEE532FC5B8}">
      <dgm:prSet/>
      <dgm:spPr/>
      <dgm:t>
        <a:bodyPr/>
        <a:lstStyle/>
        <a:p>
          <a:endParaRPr lang="ru-RU"/>
        </a:p>
      </dgm:t>
    </dgm:pt>
    <dgm:pt modelId="{31D021FE-4956-4BF8-96DB-EE47E3B085BA}" type="sibTrans" cxnId="{93A3943E-7BE0-4A7F-8F4B-0CEE532FC5B8}">
      <dgm:prSet/>
      <dgm:spPr/>
      <dgm:t>
        <a:bodyPr/>
        <a:lstStyle/>
        <a:p>
          <a:endParaRPr lang="ru-RU"/>
        </a:p>
      </dgm:t>
    </dgm:pt>
    <dgm:pt modelId="{B6F8CD22-AC7D-4FDC-9D76-B11D5084B170}">
      <dgm:prSet phldrT="[Текст]"/>
      <dgm:spPr/>
      <dgm:t>
        <a:bodyPr/>
        <a:lstStyle/>
        <a:p>
          <a:r>
            <a:rPr lang="ru-RU" dirty="0" smtClean="0"/>
            <a:t>овладение элементарными умениями создания индивидуальных и групповых проектов.</a:t>
          </a:r>
          <a:endParaRPr lang="ru-RU" dirty="0"/>
        </a:p>
      </dgm:t>
    </dgm:pt>
    <dgm:pt modelId="{F8C19BD6-6859-4660-9EF7-9EAD0E1A148E}" type="parTrans" cxnId="{32F2B850-BF8C-426A-A07E-AA12F396C4CA}">
      <dgm:prSet/>
      <dgm:spPr/>
      <dgm:t>
        <a:bodyPr/>
        <a:lstStyle/>
        <a:p>
          <a:endParaRPr lang="ru-RU"/>
        </a:p>
      </dgm:t>
    </dgm:pt>
    <dgm:pt modelId="{C2F0814E-5D7C-4E4F-9856-F56B5DBF2C7B}" type="sibTrans" cxnId="{32F2B850-BF8C-426A-A07E-AA12F396C4CA}">
      <dgm:prSet/>
      <dgm:spPr/>
      <dgm:t>
        <a:bodyPr/>
        <a:lstStyle/>
        <a:p>
          <a:endParaRPr lang="ru-RU"/>
        </a:p>
      </dgm:t>
    </dgm:pt>
    <dgm:pt modelId="{A3282144-92B8-478F-9D02-15D6A093A081}">
      <dgm:prSet phldrT="[Текст]"/>
      <dgm:spPr/>
      <dgm:t>
        <a:bodyPr/>
        <a:lstStyle/>
        <a:p>
          <a:r>
            <a:rPr lang="ru-RU" dirty="0" smtClean="0"/>
            <a:t>Социально-коммуникативная компетентность </a:t>
          </a:r>
          <a:endParaRPr lang="ru-RU" dirty="0"/>
        </a:p>
      </dgm:t>
    </dgm:pt>
    <dgm:pt modelId="{4D5CCC31-DEC1-48C3-9201-FB05084EFA3C}" type="parTrans" cxnId="{04A4E445-633A-4907-A379-FDDFEC212229}">
      <dgm:prSet/>
      <dgm:spPr/>
      <dgm:t>
        <a:bodyPr/>
        <a:lstStyle/>
        <a:p>
          <a:endParaRPr lang="ru-RU"/>
        </a:p>
      </dgm:t>
    </dgm:pt>
    <dgm:pt modelId="{E80B47CE-11E6-4311-AB76-9F74BBA6B258}" type="sibTrans" cxnId="{04A4E445-633A-4907-A379-FDDFEC212229}">
      <dgm:prSet/>
      <dgm:spPr/>
      <dgm:t>
        <a:bodyPr/>
        <a:lstStyle/>
        <a:p>
          <a:endParaRPr lang="ru-RU"/>
        </a:p>
      </dgm:t>
    </dgm:pt>
    <dgm:pt modelId="{2C4CBD91-8BA0-429E-BCC1-82C2A3B65AAB}">
      <dgm:prSet phldrT="[Текст]"/>
      <dgm:spPr/>
      <dgm:t>
        <a:bodyPr/>
        <a:lstStyle/>
        <a:p>
          <a:r>
            <a:rPr lang="ru-RU" dirty="0" smtClean="0"/>
            <a:t>готовность получать в диалоге необходимую информацию;</a:t>
          </a:r>
          <a:endParaRPr lang="ru-RU" dirty="0"/>
        </a:p>
      </dgm:t>
    </dgm:pt>
    <dgm:pt modelId="{F17F88FB-C969-4197-B267-2750EBEB61B4}" type="parTrans" cxnId="{3736D753-A7EA-4DD8-AF95-8A40CB4C17C4}">
      <dgm:prSet/>
      <dgm:spPr/>
      <dgm:t>
        <a:bodyPr/>
        <a:lstStyle/>
        <a:p>
          <a:endParaRPr lang="ru-RU"/>
        </a:p>
      </dgm:t>
    </dgm:pt>
    <dgm:pt modelId="{4310CD3D-26DC-4053-B7A0-3EE9C10170D7}" type="sibTrans" cxnId="{3736D753-A7EA-4DD8-AF95-8A40CB4C17C4}">
      <dgm:prSet/>
      <dgm:spPr/>
      <dgm:t>
        <a:bodyPr/>
        <a:lstStyle/>
        <a:p>
          <a:endParaRPr lang="ru-RU"/>
        </a:p>
      </dgm:t>
    </dgm:pt>
    <dgm:pt modelId="{48C45C3F-999F-4F95-B5FC-6C09A3D2B00C}">
      <dgm:prSet phldrT="[Текст]"/>
      <dgm:spPr/>
      <dgm:t>
        <a:bodyPr/>
        <a:lstStyle/>
        <a:p>
          <a:r>
            <a:rPr lang="ru-RU" dirty="0" smtClean="0"/>
            <a:t>умение представлять и отстаивать свою точку зрения на основе признания разнообразия позиций;</a:t>
          </a:r>
          <a:endParaRPr lang="ru-RU" dirty="0"/>
        </a:p>
      </dgm:t>
    </dgm:pt>
    <dgm:pt modelId="{A581FA3A-A0C5-4F76-B491-0014DBEC8C39}" type="parTrans" cxnId="{DC7C3A52-6C2E-44BD-967E-988666150AF0}">
      <dgm:prSet/>
      <dgm:spPr/>
      <dgm:t>
        <a:bodyPr/>
        <a:lstStyle/>
        <a:p>
          <a:endParaRPr lang="ru-RU"/>
        </a:p>
      </dgm:t>
    </dgm:pt>
    <dgm:pt modelId="{56D3E853-1B62-4C1E-B6D8-10DC7306EFFC}" type="sibTrans" cxnId="{DC7C3A52-6C2E-44BD-967E-988666150AF0}">
      <dgm:prSet/>
      <dgm:spPr/>
      <dgm:t>
        <a:bodyPr/>
        <a:lstStyle/>
        <a:p>
          <a:endParaRPr lang="ru-RU"/>
        </a:p>
      </dgm:t>
    </dgm:pt>
    <dgm:pt modelId="{4C6DA62F-6636-4B01-83C5-FD791E856131}">
      <dgm:prSet phldrT="[Текст]"/>
      <dgm:spPr/>
      <dgm:t>
        <a:bodyPr/>
        <a:lstStyle/>
        <a:p>
          <a:r>
            <a:rPr lang="ru-RU" dirty="0" smtClean="0"/>
            <a:t>информационная социализация </a:t>
          </a:r>
          <a:endParaRPr lang="ru-RU" dirty="0"/>
        </a:p>
      </dgm:t>
    </dgm:pt>
    <dgm:pt modelId="{EE2C40AA-CDCB-45A4-913F-614F4A89986F}" type="parTrans" cxnId="{CF213E77-85D8-4F15-A8DB-48A1A4BC9D54}">
      <dgm:prSet/>
      <dgm:spPr/>
      <dgm:t>
        <a:bodyPr/>
        <a:lstStyle/>
        <a:p>
          <a:endParaRPr lang="ru-RU"/>
        </a:p>
      </dgm:t>
    </dgm:pt>
    <dgm:pt modelId="{B5A8AF98-A1AE-4E19-B1DC-4BF433843921}" type="sibTrans" cxnId="{CF213E77-85D8-4F15-A8DB-48A1A4BC9D54}">
      <dgm:prSet/>
      <dgm:spPr/>
      <dgm:t>
        <a:bodyPr/>
        <a:lstStyle/>
        <a:p>
          <a:endParaRPr lang="ru-RU"/>
        </a:p>
      </dgm:t>
    </dgm:pt>
    <dgm:pt modelId="{B4468F3F-EE79-45E0-AF84-65A403B45370}">
      <dgm:prSet phldrT="[Текст]"/>
      <dgm:spPr/>
      <dgm:t>
        <a:bodyPr/>
        <a:lstStyle/>
        <a:p>
          <a:r>
            <a:rPr lang="ru-RU" dirty="0" smtClean="0"/>
            <a:t>овладение элементарными информационно-коммуникативными технологиями (ИКТ);</a:t>
          </a:r>
          <a:endParaRPr lang="ru-RU" dirty="0"/>
        </a:p>
      </dgm:t>
    </dgm:pt>
    <dgm:pt modelId="{643BB80C-10CD-4A86-840A-E0AD48AF4D0F}" type="parTrans" cxnId="{EEDAA6AE-18B7-4B24-8E9A-8966E0A0DC2F}">
      <dgm:prSet/>
      <dgm:spPr/>
      <dgm:t>
        <a:bodyPr/>
        <a:lstStyle/>
        <a:p>
          <a:endParaRPr lang="ru-RU"/>
        </a:p>
      </dgm:t>
    </dgm:pt>
    <dgm:pt modelId="{CF03F128-FB26-47B0-A72B-F3441693422E}" type="sibTrans" cxnId="{EEDAA6AE-18B7-4B24-8E9A-8966E0A0DC2F}">
      <dgm:prSet/>
      <dgm:spPr/>
      <dgm:t>
        <a:bodyPr/>
        <a:lstStyle/>
        <a:p>
          <a:endParaRPr lang="ru-RU"/>
        </a:p>
      </dgm:t>
    </dgm:pt>
    <dgm:pt modelId="{0E8CB6ED-FA2F-4E7D-B110-73078F36BA03}">
      <dgm:prSet phldrT="[Текст]"/>
      <dgm:spPr/>
      <dgm:t>
        <a:bodyPr/>
        <a:lstStyle/>
        <a:p>
          <a:r>
            <a:rPr lang="ru-RU" dirty="0" smtClean="0"/>
            <a:t>ознакомление с современными информационными и цифровыми устройствами</a:t>
          </a:r>
          <a:endParaRPr lang="ru-RU" dirty="0"/>
        </a:p>
      </dgm:t>
    </dgm:pt>
    <dgm:pt modelId="{1469FE1E-5576-42B5-8BA4-F9C4E0653CE8}" type="parTrans" cxnId="{2C736A03-332E-4FB1-9EB9-2B730B53DBEF}">
      <dgm:prSet/>
      <dgm:spPr/>
      <dgm:t>
        <a:bodyPr/>
        <a:lstStyle/>
        <a:p>
          <a:endParaRPr lang="ru-RU"/>
        </a:p>
      </dgm:t>
    </dgm:pt>
    <dgm:pt modelId="{3C56FE5B-7DCB-43B7-9354-0EE53D72C047}" type="sibTrans" cxnId="{2C736A03-332E-4FB1-9EB9-2B730B53DBEF}">
      <dgm:prSet/>
      <dgm:spPr/>
      <dgm:t>
        <a:bodyPr/>
        <a:lstStyle/>
        <a:p>
          <a:endParaRPr lang="ru-RU"/>
        </a:p>
      </dgm:t>
    </dgm:pt>
    <dgm:pt modelId="{288EB2A1-8B9F-4232-8012-DD04883705BA}">
      <dgm:prSet phldrT="[Текст]"/>
      <dgm:spPr/>
      <dgm:t>
        <a:bodyPr/>
        <a:lstStyle/>
        <a:p>
          <a:r>
            <a:rPr lang="ru-RU" dirty="0" smtClean="0"/>
            <a:t>умение взаимодействовать с членами группы, решающей общую задачу</a:t>
          </a:r>
          <a:endParaRPr lang="ru-RU" dirty="0"/>
        </a:p>
      </dgm:t>
    </dgm:pt>
    <dgm:pt modelId="{AE7754B6-9698-48CB-A96C-B99879226EE0}" type="parTrans" cxnId="{396DFD14-6DF5-4B64-BCCA-F5BA192057C3}">
      <dgm:prSet/>
      <dgm:spPr/>
      <dgm:t>
        <a:bodyPr/>
        <a:lstStyle/>
        <a:p>
          <a:endParaRPr lang="ru-RU"/>
        </a:p>
      </dgm:t>
    </dgm:pt>
    <dgm:pt modelId="{AC2536BE-3DA3-4A15-9322-ACA0CB6372C8}" type="sibTrans" cxnId="{396DFD14-6DF5-4B64-BCCA-F5BA192057C3}">
      <dgm:prSet/>
      <dgm:spPr/>
      <dgm:t>
        <a:bodyPr/>
        <a:lstStyle/>
        <a:p>
          <a:endParaRPr lang="ru-RU"/>
        </a:p>
      </dgm:t>
    </dgm:pt>
    <dgm:pt modelId="{44660283-5923-49AC-97CC-05BF40CEC51A}">
      <dgm:prSet phldrT="[Текст]"/>
      <dgm:spPr/>
      <dgm:t>
        <a:bodyPr/>
        <a:lstStyle/>
        <a:p>
          <a:r>
            <a:rPr lang="ru-RU" dirty="0" smtClean="0"/>
            <a:t> ознакомление с правилами информационной безопасности; </a:t>
          </a:r>
          <a:endParaRPr lang="ru-RU" dirty="0"/>
        </a:p>
      </dgm:t>
    </dgm:pt>
    <dgm:pt modelId="{EEE6B5C7-19E5-46CC-BE51-39D1841CF052}" type="parTrans" cxnId="{47672968-3DA2-41FD-898C-30D215EDEE16}">
      <dgm:prSet/>
      <dgm:spPr/>
      <dgm:t>
        <a:bodyPr/>
        <a:lstStyle/>
        <a:p>
          <a:endParaRPr lang="ru-RU"/>
        </a:p>
      </dgm:t>
    </dgm:pt>
    <dgm:pt modelId="{2EE9DCBD-E0E5-41B6-85C5-FC2B933DF67F}" type="sibTrans" cxnId="{47672968-3DA2-41FD-898C-30D215EDEE16}">
      <dgm:prSet/>
      <dgm:spPr/>
      <dgm:t>
        <a:bodyPr/>
        <a:lstStyle/>
        <a:p>
          <a:endParaRPr lang="ru-RU"/>
        </a:p>
      </dgm:t>
    </dgm:pt>
    <dgm:pt modelId="{CB8FEA7B-AB16-4390-BEA4-72B99FA3F794}" type="pres">
      <dgm:prSet presAssocID="{24602A37-3DC3-4751-836F-E23388B070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C7F166-9A2D-40FE-8FED-F060D593D67B}" type="pres">
      <dgm:prSet presAssocID="{EB9E475A-E8A8-4AFB-B418-4313755DC22B}" presName="composite" presStyleCnt="0"/>
      <dgm:spPr/>
    </dgm:pt>
    <dgm:pt modelId="{C5AC2575-8C62-4A6F-AC60-5CE180E3B3DD}" type="pres">
      <dgm:prSet presAssocID="{EB9E475A-E8A8-4AFB-B418-4313755DC22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79E50-E955-40E9-B673-DB09E37ECF4D}" type="pres">
      <dgm:prSet presAssocID="{EB9E475A-E8A8-4AFB-B418-4313755DC22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B0797-8268-4D3C-8937-20BD14E79DC3}" type="pres">
      <dgm:prSet presAssocID="{BCE52025-0109-425E-B00F-9E4836829428}" presName="space" presStyleCnt="0"/>
      <dgm:spPr/>
    </dgm:pt>
    <dgm:pt modelId="{EC551ECB-77FD-47CB-9954-CACE11C80450}" type="pres">
      <dgm:prSet presAssocID="{A3282144-92B8-478F-9D02-15D6A093A081}" presName="composite" presStyleCnt="0"/>
      <dgm:spPr/>
    </dgm:pt>
    <dgm:pt modelId="{BBAA9FD6-A42C-4B87-9E16-22ABF5D33DE0}" type="pres">
      <dgm:prSet presAssocID="{A3282144-92B8-478F-9D02-15D6A093A08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26234-5837-4757-ABE6-673ADEB5D516}" type="pres">
      <dgm:prSet presAssocID="{A3282144-92B8-478F-9D02-15D6A093A08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730A5-9D0B-455B-A59E-6E15332CA11F}" type="pres">
      <dgm:prSet presAssocID="{E80B47CE-11E6-4311-AB76-9F74BBA6B258}" presName="space" presStyleCnt="0"/>
      <dgm:spPr/>
    </dgm:pt>
    <dgm:pt modelId="{FD6EB208-95B0-409A-88C7-BB7F2522808D}" type="pres">
      <dgm:prSet presAssocID="{4C6DA62F-6636-4B01-83C5-FD791E856131}" presName="composite" presStyleCnt="0"/>
      <dgm:spPr/>
    </dgm:pt>
    <dgm:pt modelId="{20919A70-1692-4B94-9ACE-2AF87C261073}" type="pres">
      <dgm:prSet presAssocID="{4C6DA62F-6636-4B01-83C5-FD791E85613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1BE49-5B4F-44B8-AD17-1E1AEE26D9ED}" type="pres">
      <dgm:prSet presAssocID="{4C6DA62F-6636-4B01-83C5-FD791E85613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3796E6-F5F4-442D-8A0E-D07D06EC794F}" type="presOf" srcId="{24602A37-3DC3-4751-836F-E23388B070D0}" destId="{CB8FEA7B-AB16-4390-BEA4-72B99FA3F794}" srcOrd="0" destOrd="0" presId="urn:microsoft.com/office/officeart/2005/8/layout/hList1"/>
    <dgm:cxn modelId="{2AC627E6-B00F-4D95-AD68-F57A8A55079B}" type="presOf" srcId="{B4468F3F-EE79-45E0-AF84-65A403B45370}" destId="{CF41BE49-5B4F-44B8-AD17-1E1AEE26D9ED}" srcOrd="0" destOrd="0" presId="urn:microsoft.com/office/officeart/2005/8/layout/hList1"/>
    <dgm:cxn modelId="{396DFD14-6DF5-4B64-BCCA-F5BA192057C3}" srcId="{A3282144-92B8-478F-9D02-15D6A093A081}" destId="{288EB2A1-8B9F-4232-8012-DD04883705BA}" srcOrd="2" destOrd="0" parTransId="{AE7754B6-9698-48CB-A96C-B99879226EE0}" sibTransId="{AC2536BE-3DA3-4A15-9322-ACA0CB6372C8}"/>
    <dgm:cxn modelId="{7E706123-D15C-432E-A8A0-E8B23279B162}" type="presOf" srcId="{288EB2A1-8B9F-4232-8012-DD04883705BA}" destId="{B4626234-5837-4757-ABE6-673ADEB5D516}" srcOrd="0" destOrd="2" presId="urn:microsoft.com/office/officeart/2005/8/layout/hList1"/>
    <dgm:cxn modelId="{EEDAA6AE-18B7-4B24-8E9A-8966E0A0DC2F}" srcId="{4C6DA62F-6636-4B01-83C5-FD791E856131}" destId="{B4468F3F-EE79-45E0-AF84-65A403B45370}" srcOrd="0" destOrd="0" parTransId="{643BB80C-10CD-4A86-840A-E0AD48AF4D0F}" sibTransId="{CF03F128-FB26-47B0-A72B-F3441693422E}"/>
    <dgm:cxn modelId="{93A3943E-7BE0-4A7F-8F4B-0CEE532FC5B8}" srcId="{EB9E475A-E8A8-4AFB-B418-4313755DC22B}" destId="{0094DA63-3109-47BB-9633-E4796BB2D627}" srcOrd="0" destOrd="0" parTransId="{833FD48C-9C69-4C92-B2CD-0CEA2FAFE74A}" sibTransId="{31D021FE-4956-4BF8-96DB-EE47E3B085BA}"/>
    <dgm:cxn modelId="{CF213E77-85D8-4F15-A8DB-48A1A4BC9D54}" srcId="{24602A37-3DC3-4751-836F-E23388B070D0}" destId="{4C6DA62F-6636-4B01-83C5-FD791E856131}" srcOrd="2" destOrd="0" parTransId="{EE2C40AA-CDCB-45A4-913F-614F4A89986F}" sibTransId="{B5A8AF98-A1AE-4E19-B1DC-4BF433843921}"/>
    <dgm:cxn modelId="{46C186F8-80CA-447A-B5A8-4F9460BE7702}" type="presOf" srcId="{B6F8CD22-AC7D-4FDC-9D76-B11D5084B170}" destId="{87079E50-E955-40E9-B673-DB09E37ECF4D}" srcOrd="0" destOrd="1" presId="urn:microsoft.com/office/officeart/2005/8/layout/hList1"/>
    <dgm:cxn modelId="{32F2B850-BF8C-426A-A07E-AA12F396C4CA}" srcId="{EB9E475A-E8A8-4AFB-B418-4313755DC22B}" destId="{B6F8CD22-AC7D-4FDC-9D76-B11D5084B170}" srcOrd="1" destOrd="0" parTransId="{F8C19BD6-6859-4660-9EF7-9EAD0E1A148E}" sibTransId="{C2F0814E-5D7C-4E4F-9856-F56B5DBF2C7B}"/>
    <dgm:cxn modelId="{04A4E445-633A-4907-A379-FDDFEC212229}" srcId="{24602A37-3DC3-4751-836F-E23388B070D0}" destId="{A3282144-92B8-478F-9D02-15D6A093A081}" srcOrd="1" destOrd="0" parTransId="{4D5CCC31-DEC1-48C3-9201-FB05084EFA3C}" sibTransId="{E80B47CE-11E6-4311-AB76-9F74BBA6B258}"/>
    <dgm:cxn modelId="{49B6B3EE-26C9-45A9-96BA-F0A579545DAE}" type="presOf" srcId="{2C4CBD91-8BA0-429E-BCC1-82C2A3B65AAB}" destId="{B4626234-5837-4757-ABE6-673ADEB5D516}" srcOrd="0" destOrd="0" presId="urn:microsoft.com/office/officeart/2005/8/layout/hList1"/>
    <dgm:cxn modelId="{8E1A979B-2686-4CAD-BDCB-F1DB4BA78572}" type="presOf" srcId="{A3282144-92B8-478F-9D02-15D6A093A081}" destId="{BBAA9FD6-A42C-4B87-9E16-22ABF5D33DE0}" srcOrd="0" destOrd="0" presId="urn:microsoft.com/office/officeart/2005/8/layout/hList1"/>
    <dgm:cxn modelId="{6B0E19BD-5B13-4B0D-BA48-16769CDA486A}" type="presOf" srcId="{EB9E475A-E8A8-4AFB-B418-4313755DC22B}" destId="{C5AC2575-8C62-4A6F-AC60-5CE180E3B3DD}" srcOrd="0" destOrd="0" presId="urn:microsoft.com/office/officeart/2005/8/layout/hList1"/>
    <dgm:cxn modelId="{2C736A03-332E-4FB1-9EB9-2B730B53DBEF}" srcId="{4C6DA62F-6636-4B01-83C5-FD791E856131}" destId="{0E8CB6ED-FA2F-4E7D-B110-73078F36BA03}" srcOrd="2" destOrd="0" parTransId="{1469FE1E-5576-42B5-8BA4-F9C4E0653CE8}" sibTransId="{3C56FE5B-7DCB-43B7-9354-0EE53D72C047}"/>
    <dgm:cxn modelId="{29CB00BD-00AA-4B77-B110-54A0E65879EB}" type="presOf" srcId="{0094DA63-3109-47BB-9633-E4796BB2D627}" destId="{87079E50-E955-40E9-B673-DB09E37ECF4D}" srcOrd="0" destOrd="0" presId="urn:microsoft.com/office/officeart/2005/8/layout/hList1"/>
    <dgm:cxn modelId="{278B7BF6-E501-485D-9662-E8B4D5E33EBF}" type="presOf" srcId="{48C45C3F-999F-4F95-B5FC-6C09A3D2B00C}" destId="{B4626234-5837-4757-ABE6-673ADEB5D516}" srcOrd="0" destOrd="1" presId="urn:microsoft.com/office/officeart/2005/8/layout/hList1"/>
    <dgm:cxn modelId="{228BFCCF-E940-43B7-9D24-1A7C43AD4ACA}" type="presOf" srcId="{4C6DA62F-6636-4B01-83C5-FD791E856131}" destId="{20919A70-1692-4B94-9ACE-2AF87C261073}" srcOrd="0" destOrd="0" presId="urn:microsoft.com/office/officeart/2005/8/layout/hList1"/>
    <dgm:cxn modelId="{3736D753-A7EA-4DD8-AF95-8A40CB4C17C4}" srcId="{A3282144-92B8-478F-9D02-15D6A093A081}" destId="{2C4CBD91-8BA0-429E-BCC1-82C2A3B65AAB}" srcOrd="0" destOrd="0" parTransId="{F17F88FB-C969-4197-B267-2750EBEB61B4}" sibTransId="{4310CD3D-26DC-4053-B7A0-3EE9C10170D7}"/>
    <dgm:cxn modelId="{B05B381D-0621-44C0-AA73-1B66DD5615FC}" type="presOf" srcId="{0E8CB6ED-FA2F-4E7D-B110-73078F36BA03}" destId="{CF41BE49-5B4F-44B8-AD17-1E1AEE26D9ED}" srcOrd="0" destOrd="2" presId="urn:microsoft.com/office/officeart/2005/8/layout/hList1"/>
    <dgm:cxn modelId="{DC7C3A52-6C2E-44BD-967E-988666150AF0}" srcId="{A3282144-92B8-478F-9D02-15D6A093A081}" destId="{48C45C3F-999F-4F95-B5FC-6C09A3D2B00C}" srcOrd="1" destOrd="0" parTransId="{A581FA3A-A0C5-4F76-B491-0014DBEC8C39}" sibTransId="{56D3E853-1B62-4C1E-B6D8-10DC7306EFFC}"/>
    <dgm:cxn modelId="{2D0B499A-1B26-47E5-BBF3-637A5A69FF0E}" type="presOf" srcId="{44660283-5923-49AC-97CC-05BF40CEC51A}" destId="{CF41BE49-5B4F-44B8-AD17-1E1AEE26D9ED}" srcOrd="0" destOrd="1" presId="urn:microsoft.com/office/officeart/2005/8/layout/hList1"/>
    <dgm:cxn modelId="{69D4DFDA-78EC-4378-AF84-92A3D1F04C1B}" srcId="{24602A37-3DC3-4751-836F-E23388B070D0}" destId="{EB9E475A-E8A8-4AFB-B418-4313755DC22B}" srcOrd="0" destOrd="0" parTransId="{EC583BCD-C85C-41FB-BA0F-1F76658C77D8}" sibTransId="{BCE52025-0109-425E-B00F-9E4836829428}"/>
    <dgm:cxn modelId="{47672968-3DA2-41FD-898C-30D215EDEE16}" srcId="{4C6DA62F-6636-4B01-83C5-FD791E856131}" destId="{44660283-5923-49AC-97CC-05BF40CEC51A}" srcOrd="1" destOrd="0" parTransId="{EEE6B5C7-19E5-46CC-BE51-39D1841CF052}" sibTransId="{2EE9DCBD-E0E5-41B6-85C5-FC2B933DF67F}"/>
    <dgm:cxn modelId="{92706920-73B6-4CC4-844B-409BE619201B}" type="presParOf" srcId="{CB8FEA7B-AB16-4390-BEA4-72B99FA3F794}" destId="{7AC7F166-9A2D-40FE-8FED-F060D593D67B}" srcOrd="0" destOrd="0" presId="urn:microsoft.com/office/officeart/2005/8/layout/hList1"/>
    <dgm:cxn modelId="{24C6A4B6-7386-443D-892B-A16A7D1BFE41}" type="presParOf" srcId="{7AC7F166-9A2D-40FE-8FED-F060D593D67B}" destId="{C5AC2575-8C62-4A6F-AC60-5CE180E3B3DD}" srcOrd="0" destOrd="0" presId="urn:microsoft.com/office/officeart/2005/8/layout/hList1"/>
    <dgm:cxn modelId="{44B185AD-D569-4EFF-A592-3A6D811198B6}" type="presParOf" srcId="{7AC7F166-9A2D-40FE-8FED-F060D593D67B}" destId="{87079E50-E955-40E9-B673-DB09E37ECF4D}" srcOrd="1" destOrd="0" presId="urn:microsoft.com/office/officeart/2005/8/layout/hList1"/>
    <dgm:cxn modelId="{DF070C78-35AF-4D52-8E1D-8AEBCB2BC594}" type="presParOf" srcId="{CB8FEA7B-AB16-4390-BEA4-72B99FA3F794}" destId="{E66B0797-8268-4D3C-8937-20BD14E79DC3}" srcOrd="1" destOrd="0" presId="urn:microsoft.com/office/officeart/2005/8/layout/hList1"/>
    <dgm:cxn modelId="{0B2229DD-3566-4A4D-986F-2AB7DFA7AD6C}" type="presParOf" srcId="{CB8FEA7B-AB16-4390-BEA4-72B99FA3F794}" destId="{EC551ECB-77FD-47CB-9954-CACE11C80450}" srcOrd="2" destOrd="0" presId="urn:microsoft.com/office/officeart/2005/8/layout/hList1"/>
    <dgm:cxn modelId="{A8894258-90EC-4835-8092-28975B737534}" type="presParOf" srcId="{EC551ECB-77FD-47CB-9954-CACE11C80450}" destId="{BBAA9FD6-A42C-4B87-9E16-22ABF5D33DE0}" srcOrd="0" destOrd="0" presId="urn:microsoft.com/office/officeart/2005/8/layout/hList1"/>
    <dgm:cxn modelId="{007B85F5-6069-49FD-8824-8BDD8A4C88A8}" type="presParOf" srcId="{EC551ECB-77FD-47CB-9954-CACE11C80450}" destId="{B4626234-5837-4757-ABE6-673ADEB5D516}" srcOrd="1" destOrd="0" presId="urn:microsoft.com/office/officeart/2005/8/layout/hList1"/>
    <dgm:cxn modelId="{520D8285-4346-471B-919F-EFDCE5BDF799}" type="presParOf" srcId="{CB8FEA7B-AB16-4390-BEA4-72B99FA3F794}" destId="{77E730A5-9D0B-455B-A59E-6E15332CA11F}" srcOrd="3" destOrd="0" presId="urn:microsoft.com/office/officeart/2005/8/layout/hList1"/>
    <dgm:cxn modelId="{490D6A09-323C-4CF5-ACDB-C7188CC78E50}" type="presParOf" srcId="{CB8FEA7B-AB16-4390-BEA4-72B99FA3F794}" destId="{FD6EB208-95B0-409A-88C7-BB7F2522808D}" srcOrd="4" destOrd="0" presId="urn:microsoft.com/office/officeart/2005/8/layout/hList1"/>
    <dgm:cxn modelId="{2BBDB03C-A8FF-4C63-BC62-0597C806208E}" type="presParOf" srcId="{FD6EB208-95B0-409A-88C7-BB7F2522808D}" destId="{20919A70-1692-4B94-9ACE-2AF87C261073}" srcOrd="0" destOrd="0" presId="urn:microsoft.com/office/officeart/2005/8/layout/hList1"/>
    <dgm:cxn modelId="{D731DF6C-6380-46F0-80E8-4C6E6A7A44D2}" type="presParOf" srcId="{FD6EB208-95B0-409A-88C7-BB7F2522808D}" destId="{CF41BE49-5B4F-44B8-AD17-1E1AEE26D9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C3EF0-A93D-4C9C-BD0D-25A0374EB19D}">
      <dsp:nvSpPr>
        <dsp:cNvPr id="0" name=""/>
        <dsp:cNvSpPr/>
      </dsp:nvSpPr>
      <dsp:spPr>
        <a:xfrm>
          <a:off x="3401695" y="0"/>
          <a:ext cx="1700847" cy="914400"/>
        </a:xfrm>
        <a:prstGeom prst="trapezoid">
          <a:avLst>
            <a:gd name="adj" fmla="val 930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…</a:t>
          </a:r>
          <a:endParaRPr lang="ru-RU" sz="2000" kern="1200" dirty="0"/>
        </a:p>
      </dsp:txBody>
      <dsp:txXfrm>
        <a:off x="3401695" y="0"/>
        <a:ext cx="1700847" cy="914400"/>
      </dsp:txXfrm>
    </dsp:sp>
    <dsp:sp modelId="{E002D946-2B8D-4B53-A2EA-805D8DE5044C}">
      <dsp:nvSpPr>
        <dsp:cNvPr id="0" name=""/>
        <dsp:cNvSpPr/>
      </dsp:nvSpPr>
      <dsp:spPr>
        <a:xfrm>
          <a:off x="2551271" y="914399"/>
          <a:ext cx="3401695" cy="914400"/>
        </a:xfrm>
        <a:prstGeom prst="trapezoid">
          <a:avLst>
            <a:gd name="adj" fmla="val 930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Разработка РП , </a:t>
          </a:r>
          <a:r>
            <a:rPr lang="ru-RU" sz="2000" kern="1200" dirty="0" smtClean="0"/>
            <a:t>методических материалов</a:t>
          </a:r>
          <a:endParaRPr lang="ru-RU" sz="2000" kern="1200" dirty="0"/>
        </a:p>
      </dsp:txBody>
      <dsp:txXfrm>
        <a:off x="3146568" y="914399"/>
        <a:ext cx="2211101" cy="914400"/>
      </dsp:txXfrm>
    </dsp:sp>
    <dsp:sp modelId="{C6F183AC-DCC2-4EDA-96CC-ACC690C06D0D}">
      <dsp:nvSpPr>
        <dsp:cNvPr id="0" name=""/>
        <dsp:cNvSpPr/>
      </dsp:nvSpPr>
      <dsp:spPr>
        <a:xfrm>
          <a:off x="1700847" y="1828799"/>
          <a:ext cx="5102542" cy="914400"/>
        </a:xfrm>
        <a:prstGeom prst="trapezoid">
          <a:avLst>
            <a:gd name="adj" fmla="val 930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Консультации, обмен опытом</a:t>
          </a:r>
          <a:endParaRPr lang="ru-RU" sz="2000" kern="1200" dirty="0"/>
        </a:p>
      </dsp:txBody>
      <dsp:txXfrm>
        <a:off x="2593792" y="1828799"/>
        <a:ext cx="3316652" cy="914400"/>
      </dsp:txXfrm>
    </dsp:sp>
    <dsp:sp modelId="{D2F38BD4-80B6-4306-B6AA-0BC1736F4895}">
      <dsp:nvSpPr>
        <dsp:cNvPr id="0" name=""/>
        <dsp:cNvSpPr/>
      </dsp:nvSpPr>
      <dsp:spPr>
        <a:xfrm>
          <a:off x="850423" y="2743199"/>
          <a:ext cx="6803390" cy="914400"/>
        </a:xfrm>
        <a:prstGeom prst="trapezoid">
          <a:avLst>
            <a:gd name="adj" fmla="val 930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Самообразование (просмотр </a:t>
          </a:r>
          <a:r>
            <a:rPr lang="ru-RU" sz="2000" kern="1200" dirty="0" err="1" smtClean="0"/>
            <a:t>вебинаров</a:t>
          </a:r>
          <a:r>
            <a:rPr lang="ru-RU" sz="2000" kern="1200" dirty="0" smtClean="0"/>
            <a:t>, изучение литературы, </a:t>
          </a:r>
          <a:r>
            <a:rPr lang="ru-RU" sz="2000" kern="1200" dirty="0" err="1" smtClean="0"/>
            <a:t>интернет-ресурсов</a:t>
          </a:r>
          <a:r>
            <a:rPr lang="ru-RU" sz="2000" kern="1200" dirty="0" smtClean="0"/>
            <a:t>…)</a:t>
          </a:r>
          <a:endParaRPr lang="ru-RU" sz="2000" kern="1200" dirty="0"/>
        </a:p>
      </dsp:txBody>
      <dsp:txXfrm>
        <a:off x="2041017" y="2743199"/>
        <a:ext cx="4422203" cy="914400"/>
      </dsp:txXfrm>
    </dsp:sp>
    <dsp:sp modelId="{E8101556-314F-4F7E-B32E-09BACB96E8C7}">
      <dsp:nvSpPr>
        <dsp:cNvPr id="0" name=""/>
        <dsp:cNvSpPr/>
      </dsp:nvSpPr>
      <dsp:spPr>
        <a:xfrm>
          <a:off x="0" y="3657600"/>
          <a:ext cx="8504238" cy="914400"/>
        </a:xfrm>
        <a:prstGeom prst="trapezoid">
          <a:avLst>
            <a:gd name="adj" fmla="val 930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Прохождение курсов повышения квалификации</a:t>
          </a:r>
          <a:endParaRPr lang="ru-RU" sz="2000" kern="1200" dirty="0"/>
        </a:p>
      </dsp:txBody>
      <dsp:txXfrm>
        <a:off x="1488241" y="3657600"/>
        <a:ext cx="5527754" cy="914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C2575-8C62-4A6F-AC60-5CE180E3B3DD}">
      <dsp:nvSpPr>
        <dsp:cNvPr id="0" name=""/>
        <dsp:cNvSpPr/>
      </dsp:nvSpPr>
      <dsp:spPr>
        <a:xfrm>
          <a:off x="2657" y="130583"/>
          <a:ext cx="2591135" cy="802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Информационно-коммуникативная компетенция</a:t>
          </a:r>
          <a:r>
            <a:rPr lang="ru-RU" sz="1600" kern="1200" dirty="0" smtClean="0"/>
            <a:t> </a:t>
          </a:r>
          <a:endParaRPr lang="ru-RU" sz="1600" kern="1200" dirty="0"/>
        </a:p>
      </dsp:txBody>
      <dsp:txXfrm>
        <a:off x="2657" y="130583"/>
        <a:ext cx="2591135" cy="802594"/>
      </dsp:txXfrm>
    </dsp:sp>
    <dsp:sp modelId="{87079E50-E955-40E9-B673-DB09E37ECF4D}">
      <dsp:nvSpPr>
        <dsp:cNvPr id="0" name=""/>
        <dsp:cNvSpPr/>
      </dsp:nvSpPr>
      <dsp:spPr>
        <a:xfrm>
          <a:off x="2657" y="933177"/>
          <a:ext cx="2591135" cy="35082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умение самостоятельно искать, отбирать нужную информацию, анализировать и представлять её;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овладение элементарными умениями создания индивидуальных и групповых проектов.</a:t>
          </a:r>
          <a:endParaRPr lang="ru-RU" sz="1600" kern="1200" dirty="0"/>
        </a:p>
      </dsp:txBody>
      <dsp:txXfrm>
        <a:off x="2657" y="933177"/>
        <a:ext cx="2591135" cy="3508238"/>
      </dsp:txXfrm>
    </dsp:sp>
    <dsp:sp modelId="{BBAA9FD6-A42C-4B87-9E16-22ABF5D33DE0}">
      <dsp:nvSpPr>
        <dsp:cNvPr id="0" name=""/>
        <dsp:cNvSpPr/>
      </dsp:nvSpPr>
      <dsp:spPr>
        <a:xfrm>
          <a:off x="2956551" y="130583"/>
          <a:ext cx="2591135" cy="802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Социально-коммуникативная компетентность </a:t>
          </a:r>
          <a:endParaRPr lang="ru-RU" sz="1600" kern="1200" dirty="0"/>
        </a:p>
      </dsp:txBody>
      <dsp:txXfrm>
        <a:off x="2956551" y="130583"/>
        <a:ext cx="2591135" cy="802594"/>
      </dsp:txXfrm>
    </dsp:sp>
    <dsp:sp modelId="{B4626234-5837-4757-ABE6-673ADEB5D516}">
      <dsp:nvSpPr>
        <dsp:cNvPr id="0" name=""/>
        <dsp:cNvSpPr/>
      </dsp:nvSpPr>
      <dsp:spPr>
        <a:xfrm>
          <a:off x="2956551" y="933177"/>
          <a:ext cx="2591135" cy="35082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готовность получать в диалоге необходимую информацию;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умение представлять и отстаивать свою точку зрения на основе признания разнообразия позиций;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умение взаимодействовать с членами группы, решающей общую задачу</a:t>
          </a:r>
          <a:endParaRPr lang="ru-RU" sz="1600" kern="1200" dirty="0"/>
        </a:p>
      </dsp:txBody>
      <dsp:txXfrm>
        <a:off x="2956551" y="933177"/>
        <a:ext cx="2591135" cy="3508238"/>
      </dsp:txXfrm>
    </dsp:sp>
    <dsp:sp modelId="{20919A70-1692-4B94-9ACE-2AF87C261073}">
      <dsp:nvSpPr>
        <dsp:cNvPr id="0" name=""/>
        <dsp:cNvSpPr/>
      </dsp:nvSpPr>
      <dsp:spPr>
        <a:xfrm>
          <a:off x="5910445" y="130583"/>
          <a:ext cx="2591135" cy="802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информационная социализация </a:t>
          </a:r>
          <a:endParaRPr lang="ru-RU" sz="1600" kern="1200" dirty="0"/>
        </a:p>
      </dsp:txBody>
      <dsp:txXfrm>
        <a:off x="5910445" y="130583"/>
        <a:ext cx="2591135" cy="802594"/>
      </dsp:txXfrm>
    </dsp:sp>
    <dsp:sp modelId="{CF41BE49-5B4F-44B8-AD17-1E1AEE26D9ED}">
      <dsp:nvSpPr>
        <dsp:cNvPr id="0" name=""/>
        <dsp:cNvSpPr/>
      </dsp:nvSpPr>
      <dsp:spPr>
        <a:xfrm>
          <a:off x="5910445" y="933177"/>
          <a:ext cx="2591135" cy="35082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овладение элементарными информационно-коммуникативными технологиями (ИКТ);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ознакомление с правилами информационной безопасности;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ознакомление с современными информационными и цифровыми устройствами</a:t>
          </a:r>
          <a:endParaRPr lang="ru-RU" sz="1600" kern="1200" dirty="0"/>
        </a:p>
      </dsp:txBody>
      <dsp:txXfrm>
        <a:off x="5910445" y="933177"/>
        <a:ext cx="2591135" cy="3508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6FC91F-274B-40EF-9333-50A2A4C0AD62}" type="datetimeFigureOut">
              <a:rPr lang="ru-RU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BF84DF-22D0-4396-B119-5D39F4432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21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приоритетного проекта "Современная цифровая образовательная среда в Российской Федерации"  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Рабочая версия </a:t>
            </a:r>
            <a:r>
              <a:rPr lang="ru-RU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пасорта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проекта «Цифровая школа» Современный этап развития общества характеризуется нарастанием информатизации с использованием телефонии, радио, телевидения, сети Интернет, а также традиционных и электронных СМИ. Все это наделяет современный процесс коммуникации особой спецификой, объяснить которую можно, прежде всего, наличием большого количества каналов передачи информации</a:t>
            </a:r>
          </a:p>
          <a:p>
            <a:pPr>
              <a:spcBef>
                <a:spcPts val="0"/>
              </a:spcBef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Реализация проекта является одним из условий, направленных на решение выше перечисленных задач. Актуальность проекта определена важностью для ребенка затрагиваемых областей жизненного пространства в процессе образовательной деятельности - социальной средой, предполагающей опыт живого общения с реальными людьми (детьми и взрослыми) и опыт освоение цифровой среды.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ПООП ДО 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обозначает основные задачи образовательной деятельности в области социально-коммуникативного развития ребенка в условиях информационной социализации, как  создание условий для: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– развития коммуникативной и социальной компетентности, в том числе </a:t>
            </a:r>
            <a:r>
              <a:rPr lang="ru-RU" sz="1200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информационносоциальной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компетентности; 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– развития компетентности в виртуальном поиске.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Новое время требует перестроения образовательного процесса с применением компьютерных технологий, технических средств обучения. Внедрение в работу детского сада новых информационных технологий открывает новые, интересные возможности освоения ребенком образовательной программы ДОУ,  позволяет вплотную подойти к разработке информационно – образовательной среды.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76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Times New Roman" pitchFamily="18" charset="0"/>
              </a:rPr>
              <a:t>Завершены задачи обеспечения цифровым оборудованием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Times New Roman" pitchFamily="18" charset="0"/>
              </a:rPr>
              <a:t>Создана и введена в действие система оценки качества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Times New Roman" pitchFamily="18" charset="0"/>
              </a:rPr>
              <a:t>Достигнуты целевые показатели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Times New Roman" pitchFamily="18" charset="0"/>
              </a:rPr>
              <a:t>Проект завершен (итоговый отчет утвержден)</a:t>
            </a:r>
            <a:endParaRPr lang="ru-RU" sz="1200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58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Times New Roman" pitchFamily="18" charset="0"/>
              </a:rPr>
              <a:t>Должно быть проработано детально – кто, в какие сроки, что делает по каждому направлению проекта, по каждой задаче </a:t>
            </a:r>
            <a:r>
              <a:rPr lang="ru-RU" sz="1200" dirty="0" smtClean="0">
                <a:latin typeface="Times New Roman" pitchFamily="18" charset="0"/>
              </a:rPr>
              <a:t>(данное описание показывает продуманность реализации проекта на практике)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58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Быть ИЗМЕРЯЕМЫМИ! Показывать что проблему (противоречие) поставленное в актуальности Вы решаете!!!!!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13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200" dirty="0" smtClean="0"/>
              <a:t>Для каждого из результатов проекта должны быть указаны </a:t>
            </a:r>
            <a:r>
              <a:rPr lang="ru-RU" sz="1200" b="1" dirty="0" smtClean="0">
                <a:solidFill>
                  <a:srgbClr val="FF0000"/>
                </a:solidFill>
              </a:rPr>
              <a:t>качественные и(или) количественные характеристики</a:t>
            </a:r>
            <a:r>
              <a:rPr lang="ru-RU" sz="12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1200" dirty="0" smtClean="0"/>
              <a:t>В результатах проекта приводится полный перечень материальных и нематериальных объектов, продуктов, услуг, которые создаются в рамках проекта и </a:t>
            </a:r>
            <a:r>
              <a:rPr lang="ru-RU" sz="1200" b="1" dirty="0" smtClean="0">
                <a:solidFill>
                  <a:srgbClr val="FF0000"/>
                </a:solidFill>
              </a:rPr>
              <a:t>необходимы для достижения цели и показателей  проекта.</a:t>
            </a:r>
          </a:p>
          <a:p>
            <a:pPr>
              <a:lnSpc>
                <a:spcPct val="80000"/>
              </a:lnSpc>
            </a:pPr>
            <a:r>
              <a:rPr lang="ru-RU" sz="1200" dirty="0" smtClean="0"/>
              <a:t>Результаты, показатели и цели проекта должны быть </a:t>
            </a:r>
            <a:r>
              <a:rPr lang="ru-RU" sz="1200" b="1" dirty="0" smtClean="0">
                <a:solidFill>
                  <a:srgbClr val="FF0000"/>
                </a:solidFill>
              </a:rPr>
              <a:t>взаимосвязаны друг с другом</a:t>
            </a:r>
            <a:r>
              <a:rPr lang="ru-RU" sz="1200" dirty="0" smtClean="0"/>
              <a:t>. Не должно быть результатов, которые не влияют на показатели проекта.</a:t>
            </a:r>
          </a:p>
          <a:p>
            <a:r>
              <a:rPr lang="ru-RU" dirty="0" err="1" smtClean="0"/>
              <a:t>Срздан</a:t>
            </a:r>
            <a:r>
              <a:rPr lang="ru-RU" dirty="0" smtClean="0"/>
              <a:t> информационный ресурс, доступный всем участникам</a:t>
            </a:r>
          </a:p>
          <a:p>
            <a:r>
              <a:rPr lang="ru-RU" dirty="0" smtClean="0"/>
              <a:t>Создана система оценки качества</a:t>
            </a:r>
          </a:p>
          <a:p>
            <a:r>
              <a:rPr lang="ru-RU" dirty="0" smtClean="0"/>
              <a:t>Создано программное обеспечение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59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«Проект позволит обеспечить обновление содержания образования, дав возможность учащимся свободно и в то же время безопасно ориентироваться в цифровом пространстве. Благодаря проекту у родителей появится больше возможностей изучать интересы и способности своего ребенка. Для педагогов </a:t>
            </a:r>
            <a:r>
              <a:rPr lang="ru-RU" dirty="0" err="1" smtClean="0"/>
              <a:t>цифровизация</a:t>
            </a:r>
            <a:r>
              <a:rPr lang="ru-RU" dirty="0" smtClean="0"/>
              <a:t> снизит административную нагрузку»</a:t>
            </a:r>
          </a:p>
          <a:p>
            <a:r>
              <a:rPr lang="ru-RU" dirty="0" smtClean="0"/>
              <a:t>(Васильева О.Ю., министр просвещения РФ)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возможностью реализации персональной образовательной траектории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Достижение перечисленной совокупности результатов позволит Увеличение эффективности обучения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Созданная система развития онлайн образования позволит обеспечение выстраивания индивидуальной траектории всех уровней и ступеней образования, в том числе в труднодоступных 	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6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РИСК ОТОСИТСЯ ТОЛЬКО к ВНЕШНИМ угрозам!!!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</a:rPr>
              <a:t>Все что относится к проблемам внутренним – это управленческие подзадачи проекта</a:t>
            </a:r>
          </a:p>
          <a:p>
            <a:endParaRPr lang="ru-RU" dirty="0" smtClean="0"/>
          </a:p>
          <a:p>
            <a:r>
              <a:rPr lang="ru-RU" dirty="0" smtClean="0"/>
              <a:t>Риски – низкое качество курсов Низкая эффективность онлайн-обучения (онлайн-курсов)--- обеспечение возможности прохождения обучения на разных платформах, организация смешанного обучения, стажировки Проведение оценки эффективности и удовлетворенности обучением, мероприятия по обмену лучшими практиками.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706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9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Цифровизация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пеленок. Цифровая среда - наступающая реальность. Информационные технологии, гаджеты – современные условия обитания ребенка.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Изучив и проанализировав психолого-педагогическую  литературу,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интернет-ресурсы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(Васильева о компьютерах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сейчас сидим в компьютере с утра до ночи, и у нас нет исследований, которые показывали бы влияние этого на подростковую психологию.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поднимающие проблемы и риски раннего погружения детей в виртуальное пространство (сообщества), мы выделили противоречия, заключающееся в том, что: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предположили, что организация детского телевидения с участием детей старшего дошкольного возраста, позволит создать условия для решения задач социально-коммуникативного развития и, в то же время, позволит детям освоить цифровое пространство в соответствии с индивидуальными возможностями и потребностями.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компьютерных классов в детских садах по типу школьного, пусть даже «игрового» урока, на наш взгляд, только способствует омоложению проблемы.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4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Что хотим получить и путь получения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федерального проекта,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090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обладающих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метапредметными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компетенциями, в том числе в области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цифровизации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образования	</a:t>
            </a:r>
          </a:p>
          <a:p>
            <a:endParaRPr lang="ru-RU" dirty="0" smtClean="0"/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Осуществленная переподготовка позволит обеспечить актуализацию знаний, умений и навыков ведущего кадрового состава в части внедрения и использования технологий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цифровизации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образования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49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 блок Игровое обучение детей основам организации телевидения, знакомством с оборудованием, профессиями.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блок. Работа в тестовом режиме. Взрослые - режиссеры, сценаристы, операторы,  редакторы, ведущие и т.д. Дети – стажеры, каждый ребенок определяет для себя более интересную для него направленность. Принцип интерактивного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обучения.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Привлечение родителей к подготовке материалов к тематическим сюжетам (перевод детско-родительских проектов в цифровую область). Накопление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электронного портфолио.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блок Переход в режим «самостоятельной организации» детского телевидения. . Руководитель студии, главный редактор – воспитатель. Ведущие,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23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Возможность создания обратной связи от родителей</a:t>
            </a:r>
          </a:p>
          <a:p>
            <a:endParaRPr lang="ru-RU" dirty="0" smtClean="0"/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наполнение сайтов и иных информационных систем образовательных организаций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70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1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eSchool.pro  – бесплатная онлайн-платформа, предназначенная для детей дошкольного и школьного возраста для изучения математики и русского языка в интерактивной форме </a:t>
            </a:r>
          </a:p>
          <a:p>
            <a:r>
              <a:rPr lang="en-US" dirty="0" smtClean="0"/>
              <a:t>https://universarium.org/course/783</a:t>
            </a:r>
            <a:r>
              <a:rPr lang="ru-RU" dirty="0" smtClean="0"/>
              <a:t>  </a:t>
            </a:r>
            <a:r>
              <a:rPr lang="ru-RU" dirty="0" err="1" smtClean="0"/>
              <a:t>Универсариум</a:t>
            </a:r>
            <a:r>
              <a:rPr lang="ru-RU" dirty="0" smtClean="0"/>
              <a:t> курс – Цифровая журналистика (Сетевая межуниверситетская площадка)</a:t>
            </a:r>
          </a:p>
          <a:p>
            <a:r>
              <a:rPr lang="en-US" dirty="0" smtClean="0"/>
              <a:t>https://indicator.ru/article/2018/02/12/kak-sdelat-onlajn-kurs/</a:t>
            </a:r>
            <a:r>
              <a:rPr lang="ru-RU" dirty="0" smtClean="0"/>
              <a:t> Онлайн курс за 7 шагов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41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Times New Roman" pitchFamily="18" charset="0"/>
              </a:rPr>
              <a:t>Должно быть проработано детально – кто, в какие сроки, что делает по каждому направлению проекта, по каждой задаче </a:t>
            </a:r>
            <a:r>
              <a:rPr lang="ru-RU" sz="1200" dirty="0" smtClean="0">
                <a:latin typeface="Times New Roman" pitchFamily="18" charset="0"/>
              </a:rPr>
              <a:t>(данное описание показывает продуманность реализации проекта на практике)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5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1054E-C113-452F-9AEE-100A66C9063F}" type="datetime1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08BEC46-C5E2-4B00-93FD-EF82F4284C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23C46-110E-4F13-B13A-1914565471D2}" type="datetime1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2158F-C07D-4E71-822C-68A648B4D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00BD6766-4E1A-4026-B100-8D8EA13BF4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658E3-6F5F-409D-8BD7-B31A53456C9B}" type="datetime1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35100" y="1447800"/>
            <a:ext cx="7499350" cy="4800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D0C7-52A2-488D-89C1-F83DDE9FA3D1}" type="datetime1">
              <a:rPr lang="ru-RU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99FF7-24ED-437B-B991-0D36E5D37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5D89C-B26F-4732-8D52-7E5BB496F923}" type="datetime1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62760-7462-4899-8B44-FF61F5CBFC9E}" type="datetime1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1F664D2-1BD0-4A61-B152-7B31CC6A8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FD7FBC1B-F90D-4884-AF3C-36A573F9AEAC}" type="datetime1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948F9-966D-4B85-91B5-EB2161AA43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F821E-54B4-4548-BC11-6F6022107663}" type="datetime1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2CF0BB5-9D93-48C2-824D-82144272B7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0B916-3995-4F66-8077-5414E1552FDB}" type="datetime1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B4537D55-46E1-4C6C-A1CF-9F94FD807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2B33E-A7A8-4FB0-B759-64CC55F5EDF9}" type="datetime1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D03110-3EB0-485A-8B10-FF7B6ED983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3C11D12-DA6E-48D6-AA1A-3CD5D6126C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92650-71DB-436C-83C4-29C4D082522F}" type="datetime1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9B9947C0-BD5D-464F-8EAE-7242CF0D7F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F5830E3A-DA71-4F28-878B-AB0AA5324125}" type="datetime1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948006-4FA6-48EF-92EE-8579CDB701D8}" type="datetime1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B27AC99-8E6A-459C-8DE1-0C83495690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0;&#1085;&#1086;&#1073;&#1088;&#1085;&#1072;&#1091;&#1082;&#1080;.&#1088;&#1092;/" TargetMode="External"/><Relationship Id="rId7" Type="http://schemas.openxmlformats.org/officeDocument/2006/relationships/hyperlink" Target="https://info-comp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urok.ru/" TargetMode="External"/><Relationship Id="rId5" Type="http://schemas.openxmlformats.org/officeDocument/2006/relationships/hyperlink" Target="https://moluch.ru/" TargetMode="External"/><Relationship Id="rId4" Type="http://schemas.openxmlformats.org/officeDocument/2006/relationships/hyperlink" Target="http://www.firo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6" y="157876"/>
            <a:ext cx="8856984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11860" y="3356992"/>
            <a:ext cx="1728192" cy="144562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Наше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видение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548680"/>
            <a:ext cx="72728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Наименование проекта (полное):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Организация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модели телекоммуникационной сети,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как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образовательной цифровой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среды дошкольного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учреждения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623731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мы смотрим на мир, а мир – на нас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1619250" y="6305550"/>
            <a:ext cx="6991350" cy="4762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B5A788"/>
                </a:solidFill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19460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E6E2D7-2AAA-4D47-A6A2-B3DFC258DCBB}" type="slidenum">
              <a:rPr lang="ru-RU" smtClean="0">
                <a:solidFill>
                  <a:srgbClr val="B5A788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>
              <a:solidFill>
                <a:srgbClr val="B5A788"/>
              </a:solidFill>
              <a:cs typeface="Arial" charset="0"/>
            </a:endParaRPr>
          </a:p>
        </p:txBody>
      </p:sp>
      <p:sp>
        <p:nvSpPr>
          <p:cNvPr id="23553" name="Объект 2"/>
          <p:cNvSpPr>
            <a:spLocks noGrp="1"/>
          </p:cNvSpPr>
          <p:nvPr>
            <p:ph sz="quarter" idx="1"/>
          </p:nvPr>
        </p:nvSpPr>
        <p:spPr>
          <a:xfrm>
            <a:off x="1331913" y="333375"/>
            <a:ext cx="7343775" cy="590391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600" u="sng" dirty="0" smtClean="0"/>
              <a:t>Ресурсы проекта</a:t>
            </a:r>
          </a:p>
          <a:p>
            <a:pPr algn="ctr">
              <a:buFont typeface="Wingdings 2" pitchFamily="18" charset="2"/>
              <a:buNone/>
            </a:pPr>
            <a:endParaRPr lang="ru-RU" sz="3600" u="sng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293974"/>
              </p:ext>
            </p:extLst>
          </p:nvPr>
        </p:nvGraphicFramePr>
        <p:xfrm>
          <a:off x="301625" y="1484784"/>
          <a:ext cx="8534400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4400"/>
              </a:tblGrid>
              <a:tr h="4545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Кадровые: педагоги МАДОУ детский сад 16,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Информационные: </a:t>
                      </a:r>
                      <a:r>
                        <a:rPr lang="ru-RU" sz="20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linkClick r:id="rId3"/>
                        </a:rPr>
                        <a:t>https://минобрнауки.рф/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Минобрнауки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РФ,  </a:t>
                      </a:r>
                      <a:r>
                        <a:rPr lang="ru-RU" sz="20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linkClick r:id="rId4"/>
                        </a:rPr>
                        <a:t>http://www.firo.ru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ФИРО,   </a:t>
                      </a:r>
                      <a:r>
                        <a:rPr lang="ru-RU" sz="20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linkClick r:id="rId5"/>
                        </a:rPr>
                        <a:t>https://moluch.ru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Материалы </a:t>
                      </a:r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V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международной научной конференции «Инновационные педагогические </a:t>
                      </a: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технологии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» (</a:t>
                      </a:r>
                      <a:r>
                        <a:rPr lang="ru-RU" sz="2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г.Казань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),  </a:t>
                      </a:r>
                      <a:r>
                        <a:rPr lang="ru-RU" sz="20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linkClick r:id="rId6"/>
                        </a:rPr>
                        <a:t>https://infourok.ru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ru-RU" sz="2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Инфоурок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) и др., компьютерные программы </a:t>
                      </a:r>
                      <a:r>
                        <a:rPr lang="ru-RU" sz="2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МедиаБиблиотека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1.13.0.91 </a:t>
                      </a:r>
                      <a:r>
                        <a:rPr lang="en-US" sz="20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linkClick r:id="rId7"/>
                        </a:rPr>
                        <a:t>https</a:t>
                      </a:r>
                      <a:r>
                        <a:rPr lang="ru-RU" sz="20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linkClick r:id="rId7"/>
                        </a:rPr>
                        <a:t>://</a:t>
                      </a:r>
                      <a:r>
                        <a:rPr lang="en-US" sz="20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linkClick r:id="rId7"/>
                        </a:rPr>
                        <a:t>info</a:t>
                      </a:r>
                      <a:r>
                        <a:rPr lang="ru-RU" sz="20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linkClick r:id="rId7"/>
                        </a:rPr>
                        <a:t>-</a:t>
                      </a:r>
                      <a:r>
                        <a:rPr lang="en-US" sz="20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linkClick r:id="rId7"/>
                        </a:rPr>
                        <a:t>comp</a:t>
                      </a:r>
                      <a:r>
                        <a:rPr lang="ru-RU" sz="20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linkClick r:id="rId7"/>
                        </a:rPr>
                        <a:t>.</a:t>
                      </a:r>
                      <a:r>
                        <a:rPr lang="en-US" sz="2000" u="sng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linkClick r:id="rId7"/>
                        </a:rPr>
                        <a:t>ru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все о компьютере и </a:t>
                      </a:r>
                      <a:r>
                        <a:rPr lang="ru-RU" sz="2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програмировании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для начинающих.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Материальные: </a:t>
                      </a: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имеется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локальная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сеть</a:t>
                      </a: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через </a:t>
                      </a:r>
                      <a:r>
                        <a:rPr lang="en-US" sz="2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WiFi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роутер, </a:t>
                      </a:r>
                      <a:endParaRPr lang="ru-RU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8 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точек - 3 ноутбука (в группах), </a:t>
                      </a: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ноутбука (у специалистов), 2 (ноутбук и компьютер – у администрации); 1 телевизор (в группе). Необходимые дополнительно </a:t>
                      </a: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-</a:t>
                      </a:r>
                      <a:r>
                        <a:rPr lang="ru-RU" sz="20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указаны 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в разделе 3 Бюджет проекта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0" marR="6251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962900" cy="14176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План реализации </a:t>
            </a:r>
            <a:b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u="sng" dirty="0" smtClean="0"/>
              <a:t>Этапы </a:t>
            </a:r>
            <a:r>
              <a:rPr lang="ru-RU" u="sng" dirty="0"/>
              <a:t>и контрольные точки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EAFAD-4347-4873-A0A4-0C32B243402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73958943"/>
              </p:ext>
            </p:extLst>
          </p:nvPr>
        </p:nvGraphicFramePr>
        <p:xfrm>
          <a:off x="395536" y="1557338"/>
          <a:ext cx="8424936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4654"/>
                <a:gridCol w="154028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точка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Плановая 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1. Утверждение паспорта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 2019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2. Разработка проекта, комплекта методических материалов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Системное повышение квалификации педагогов по </a:t>
                      </a:r>
                      <a:r>
                        <a:rPr kumimoji="0"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2- 4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квартал 2019г., 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Разработана рабочая программа «Детское телевидение»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август 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Разработаны и утверждены методические рекомендации по включению детского телевидения в образовательную деятельность в разных формах ( НОД, совместную и самостоятельную деятельность)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октябрь 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Разработаны экспертные карты определения результативности детского телевидения (для воспитанников, педагога, внешних экспертов)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ноябрь 2019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962900" cy="6206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План реализации</a:t>
            </a:r>
            <a:endParaRPr lang="ru-RU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EAFAD-4347-4873-A0A4-0C32B243402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66306261"/>
              </p:ext>
            </p:extLst>
          </p:nvPr>
        </p:nvGraphicFramePr>
        <p:xfrm>
          <a:off x="395536" y="836712"/>
          <a:ext cx="8424936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9369"/>
                <a:gridCol w="150556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точка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Плановая 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3. Реализация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рабочей программы «Детское телевидение»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блок «Что такое телевидение?» (форма организации – НОД). Игровое обучение детей основам организации телевидения, знакомством с оборудованием, профессиями.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блок «Наша группа – студия» (форма организации – совместная со взрослым деятельность). Работа в тестовом режиме. Привлечение родителей к подготовке материалов к тематическим сюжетам (перевод детско-родительских проектов в цифровую область).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блок «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Нашевидение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- (форма организации -  совместная со взрослым и самостоятельная деятельность). Переход в режим «самостоятельной организации» детского телевидения.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ежегодно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ноябрь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телекоммуникационной сети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декабрь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9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962900" cy="6206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План реализации</a:t>
            </a:r>
            <a:endParaRPr lang="ru-RU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EAFAD-4347-4873-A0A4-0C32B243402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4377492"/>
              </p:ext>
            </p:extLst>
          </p:nvPr>
        </p:nvGraphicFramePr>
        <p:xfrm>
          <a:off x="395536" y="836712"/>
          <a:ext cx="8538915" cy="584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192688"/>
                <a:gridCol w="169815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точка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Плановая 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4. Оценка результатов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Диагностика уровня социальной и информационной компетентности, познавательной мотивации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Сентябрь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 Май 2019, 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2020, 2021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Определение доли родителей – активных и пассивных участников проекта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Сентябрь 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Май 2019, 2020, 2021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Мониторинг качества образования 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2019, 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2020, 2021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Определение доли детей, участвующих  в конкурсах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Декабрь 2018, 2019, 2020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Определение доли педагогов, участвующих в профессиональных конкурсах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Декабрь 2018, 2019, 2020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Этап 5. Окончание проекта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5252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Подведение итогов проекта. Презентация «Карты лучших практик использования цифрового оборудования в дошкольном образовании»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 2021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5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>
          <a:xfrm>
            <a:off x="301752" y="228600"/>
            <a:ext cx="8534400" cy="536104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u="sng" dirty="0" smtClean="0">
                <a:effectLst/>
              </a:rPr>
              <a:t>Показатели проекта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28970137"/>
              </p:ext>
            </p:extLst>
          </p:nvPr>
        </p:nvGraphicFramePr>
        <p:xfrm>
          <a:off x="72570" y="836712"/>
          <a:ext cx="8897258" cy="572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338"/>
                <a:gridCol w="6461507"/>
                <a:gridCol w="754005"/>
                <a:gridCol w="603204"/>
                <a:gridCol w="603204"/>
              </a:tblGrid>
              <a:tr h="4880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Значение показателя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5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воспитанников ( 6го-7го года жизни), успешно продемонстрировавших высокий уровень владения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информационно- коммуникативными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навыками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5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педагогов \управленческих кадров, прошедших повышение квалификации (переподготовку) по технологиям 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цифровизации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5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обновленных рабочих программ (в части обновления содержания, использования цифрового оборудования)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5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Функционирует единая информационная система «Цифровая образовательная организация»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использованием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технологий «больших данных», «облачного» хранения данных для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обеспечения полного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электронного документооборота деятельности,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Да/нет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5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воспитанников ( 6го-7го года жизни), успешно продемонстрировавших высокий уровень владения социально-коммуникативными навыками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родителей, активно участвующих в образовательном процессе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u="sng" dirty="0" smtClean="0">
                <a:effectLst/>
              </a:rPr>
              <a:t>Результаты проекта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18353425"/>
              </p:ext>
            </p:extLst>
          </p:nvPr>
        </p:nvGraphicFramePr>
        <p:xfrm>
          <a:off x="301625" y="1052735"/>
          <a:ext cx="8504238" cy="5927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38"/>
              </a:tblGrid>
              <a:tr h="9361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20"/>
                        </a:spcAft>
                        <a:buSzPts val="1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Телекоммуникационная локальная сеть учреждения . Направления использования: - образовательное, информационное, коммуникационное, развлекательное.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988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20"/>
                        </a:spcAft>
                        <a:buSzPts val="1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Образовательные мероприятия (НОД, совместная и самостоятельная деятельность) с применением современного цифрового оборудования, обеспечивающие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гармоничную индивидуализированную «цифровую социализацию» на основе включенности каждого ребенка в цифровое пространство в индивидуальном ритме.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23702">
                <a:tc>
                  <a:txBody>
                    <a:bodyPr/>
                    <a:lstStyle/>
                    <a:p>
                      <a:pPr marL="363538" indent="-363538">
                        <a:buFont typeface="Arial" pitchFamily="34" charset="0"/>
                        <a:buChar char="•"/>
                      </a:pPr>
                      <a:r>
                        <a:rPr lang="ru-RU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Медиобиблиотека</a:t>
                      </a: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 тематических образовательных проектов, тематических сюжетов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2198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Гармонизация развития у ребенка навыков социально-личностного и коммуникативно-информационного (информационно-цифрового) общения.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996740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Профессиональный рост педагогов,  мотивационная готовность и практическая ориентированность на инновационные процессы и использование современных образовательных технологий; </a:t>
                      </a:r>
                      <a:endParaRPr kumimoji="0" lang="ru-RU" sz="18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869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информированности, заинтересованности и активности включения родителей в образовательную деятельность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4E411-3A1F-479C-9593-6633AC76F6F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977395"/>
              </p:ext>
            </p:extLst>
          </p:nvPr>
        </p:nvGraphicFramePr>
        <p:xfrm>
          <a:off x="539552" y="1556792"/>
          <a:ext cx="8136904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xmlns="" val="3841899186"/>
                    </a:ext>
                  </a:extLst>
                </a:gridCol>
              </a:tblGrid>
              <a:tr h="1058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0842561"/>
                  </a:ext>
                </a:extLst>
              </a:tr>
              <a:tr h="1228381">
                <a:tc>
                  <a:txBody>
                    <a:bodyPr/>
                    <a:lstStyle/>
                    <a:p>
                      <a:r>
                        <a:rPr lang="ru-RU" spc="100" baseline="0" dirty="0" smtClean="0"/>
                        <a:t>Современная  цифровая  среда, обеспечивающая гармонизацию развития у ребенка навыков социально-личностного и коммуникативно-информационного (информационно-цифрового) общения.</a:t>
                      </a:r>
                      <a:endParaRPr lang="ru-RU" spc="1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4894126"/>
                  </a:ext>
                </a:extLst>
              </a:tr>
              <a:tr h="661436">
                <a:tc>
                  <a:txBody>
                    <a:bodyPr/>
                    <a:lstStyle/>
                    <a:p>
                      <a:r>
                        <a:rPr lang="ru-RU" dirty="0" smtClean="0"/>
                        <a:t>Увеличение активных форм взаимодействия всех участников образовательных отношений.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2738135"/>
                  </a:ext>
                </a:extLst>
              </a:tr>
              <a:tr h="661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Получение родителями оперативной информации о жизни ДОУ и успехах детей.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5752320"/>
                  </a:ext>
                </a:extLst>
              </a:tr>
              <a:tr h="42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Повышение  рейтинга (имиджа) учреждения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0259936"/>
                  </a:ext>
                </a:extLst>
              </a:tr>
              <a:tr h="4274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443414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11760" y="357743"/>
            <a:ext cx="4595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onstantia"/>
                <a:cs typeface="+mn-cs"/>
              </a:rPr>
              <a:t>ОЖИДАЕМЫЕ РЕЗУЛЬТАТЫ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400"/>
            <a:ext cx="89027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Финансовое обеспечение (бюджет)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2E1D2-7520-4BD3-883B-EE82E94FD0F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20798734"/>
              </p:ext>
            </p:extLst>
          </p:nvPr>
        </p:nvGraphicFramePr>
        <p:xfrm>
          <a:off x="395536" y="1124744"/>
          <a:ext cx="8496943" cy="5198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732"/>
                <a:gridCol w="1558603"/>
                <a:gridCol w="2024300"/>
                <a:gridCol w="2008148"/>
                <a:gridCol w="1440160"/>
              </a:tblGrid>
              <a:tr h="76131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Бюджетные источники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финансирования, рублей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Внебюджетные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источники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финансирования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Всего,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2630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грант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Финансирование субъекта РФ (обеспечение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деятелности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120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120000,00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65000,00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000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205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000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20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80000,00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55000,00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10000,0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145000,00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20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2021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10000,00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10000,00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20000,00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20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200000,00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130000,00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40000,00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370000,00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5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реализации проекта</a:t>
            </a:r>
          </a:p>
        </p:txBody>
      </p:sp>
      <p:sp>
        <p:nvSpPr>
          <p:cNvPr id="20505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1619250" y="6305550"/>
            <a:ext cx="6991350" cy="4762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B5A788"/>
                </a:solidFill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20506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5A559D-9824-4EAA-8CCC-06B452E8907E}" type="slidenum">
              <a:rPr lang="ru-RU" smtClean="0">
                <a:solidFill>
                  <a:srgbClr val="B5A788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>
              <a:solidFill>
                <a:srgbClr val="B5A788"/>
              </a:solidFill>
              <a:cs typeface="Arial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39348120"/>
              </p:ext>
            </p:extLst>
          </p:nvPr>
        </p:nvGraphicFramePr>
        <p:xfrm>
          <a:off x="107504" y="980728"/>
          <a:ext cx="8928992" cy="624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РИСКИ</a:t>
                      </a:r>
                      <a:endParaRPr lang="ru-RU" sz="1800" dirty="0"/>
                    </a:p>
                  </a:txBody>
                  <a:tcPr marL="103693" marR="103693" marT="45733" marB="4573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МИНИМИЗАЦИЯ РИСКОВ</a:t>
                      </a:r>
                      <a:endParaRPr lang="ru-RU" sz="1800" dirty="0"/>
                    </a:p>
                  </a:txBody>
                  <a:tcPr marL="103693" marR="103693"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323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1Реализация проекта стихийно и  локально по группам без объединения в телекоммуникационную сеть.</a:t>
                      </a:r>
                      <a:endParaRPr lang="ru-RU" sz="1800" dirty="0"/>
                    </a:p>
                  </a:txBody>
                  <a:tcPr marL="103693" marR="103693"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Четкий поэтапный план  внедрения проекта с функциональными обязанностями всех участников проекта и определения точек взаимодействия.</a:t>
                      </a:r>
                      <a:endParaRPr lang="ru-RU" sz="1800" dirty="0"/>
                    </a:p>
                  </a:txBody>
                  <a:tcPr marL="103693" marR="103693"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2Отсутствие практического опыта в области ИКТ у педагогов. Неготовность (нежелание) педагогов предоставлять детям самостоятельно осваивать цифровое оборудование.</a:t>
                      </a:r>
                    </a:p>
                    <a:p>
                      <a:endParaRPr lang="ru-RU" sz="1800" dirty="0"/>
                    </a:p>
                  </a:txBody>
                  <a:tcPr marL="103693" marR="103693"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Повышение квалификации, проводимое в разных формах (курсы, вебинары, консультации, обсуждение за круглым столом), взаимодействие педагогов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Учет интенсивности в работе педагогов в картах эффективности работы (стимулирующие выплаты). </a:t>
                      </a:r>
                    </a:p>
                  </a:txBody>
                  <a:tcPr marL="103693" marR="103693" marT="45733" marB="457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Трудности в адаптации цифровых технологий в образовательную деятельность ДОУ.</a:t>
                      </a:r>
                    </a:p>
                    <a:p>
                      <a:endParaRPr lang="ru-RU" sz="1800" dirty="0"/>
                    </a:p>
                  </a:txBody>
                  <a:tcPr marL="103693" marR="103693"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Включение в штатное расписание 0,25 </a:t>
                      </a:r>
                      <a:r>
                        <a:rPr lang="ru-RU" sz="1800" dirty="0" err="1" smtClean="0"/>
                        <a:t>ст</a:t>
                      </a:r>
                      <a:r>
                        <a:rPr lang="ru-RU" sz="1800" dirty="0" smtClean="0"/>
                        <a:t> системного администратора  или сопровождение </a:t>
                      </a:r>
                      <a:r>
                        <a:rPr lang="en-US" sz="1800" dirty="0" smtClean="0"/>
                        <a:t>IT</a:t>
                      </a:r>
                      <a:r>
                        <a:rPr lang="ru-RU" sz="1800" dirty="0" smtClean="0"/>
                        <a:t>- специалиста по договору.</a:t>
                      </a:r>
                    </a:p>
                  </a:txBody>
                  <a:tcPr marL="103693" marR="103693" marT="45733" marB="4573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Неудовлетворенность родителей, педагогов работой в проекте. </a:t>
                      </a:r>
                      <a:endParaRPr lang="ru-RU" sz="1800" dirty="0"/>
                    </a:p>
                  </a:txBody>
                  <a:tcPr marL="103693" marR="103693"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Возможность внесения корректировок в программы, планы мероприятий; проведение информационно-разъяснительной работы и организация обратной связи с родителями, педагогами.</a:t>
                      </a:r>
                    </a:p>
                  </a:txBody>
                  <a:tcPr marL="103693" marR="103693" marT="45733" marB="4573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2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8640"/>
            <a:ext cx="9070975" cy="65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60" name="Group 4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84068219"/>
              </p:ext>
            </p:extLst>
          </p:nvPr>
        </p:nvGraphicFramePr>
        <p:xfrm>
          <a:off x="179512" y="1484784"/>
          <a:ext cx="8784976" cy="5299680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Формальные основания для инициации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Федеральный закон «Об образовании в Российской Федерации» № 273-ФЗ от 29.12.2012г.,   Федеральный государственный образовательный стандарт дошкольного образования, утвержденный приказом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Минобрнауки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России № 1155 от 17.10. 2013 г.(далее ФГОС ДО)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2457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Связь с государственными программами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1B6FD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Государственная программа Российской Федерации "Развитие образования" на 2018 - 2025 годы, утвержденная постановлением Правительства Российской Федерации от 26 декабря 2017 г. № 1642. Государственная программа Свердловской области "Развития системы образования» в Свердловской области до 2024 года", утвержденная постановлением Правительства Свердловской области  от 29 декабря 2016 г № 919-ПП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Предпосылки реализации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t="3176" r="-992" b="-214"/>
          <a:stretch/>
        </p:blipFill>
        <p:spPr bwMode="auto">
          <a:xfrm>
            <a:off x="154687" y="155573"/>
            <a:ext cx="8964488" cy="669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3203848" y="5013987"/>
            <a:ext cx="310134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Проблема</a:t>
            </a:r>
            <a:r>
              <a:rPr lang="ru-RU" dirty="0"/>
              <a:t> 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sz="quarter" idx="1"/>
          </p:nvPr>
        </p:nvSpPr>
        <p:spPr>
          <a:xfrm>
            <a:off x="360445" y="5590051"/>
            <a:ext cx="8552971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82550" indent="0" algn="ctr">
              <a:spcBef>
                <a:spcPts val="0"/>
              </a:spcBef>
              <a:buNone/>
            </a:pPr>
            <a:r>
              <a:rPr lang="ru-RU" sz="2400" dirty="0" smtClean="0"/>
              <a:t>Как </a:t>
            </a:r>
            <a:r>
              <a:rPr lang="ru-RU" sz="2400" dirty="0"/>
              <a:t>организовать </a:t>
            </a:r>
            <a:r>
              <a:rPr lang="ru-RU" sz="2400" dirty="0" smtClean="0"/>
              <a:t>цифровую </a:t>
            </a:r>
            <a:r>
              <a:rPr lang="ru-RU" sz="2400" dirty="0"/>
              <a:t>среду </a:t>
            </a:r>
            <a:r>
              <a:rPr lang="ru-RU" sz="2400" dirty="0" smtClean="0"/>
              <a:t> учреждения,  способствующую гармоничному развитию </a:t>
            </a:r>
            <a:r>
              <a:rPr lang="ru-RU" sz="2400" dirty="0"/>
              <a:t>навыков </a:t>
            </a:r>
            <a:r>
              <a:rPr lang="ru-RU" sz="2400" dirty="0" smtClean="0"/>
              <a:t>социального взаимодействия и цифрового  общения?</a:t>
            </a:r>
            <a:endParaRPr lang="ru-RU" sz="2400" dirty="0"/>
          </a:p>
          <a:p>
            <a:pPr marL="82550" indent="0" algn="ctr"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82550" indent="0" algn="ctr"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82550" indent="0" algn="ctr"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82550" indent="0" algn="ctr"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82550" indent="0" algn="ctr"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82550" indent="0" algn="ctr"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82550" indent="0" algn="ctr"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96900" indent="-514350"/>
            <a:endParaRPr lang="ru-RU" sz="2400" dirty="0" smtClean="0">
              <a:latin typeface="Times New Roman" pitchFamily="18" charset="0"/>
            </a:endParaRPr>
          </a:p>
          <a:p>
            <a:pPr marL="596900" indent="-514350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79550" y="195689"/>
            <a:ext cx="6044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85000"/>
            </a:pPr>
            <a:r>
              <a:rPr lang="ru-RU" sz="2400" dirty="0" smtClean="0">
                <a:solidFill>
                  <a:srgbClr val="00B050"/>
                </a:solidFill>
                <a:latin typeface="Constantia"/>
                <a:cs typeface="+mn-cs"/>
              </a:rPr>
              <a:t>Противоречия</a:t>
            </a:r>
            <a:endParaRPr lang="ru-RU" sz="2400" dirty="0">
              <a:solidFill>
                <a:srgbClr val="00B050"/>
              </a:solidFill>
              <a:latin typeface="Constanti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657354"/>
            <a:ext cx="22322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формировать и развивать социальные навыки общения, взаимодействия, умения работать в группе на общий результат. Развитие речевой активности, диалогической речи, как средство общения;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6216" y="764704"/>
            <a:ext cx="2304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вовлечение детей в виртуальный мир приводит к ухудшению грамотной речи, обособленности молодого поколения друг от друга, сложности «живых» коммуникаций и легкой манипуляций с сознанием детей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3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ЦЕЛЬ</a:t>
            </a:r>
          </a:p>
        </p:txBody>
      </p:sp>
      <p:sp>
        <p:nvSpPr>
          <p:cNvPr id="17411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1476375" y="6305550"/>
            <a:ext cx="7134225" cy="4762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B5A788"/>
                </a:solidFill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B712D-C59A-484F-A321-0CA5889821EF}" type="slidenum">
              <a:rPr lang="ru-RU" smtClean="0">
                <a:solidFill>
                  <a:srgbClr val="B5A788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solidFill>
                <a:srgbClr val="B5A788"/>
              </a:solidFill>
              <a:cs typeface="Arial" charset="0"/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Повышение </a:t>
            </a:r>
            <a:r>
              <a:rPr lang="ru-RU" sz="2800" dirty="0" smtClean="0"/>
              <a:t> социально-коммуникативной  и </a:t>
            </a:r>
            <a:r>
              <a:rPr lang="ru-RU" sz="2800" dirty="0"/>
              <a:t>информационно-коммуникативной </a:t>
            </a:r>
            <a:r>
              <a:rPr lang="ru-RU" sz="2800" dirty="0" smtClean="0"/>
              <a:t>компетентности  </a:t>
            </a:r>
            <a:r>
              <a:rPr lang="ru-RU" sz="2800" dirty="0"/>
              <a:t>дошкольников </a:t>
            </a:r>
            <a:r>
              <a:rPr lang="ru-RU" sz="2800" dirty="0" smtClean="0"/>
              <a:t> через  </a:t>
            </a:r>
            <a:r>
              <a:rPr lang="ru-RU" sz="2800" dirty="0"/>
              <a:t>включенность </a:t>
            </a:r>
            <a:r>
              <a:rPr lang="ru-RU" sz="2800" dirty="0" smtClean="0"/>
              <a:t> в  активное  </a:t>
            </a:r>
            <a:r>
              <a:rPr lang="ru-RU" sz="2800" dirty="0"/>
              <a:t>использование телекоммуникационной сети, созданной на базе учреждения. 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-15875"/>
            <a:ext cx="7499350" cy="9239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178874" cy="505164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1.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Обеспечение развития уровня предметной и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методической компетенции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педагогов 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Внедрение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организационно-технологической модели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детского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телевидения «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Нашевидение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» (далее «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Нашевидение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») в образовательный процесс учреждения.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</a:rPr>
              <a:t>3</a:t>
            </a:r>
            <a:r>
              <a:rPr lang="ru-RU" sz="2800" dirty="0">
                <a:latin typeface="Times New Roman"/>
                <a:ea typeface="Calibri"/>
              </a:rPr>
              <a:t>. Функционирование «</a:t>
            </a:r>
            <a:r>
              <a:rPr lang="ru-RU" sz="2800" dirty="0" err="1">
                <a:latin typeface="Times New Roman"/>
                <a:ea typeface="Calibri"/>
              </a:rPr>
              <a:t>Нашевидения</a:t>
            </a:r>
            <a:r>
              <a:rPr lang="ru-RU" sz="2800" dirty="0">
                <a:latin typeface="Times New Roman"/>
                <a:ea typeface="Calibri"/>
              </a:rPr>
              <a:t>» в формате телекоммуникационной сети </a:t>
            </a:r>
            <a:r>
              <a:rPr lang="ru-RU" sz="2800" dirty="0" smtClean="0">
                <a:latin typeface="Times New Roman"/>
                <a:ea typeface="Calibri"/>
              </a:rPr>
              <a:t>учреждения.</a:t>
            </a:r>
          </a:p>
          <a:p>
            <a:endParaRPr lang="ru-RU" sz="2800" dirty="0" smtClean="0">
              <a:latin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ru-RU" sz="2000" dirty="0" smtClean="0">
                <a:latin typeface="Times New Roman"/>
                <a:ea typeface="Calibri"/>
                <a:cs typeface="Times New Roman"/>
              </a:rPr>
              <a:t>Задача 1 Обеспечение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необходимого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уровня предметной и методической компетенции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педагогов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03154348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80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2128"/>
          </a:xfrm>
        </p:spPr>
        <p:txBody>
          <a:bodyPr anchor="ctr"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Задача 2 Внедрение </a:t>
            </a:r>
            <a:r>
              <a:rPr lang="ru-RU" sz="2000" dirty="0">
                <a:solidFill>
                  <a:schemeClr val="tx1"/>
                </a:solidFill>
              </a:rPr>
              <a:t>организационно-технологической модели детского телевидения «</a:t>
            </a:r>
            <a:r>
              <a:rPr lang="ru-RU" sz="2000" dirty="0" err="1">
                <a:solidFill>
                  <a:schemeClr val="tx1"/>
                </a:solidFill>
              </a:rPr>
              <a:t>Нашевидение</a:t>
            </a:r>
            <a:r>
              <a:rPr lang="ru-RU" sz="2000" dirty="0">
                <a:solidFill>
                  <a:schemeClr val="tx1"/>
                </a:solidFill>
              </a:rPr>
              <a:t>» </a:t>
            </a: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образовательный процесс учреждения.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01752" y="980728"/>
            <a:ext cx="8503920" cy="511832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64148" y="2132856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. Реализация рабочей программы «Детское телевидение»</a:t>
            </a:r>
          </a:p>
          <a:p>
            <a:r>
              <a:rPr lang="ru-RU" dirty="0"/>
              <a:t>1 блок «Что такое телевидение</a:t>
            </a:r>
            <a:r>
              <a:rPr lang="ru-RU" dirty="0" smtClean="0"/>
              <a:t>?»</a:t>
            </a:r>
            <a:endParaRPr lang="ru-RU" dirty="0"/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-7960" y="1451664"/>
            <a:ext cx="4320480" cy="26642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1907704" y="4115960"/>
            <a:ext cx="4464496" cy="240938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4115960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блок «Наша группа – студия» (форма организации – </a:t>
            </a:r>
            <a:r>
              <a:rPr lang="ru-RU" b="1" dirty="0"/>
              <a:t>совместная</a:t>
            </a:r>
            <a:r>
              <a:rPr lang="ru-RU" dirty="0"/>
              <a:t> со взрослым деятельность).</a:t>
            </a: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4860032" y="1628800"/>
            <a:ext cx="4283968" cy="225838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2132856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 блок «</a:t>
            </a:r>
            <a:r>
              <a:rPr lang="ru-RU" dirty="0" err="1"/>
              <a:t>Нашевидение</a:t>
            </a:r>
            <a:r>
              <a:rPr lang="ru-RU" dirty="0"/>
              <a:t>» - (форма организации -  совместная со взрослым и </a:t>
            </a:r>
            <a:r>
              <a:rPr lang="ru-RU" b="1" dirty="0"/>
              <a:t>самостоятельная</a:t>
            </a:r>
            <a:r>
              <a:rPr lang="ru-RU" dirty="0"/>
              <a:t> деятельность).</a:t>
            </a:r>
          </a:p>
        </p:txBody>
      </p:sp>
    </p:spTree>
    <p:extLst>
      <p:ext uri="{BB962C8B-B14F-4D97-AF65-F5344CB8AC3E}">
        <p14:creationId xmlns:p14="http://schemas.microsoft.com/office/powerpoint/2010/main" val="278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77376">
            <a:off x="5237599" y="4295322"/>
            <a:ext cx="9080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6955">
            <a:off x="3799678" y="1294335"/>
            <a:ext cx="1108101" cy="136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" y="692696"/>
            <a:ext cx="2202207" cy="20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979" y="764704"/>
            <a:ext cx="2069419" cy="18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737" y="3199204"/>
            <a:ext cx="1791975" cy="150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860497"/>
            <a:ext cx="1768009" cy="14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374" y="4860497"/>
            <a:ext cx="1763003" cy="147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7" y="3181168"/>
            <a:ext cx="1799610" cy="150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779"/>
            <a:ext cx="1747005" cy="169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1484784"/>
            <a:ext cx="129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Студия</a:t>
            </a:r>
          </a:p>
          <a:p>
            <a:pPr algn="ctr"/>
            <a:r>
              <a:rPr lang="ru-RU" sz="2000" b="1" dirty="0">
                <a:latin typeface="+mn-lt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7588" y="146008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Студия</a:t>
            </a:r>
          </a:p>
          <a:p>
            <a:pPr algn="ctr"/>
            <a:r>
              <a:rPr lang="ru-RU" sz="2000" b="1" dirty="0">
                <a:latin typeface="+mn-lt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9699" y="4509120"/>
            <a:ext cx="404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Внутренняя аудитория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170877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Внешняя аудитория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736" y="566893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телекоммуникационная   сеть</a:t>
            </a:r>
            <a:endParaRPr lang="ru-RU" sz="3200" dirty="0">
              <a:latin typeface="+mn-lt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550927">
            <a:off x="2987824" y="1988840"/>
            <a:ext cx="792088" cy="664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0812">
            <a:off x="5282865" y="1878965"/>
            <a:ext cx="7127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57208" y="2570128"/>
            <a:ext cx="3005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n-lt"/>
              </a:rPr>
              <a:t>Телевизионные выпуски:</a:t>
            </a:r>
          </a:p>
          <a:p>
            <a:r>
              <a:rPr lang="ru-RU" sz="2000" dirty="0">
                <a:latin typeface="+mn-lt"/>
              </a:rPr>
              <a:t>- новости, интервью, репортажи, обучающие проекты, социальные ролики и др. </a:t>
            </a:r>
          </a:p>
        </p:txBody>
      </p:sp>
      <p:cxnSp>
        <p:nvCxnSpPr>
          <p:cNvPr id="14" name="Прямая со стрелкой 13"/>
          <p:cNvCxnSpPr>
            <a:stCxn id="12" idx="1"/>
          </p:cNvCxnSpPr>
          <p:nvPr/>
        </p:nvCxnSpPr>
        <p:spPr>
          <a:xfrm flipH="1">
            <a:off x="2308548" y="3539624"/>
            <a:ext cx="648660" cy="3254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01154">
            <a:off x="5745938" y="3383915"/>
            <a:ext cx="1330396" cy="87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899">
            <a:off x="2475101" y="4360696"/>
            <a:ext cx="997938" cy="6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6" b="14532"/>
          <a:stretch/>
        </p:blipFill>
        <p:spPr bwMode="auto">
          <a:xfrm>
            <a:off x="3275523" y="2659790"/>
            <a:ext cx="2402564" cy="158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Круговая стрелка 14"/>
          <p:cNvSpPr/>
          <p:nvPr/>
        </p:nvSpPr>
        <p:spPr>
          <a:xfrm rot="13726165">
            <a:off x="849314" y="4129341"/>
            <a:ext cx="1769389" cy="156544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4609">
            <a:off x="205349" y="2325982"/>
            <a:ext cx="126841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4944">
            <a:off x="6541621" y="4295144"/>
            <a:ext cx="179863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2923">
            <a:off x="7380158" y="1760471"/>
            <a:ext cx="179863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1877">
            <a:off x="5358646" y="-186664"/>
            <a:ext cx="1417110" cy="18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2911">
            <a:off x="2368242" y="-282516"/>
            <a:ext cx="1389052" cy="16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8921">
            <a:off x="3656002" y="5036576"/>
            <a:ext cx="1849500" cy="18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2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2" grpId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Качественные результаты проекта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0470634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71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2302</TotalTime>
  <Words>2335</Words>
  <Application>Microsoft Office PowerPoint</Application>
  <PresentationFormat>Экран (4:3)</PresentationFormat>
  <Paragraphs>304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Презентация PowerPoint</vt:lpstr>
      <vt:lpstr>      Предпосылки реализации проекта</vt:lpstr>
      <vt:lpstr>Презентация PowerPoint</vt:lpstr>
      <vt:lpstr>ЦЕЛЬ</vt:lpstr>
      <vt:lpstr>Задачи</vt:lpstr>
      <vt:lpstr>Задача 1 Обеспечение необходимого  уровня предметной и методической компетенции педагогов </vt:lpstr>
      <vt:lpstr>Задача 2 Внедрение организационно-технологической модели детского телевидения «Нашевидение» в образовательный процесс учреждения.</vt:lpstr>
      <vt:lpstr>Презентация PowerPoint</vt:lpstr>
      <vt:lpstr>Качественные результаты проекта</vt:lpstr>
      <vt:lpstr>Презентация PowerPoint</vt:lpstr>
      <vt:lpstr>План реализации  Этапы и контрольные точки </vt:lpstr>
      <vt:lpstr>     План реализации</vt:lpstr>
      <vt:lpstr>     План реализации</vt:lpstr>
      <vt:lpstr>Показатели проекта</vt:lpstr>
      <vt:lpstr>Результаты проекта</vt:lpstr>
      <vt:lpstr>Презентация PowerPoint</vt:lpstr>
      <vt:lpstr>Финансовое обеспечение (бюджет)</vt:lpstr>
      <vt:lpstr>Риски реализации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в социальной сфере. Социальное проектирование.</dc:title>
  <dc:creator>Наталья</dc:creator>
  <cp:lastModifiedBy>User</cp:lastModifiedBy>
  <cp:revision>177</cp:revision>
  <dcterms:created xsi:type="dcterms:W3CDTF">2012-01-11T08:01:34Z</dcterms:created>
  <dcterms:modified xsi:type="dcterms:W3CDTF">2019-01-23T16:06:50Z</dcterms:modified>
</cp:coreProperties>
</file>