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60" r:id="rId4"/>
    <p:sldId id="259" r:id="rId5"/>
    <p:sldId id="25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5D8A"/>
    <a:srgbClr val="4F81B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6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22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AB498-14D4-46E1-BC3A-2B0FB8738E97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6F7B2-EEED-4A6A-B1D9-2F2627F8CC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92590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24128" y="548680"/>
            <a:ext cx="2923095" cy="1836000"/>
          </a:xfrm>
          <a:prstGeom prst="rect">
            <a:avLst/>
          </a:prstGeom>
          <a:noFill/>
          <a:ln>
            <a:noFill/>
          </a:ln>
          <a:effectLst>
            <a:softEdge rad="635000"/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07056" y="332661"/>
            <a:ext cx="2679065" cy="3203990"/>
          </a:xfrm>
          <a:prstGeom prst="rect">
            <a:avLst/>
          </a:prstGeom>
          <a:noFill/>
          <a:ln>
            <a:noFill/>
          </a:ln>
          <a:effectLst>
            <a:softEdge rad="635000"/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4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-126701" y="-137844"/>
            <a:ext cx="1188000" cy="118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>
            <a:lvl1pPr>
              <a:defRPr sz="11500"/>
            </a:lvl1pPr>
          </a:lstStyle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4000">
                <a:solidFill>
                  <a:schemeClr val="tx1">
                    <a:tint val="75000"/>
                  </a:schemeClr>
                </a:solidFill>
                <a:latin typeface="Monotype Corsiva" panose="03010101010201010101" pitchFamily="66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5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=""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20239530">
            <a:off x="-130093" y="-169115"/>
            <a:ext cx="1622165" cy="15480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4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00392" y="-124559"/>
            <a:ext cx="1188000" cy="1188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4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8075225" y="5825664"/>
            <a:ext cx="1188000" cy="11880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4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16200000" flipH="1">
            <a:off x="-137471" y="5809175"/>
            <a:ext cx="1188000" cy="118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00392" y="-124559"/>
            <a:ext cx="1188000" cy="11880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8075225" y="5825664"/>
            <a:ext cx="1188000" cy="1188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-126701" y="-137844"/>
            <a:ext cx="1188000" cy="11880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16200000" flipH="1">
            <a:off x="-137471" y="5809175"/>
            <a:ext cx="1188000" cy="118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20878028">
            <a:off x="7415668" y="5708126"/>
            <a:ext cx="1344000" cy="10080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2253930">
            <a:off x="7413984" y="287597"/>
            <a:ext cx="1344000" cy="1008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20878028">
            <a:off x="413834" y="317660"/>
            <a:ext cx="1344000" cy="10080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2715249">
            <a:off x="324534" y="5612963"/>
            <a:ext cx="1344000" cy="10080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3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00392" y="-124559"/>
            <a:ext cx="1188000" cy="11880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3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8075225" y="5825664"/>
            <a:ext cx="1188000" cy="11880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3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-126701" y="-137844"/>
            <a:ext cx="1188000" cy="118800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3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16200000" flipH="1">
            <a:off x="-137471" y="5809175"/>
            <a:ext cx="1188000" cy="118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00392" y="-124559"/>
            <a:ext cx="1188000" cy="11880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8075225" y="5825664"/>
            <a:ext cx="1188000" cy="1188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-126701" y="-137844"/>
            <a:ext cx="1188000" cy="11880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16200000" flipH="1">
            <a:off x="-137471" y="5809175"/>
            <a:ext cx="1188000" cy="118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00392" y="-124559"/>
            <a:ext cx="1188000" cy="1188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8075225" y="5825664"/>
            <a:ext cx="1188000" cy="11880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-126701" y="-137844"/>
            <a:ext cx="1188000" cy="11880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16200000" flipH="1">
            <a:off x="-137471" y="5809175"/>
            <a:ext cx="1188000" cy="118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00392" y="-124559"/>
            <a:ext cx="1188000" cy="11880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8075225" y="5825664"/>
            <a:ext cx="1188000" cy="11880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-126701" y="-137844"/>
            <a:ext cx="1188000" cy="11880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16200000" flipH="1">
            <a:off x="-137471" y="5809175"/>
            <a:ext cx="1188000" cy="118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00392" y="-124559"/>
            <a:ext cx="1188000" cy="11880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8075225" y="5825664"/>
            <a:ext cx="1188000" cy="11880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-126701" y="-137844"/>
            <a:ext cx="1188000" cy="11880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16200000" flipH="1">
            <a:off x="-137471" y="5809175"/>
            <a:ext cx="1188000" cy="118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40823" y="4341398"/>
            <a:ext cx="840000" cy="840000"/>
          </a:xfrm>
          <a:prstGeom prst="rect">
            <a:avLst/>
          </a:prstGeom>
        </p:spPr>
      </p:pic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8456939" y="1746308"/>
            <a:ext cx="840000" cy="840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33687" y="1736523"/>
            <a:ext cx="840000" cy="840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8447177" y="4319724"/>
            <a:ext cx="840000" cy="840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3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00392" y="-124559"/>
            <a:ext cx="1188000" cy="11880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3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8075225" y="5825664"/>
            <a:ext cx="1188000" cy="11880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3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-126701" y="-137844"/>
            <a:ext cx="1188000" cy="11880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3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16200000" flipH="1">
            <a:off x="-137471" y="5809175"/>
            <a:ext cx="1188000" cy="118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00392" y="-124559"/>
            <a:ext cx="1188000" cy="1188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8075225" y="5825664"/>
            <a:ext cx="1188000" cy="11880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-126701" y="-137844"/>
            <a:ext cx="1188000" cy="11880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16200000" flipH="1">
            <a:off x="-137471" y="5809175"/>
            <a:ext cx="1188000" cy="118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00392" y="-124559"/>
            <a:ext cx="1188000" cy="1188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8075225" y="5825664"/>
            <a:ext cx="1188000" cy="11880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-126701" y="-137844"/>
            <a:ext cx="1188000" cy="11880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16200000" flipH="1">
            <a:off x="-137471" y="5809175"/>
            <a:ext cx="1188000" cy="118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8924" y="6711895"/>
            <a:ext cx="47320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© Н.Н.Ф</a:t>
            </a:r>
            <a:r>
              <a:rPr lang="ru-RU" sz="600" dirty="0" smtClean="0">
                <a:solidFill>
                  <a:srgbClr val="7030A0"/>
                </a:solidFill>
                <a:latin typeface="+mn-lt"/>
              </a:rPr>
              <a:t>.</a:t>
            </a:r>
            <a:endParaRPr lang="ru-RU" sz="600" dirty="0">
              <a:solidFill>
                <a:srgbClr val="7030A0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7780" cmpd="sng">
            <a:solidFill>
              <a:schemeClr val="accent1">
                <a:tint val="3000"/>
              </a:schemeClr>
            </a:solidFill>
            <a:prstDash val="solid"/>
            <a:miter lim="800000"/>
          </a:ln>
          <a:solidFill>
            <a:schemeClr val="accent3">
              <a:lumMod val="60000"/>
              <a:lumOff val="40000"/>
            </a:schemeClr>
          </a:solidFill>
          <a:effectLst>
            <a:outerShdw blurRad="55000" dist="50800" dir="5400000" algn="tl">
              <a:srgbClr val="000000">
                <a:alpha val="33000"/>
              </a:srgbClr>
            </a:outerShdw>
          </a:effectLst>
          <a:latin typeface="Monotype Corsiva" panose="03010101010201010101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gif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image" Target="../media/image12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mirgif.com/animacija/fioletovaja-babochka.gif" TargetMode="External"/><Relationship Id="rId3" Type="http://schemas.openxmlformats.org/officeDocument/2006/relationships/hyperlink" Target="http://img1.liveinternet.ru/images/attach/c/5/87/629/87629391_jolagg_zestaw_fioletowy__31_.png" TargetMode="External"/><Relationship Id="rId7" Type="http://schemas.openxmlformats.org/officeDocument/2006/relationships/hyperlink" Target="http://www.rumvi.com/products/ebook/%D0%BC%D1%8B%D1%88%D0%BE%D0%BD%D0%BE%D0%BA-%D0%B8-%D0%BF%D0%BE%D0%B4%D1%81%D0%BD%D0%B5%D0%B6%D0%BD%D0%B8%D0%BA-%D1%81%D0%B1%D0%BE%D1%80%D0%BD%D0%B8%D0%BA-/f685a23a-ddb0-4d78-b3e5-6c604e19a349/preview/i_009.jpg" TargetMode="External"/><Relationship Id="rId12" Type="http://schemas.openxmlformats.org/officeDocument/2006/relationships/slide" Target="slide2.xml"/><Relationship Id="rId2" Type="http://schemas.openxmlformats.org/officeDocument/2006/relationships/hyperlink" Target="http://img1.liveinternet.ru/images/attach/c/5/87/629/87629695_jolagg_zestaw_fioletowy__66_.png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img1.liveinternet.ru/images/attach/c/2/72/973/72973691_1301770342_Ugolok18.png" TargetMode="External"/><Relationship Id="rId11" Type="http://schemas.openxmlformats.org/officeDocument/2006/relationships/hyperlink" Target="http://sunveter.ru/uploads/posts/2015-02/1424983032_ulitka.gif" TargetMode="External"/><Relationship Id="rId5" Type="http://schemas.openxmlformats.org/officeDocument/2006/relationships/hyperlink" Target="http://img1.liveinternet.ru/images/attach/c/5/87/629/87629289_jolagg_zestaw_fioletowy__17_.png" TargetMode="External"/><Relationship Id="rId10" Type="http://schemas.openxmlformats.org/officeDocument/2006/relationships/hyperlink" Target="https://img1.badfon.ru/wallpaper/big/c/4c/babochki-cveta-polet-belyy-fon.jpg" TargetMode="External"/><Relationship Id="rId4" Type="http://schemas.openxmlformats.org/officeDocument/2006/relationships/hyperlink" Target="http://img0.liveinternet.ru/images/attach/c/5/87/629/87629412_jolagg_zestaw_fioletowy__32_.png" TargetMode="External"/><Relationship Id="rId9" Type="http://schemas.openxmlformats.org/officeDocument/2006/relationships/hyperlink" Target="http://mirgif.com/6/28.gi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Игра «Найди 10 отличий»</a:t>
            </a:r>
            <a:endParaRPr lang="ru-RU" dirty="0"/>
          </a:p>
        </p:txBody>
      </p:sp>
      <p:pic>
        <p:nvPicPr>
          <p:cNvPr id="4" name="Рисунок 3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75874" y="5847072"/>
            <a:ext cx="1059617" cy="936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11500" dirty="0" smtClean="0">
                <a:solidFill>
                  <a:srgbClr val="7030A0"/>
                </a:solidFill>
              </a:rPr>
              <a:t>Н</a:t>
            </a:r>
            <a:r>
              <a:rPr lang="ru-RU" sz="11500" dirty="0" smtClean="0"/>
              <a:t>а </a:t>
            </a:r>
            <a:r>
              <a:rPr lang="ru-RU" sz="11500" dirty="0" smtClean="0">
                <a:solidFill>
                  <a:schemeClr val="accent6">
                    <a:lumMod val="50000"/>
                  </a:schemeClr>
                </a:solidFill>
              </a:rPr>
              <a:t>л</a:t>
            </a:r>
            <a:r>
              <a:rPr lang="ru-RU" sz="11500" dirty="0" smtClean="0">
                <a:solidFill>
                  <a:srgbClr val="FFFF00"/>
                </a:solidFill>
              </a:rPr>
              <a:t>у</a:t>
            </a:r>
            <a:r>
              <a:rPr lang="ru-RU" sz="11500" dirty="0" smtClean="0">
                <a:solidFill>
                  <a:srgbClr val="7030A0"/>
                </a:solidFill>
              </a:rPr>
              <a:t>ж</a:t>
            </a:r>
            <a:r>
              <a:rPr lang="ru-RU" sz="11500" dirty="0" smtClean="0"/>
              <a:t>а</a:t>
            </a:r>
            <a:r>
              <a:rPr lang="ru-RU" sz="11500" dirty="0" smtClean="0">
                <a:solidFill>
                  <a:schemeClr val="accent6">
                    <a:lumMod val="50000"/>
                  </a:schemeClr>
                </a:solidFill>
              </a:rPr>
              <a:t>й</a:t>
            </a:r>
            <a:r>
              <a:rPr lang="ru-RU" sz="11500" dirty="0" smtClean="0">
                <a:solidFill>
                  <a:srgbClr val="FFFF00"/>
                </a:solidFill>
              </a:rPr>
              <a:t>к</a:t>
            </a:r>
            <a:r>
              <a:rPr lang="ru-RU" sz="11500" dirty="0" smtClean="0">
                <a:solidFill>
                  <a:srgbClr val="7030A0"/>
                </a:solidFill>
              </a:rPr>
              <a:t>е</a:t>
            </a:r>
            <a:endParaRPr lang="ru-RU" sz="11500" dirty="0">
              <a:solidFill>
                <a:srgbClr val="7030A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962111" y="5473468"/>
            <a:ext cx="5364000" cy="1116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8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032982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0933" y="576298"/>
            <a:ext cx="4710771" cy="2736000"/>
          </a:xfrm>
          <a:prstGeom prst="rect">
            <a:avLst/>
          </a:prstGeom>
          <a:ln w="38100">
            <a:solidFill>
              <a:srgbClr val="FFFF00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0933" y="3492130"/>
            <a:ext cx="4710771" cy="2736000"/>
          </a:xfrm>
          <a:prstGeom prst="rect">
            <a:avLst/>
          </a:prstGeom>
          <a:ln w="38100">
            <a:solidFill>
              <a:srgbClr val="FFFF00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5" name="Управляющая кнопка: документ 4">
            <a:hlinkClick r:id="rId4" action="ppaction://hlinksldjump" highlightClick="1"/>
          </p:cNvPr>
          <p:cNvSpPr/>
          <p:nvPr/>
        </p:nvSpPr>
        <p:spPr>
          <a:xfrm>
            <a:off x="14296" y="5085184"/>
            <a:ext cx="324000" cy="396000"/>
          </a:xfrm>
          <a:prstGeom prst="actionButtonDocumen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644226" y="397520"/>
            <a:ext cx="26949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7030A0"/>
                </a:solidFill>
                <a:latin typeface="+mn-lt"/>
                <a:cs typeface="+mn-cs"/>
              </a:rPr>
              <a:t>Правила игры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14970" y="839462"/>
            <a:ext cx="2988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6000" indent="-360000" algn="just">
              <a:buFont typeface="Wingdings" pitchFamily="2" charset="2"/>
              <a:buChar char="ü"/>
            </a:pPr>
            <a:r>
              <a:rPr lang="ru-RU" sz="2400" dirty="0" smtClean="0">
                <a:solidFill>
                  <a:srgbClr val="004200"/>
                </a:solidFill>
              </a:rPr>
              <a:t>Рассмотрите  верхнюю </a:t>
            </a:r>
            <a:r>
              <a:rPr lang="ru-RU" sz="2400" dirty="0">
                <a:solidFill>
                  <a:srgbClr val="004200"/>
                </a:solidFill>
              </a:rPr>
              <a:t>и </a:t>
            </a:r>
            <a:r>
              <a:rPr lang="ru-RU" sz="2400" dirty="0" smtClean="0">
                <a:solidFill>
                  <a:srgbClr val="004200"/>
                </a:solidFill>
              </a:rPr>
              <a:t>нижнюю </a:t>
            </a:r>
            <a:r>
              <a:rPr lang="ru-RU" sz="2400" dirty="0">
                <a:solidFill>
                  <a:srgbClr val="004200"/>
                </a:solidFill>
              </a:rPr>
              <a:t>картинки.</a:t>
            </a:r>
          </a:p>
          <a:p>
            <a:pPr marL="216000" indent="-360000" algn="just">
              <a:buFont typeface="Wingdings" pitchFamily="2" charset="2"/>
              <a:buChar char="ü"/>
            </a:pPr>
            <a:r>
              <a:rPr lang="ru-RU" sz="2400" dirty="0" smtClean="0">
                <a:solidFill>
                  <a:srgbClr val="004200"/>
                </a:solidFill>
              </a:rPr>
              <a:t>Найдите  </a:t>
            </a:r>
            <a:r>
              <a:rPr lang="ru-RU" sz="2400" dirty="0">
                <a:solidFill>
                  <a:srgbClr val="004200"/>
                </a:solidFill>
              </a:rPr>
              <a:t>10 отличий.</a:t>
            </a:r>
          </a:p>
          <a:p>
            <a:pPr marL="216000" indent="-360000" algn="just">
              <a:buFont typeface="Wingdings" pitchFamily="2" charset="2"/>
              <a:buChar char="ü"/>
            </a:pPr>
            <a:r>
              <a:rPr lang="ru-RU" sz="2400" dirty="0" smtClean="0">
                <a:solidFill>
                  <a:srgbClr val="004200"/>
                </a:solidFill>
              </a:rPr>
              <a:t>Сделайте клики ЛКМ </a:t>
            </a:r>
            <a:r>
              <a:rPr lang="ru-RU" sz="2400" dirty="0">
                <a:solidFill>
                  <a:srgbClr val="004200"/>
                </a:solidFill>
              </a:rPr>
              <a:t>на </a:t>
            </a:r>
            <a:r>
              <a:rPr lang="ru-RU" sz="2400" dirty="0" smtClean="0">
                <a:solidFill>
                  <a:srgbClr val="004200"/>
                </a:solidFill>
              </a:rPr>
              <a:t> картинках по тем деталям, которых  </a:t>
            </a:r>
            <a:r>
              <a:rPr lang="ru-RU" sz="2400" dirty="0">
                <a:solidFill>
                  <a:srgbClr val="004200"/>
                </a:solidFill>
              </a:rPr>
              <a:t>нет на </a:t>
            </a:r>
            <a:r>
              <a:rPr lang="ru-RU" sz="2400" dirty="0" smtClean="0">
                <a:solidFill>
                  <a:srgbClr val="004200"/>
                </a:solidFill>
              </a:rPr>
              <a:t>другой.</a:t>
            </a:r>
            <a:endParaRPr lang="ru-RU" sz="2400" dirty="0">
              <a:solidFill>
                <a:srgbClr val="004200"/>
              </a:solidFill>
            </a:endParaRPr>
          </a:p>
          <a:p>
            <a:pPr marL="216000" indent="-360000" algn="just">
              <a:buFont typeface="Wingdings" pitchFamily="2" charset="2"/>
              <a:buChar char="ü"/>
            </a:pPr>
            <a:r>
              <a:rPr lang="ru-RU" sz="2400" dirty="0">
                <a:solidFill>
                  <a:srgbClr val="004200"/>
                </a:solidFill>
              </a:rPr>
              <a:t>Результат </a:t>
            </a:r>
            <a:r>
              <a:rPr lang="ru-RU" sz="2400" dirty="0" smtClean="0">
                <a:solidFill>
                  <a:srgbClr val="004200"/>
                </a:solidFill>
              </a:rPr>
              <a:t>поиска – справа от картинок будут появляться бабочки. Их будет 10.</a:t>
            </a:r>
            <a:endParaRPr lang="ru-RU" sz="2400" dirty="0">
              <a:solidFill>
                <a:srgbClr val="004200"/>
              </a:solidFill>
            </a:endParaRPr>
          </a:p>
        </p:txBody>
      </p:sp>
      <p:pic>
        <p:nvPicPr>
          <p:cNvPr id="4" name="Рисунок 3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75874" y="5847072"/>
            <a:ext cx="1059617" cy="936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618123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hlinkClick r:id="" action="ppaction://noaction">
              <a:snd r:embed="rId3" name="click.wav"/>
            </a:hlinkClick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0933" y="576298"/>
            <a:ext cx="4710771" cy="2736000"/>
          </a:xfrm>
          <a:prstGeom prst="rect">
            <a:avLst/>
          </a:prstGeom>
          <a:ln w="38100">
            <a:solidFill>
              <a:srgbClr val="FFFF00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3" name="Рисунок 2">
            <a:hlinkClick r:id="" action="ppaction://noaction">
              <a:snd r:embed="rId3" name="click.wav"/>
            </a:hlinkClick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0933" y="3492130"/>
            <a:ext cx="4710771" cy="2736000"/>
          </a:xfrm>
          <a:prstGeom prst="rect">
            <a:avLst/>
          </a:prstGeom>
          <a:ln w="38100">
            <a:solidFill>
              <a:srgbClr val="FFFF00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81590" y="692696"/>
            <a:ext cx="974567" cy="792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9938" y="692696"/>
            <a:ext cx="974567" cy="792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81590" y="1772816"/>
            <a:ext cx="974567" cy="792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81590" y="2852936"/>
            <a:ext cx="974567" cy="7920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81590" y="3933056"/>
            <a:ext cx="974567" cy="792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81590" y="5013176"/>
            <a:ext cx="974567" cy="7920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9938" y="1772816"/>
            <a:ext cx="974567" cy="7920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9938" y="2852936"/>
            <a:ext cx="974567" cy="7920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9938" y="3933056"/>
            <a:ext cx="974567" cy="7920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9938" y="5013176"/>
            <a:ext cx="974567" cy="792000"/>
          </a:xfrm>
          <a:prstGeom prst="rect">
            <a:avLst/>
          </a:prstGeom>
        </p:spPr>
      </p:pic>
      <p:pic>
        <p:nvPicPr>
          <p:cNvPr id="14" name="Рисунок 13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75874" y="5847072"/>
            <a:ext cx="1059617" cy="936000"/>
          </a:xfrm>
          <a:prstGeom prst="rect">
            <a:avLst/>
          </a:prstGeom>
        </p:spPr>
      </p:pic>
      <p:sp>
        <p:nvSpPr>
          <p:cNvPr id="15" name="Овал 14"/>
          <p:cNvSpPr/>
          <p:nvPr/>
        </p:nvSpPr>
        <p:spPr>
          <a:xfrm>
            <a:off x="1619672" y="2708920"/>
            <a:ext cx="288032" cy="288032"/>
          </a:xfrm>
          <a:prstGeom prst="ellipse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730641" y="4666957"/>
            <a:ext cx="734723" cy="576152"/>
          </a:xfrm>
          <a:prstGeom prst="ellipse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1233982" y="980728"/>
            <a:ext cx="396000" cy="360000"/>
          </a:xfrm>
          <a:prstGeom prst="ellipse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2611996" y="4700326"/>
            <a:ext cx="360000" cy="288000"/>
          </a:xfrm>
          <a:prstGeom prst="ellipse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 rot="2199575">
            <a:off x="2382856" y="668626"/>
            <a:ext cx="288000" cy="864000"/>
          </a:xfrm>
          <a:prstGeom prst="ellipse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 rot="2199575">
            <a:off x="2952318" y="981253"/>
            <a:ext cx="288000" cy="864000"/>
          </a:xfrm>
          <a:prstGeom prst="ellipse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3127765" y="4739109"/>
            <a:ext cx="684000" cy="504000"/>
          </a:xfrm>
          <a:prstGeom prst="ellipse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3961408" y="980728"/>
            <a:ext cx="432048" cy="288032"/>
          </a:xfrm>
          <a:prstGeom prst="ellipse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4283968" y="4419355"/>
            <a:ext cx="324000" cy="324000"/>
          </a:xfrm>
          <a:prstGeom prst="ellipse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4159676" y="5198718"/>
            <a:ext cx="252000" cy="252000"/>
          </a:xfrm>
          <a:prstGeom prst="ellipse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5184560" y="1484696"/>
            <a:ext cx="180000" cy="361083"/>
          </a:xfrm>
          <a:prstGeom prst="ellipse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1356872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4" fill="hold">
                      <p:stCondLst>
                        <p:cond delay="0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9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3" fill="hold">
                      <p:stCondLst>
                        <p:cond delay="0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80000" y="1697892"/>
            <a:ext cx="4784000" cy="4608000"/>
          </a:xfrm>
          <a:prstGeom prst="rect">
            <a:avLst/>
          </a:prstGeom>
        </p:spPr>
      </p:pic>
      <p:pic>
        <p:nvPicPr>
          <p:cNvPr id="4" name="Рисунок 3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19629806">
            <a:off x="7915265" y="2961000"/>
            <a:ext cx="1059617" cy="936000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67544" y="363703"/>
            <a:ext cx="7990656" cy="147002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onotype Corsiva" panose="03010101010201010101" pitchFamily="66" charset="0"/>
                <a:ea typeface="+mj-ea"/>
                <a:cs typeface="+mj-cs"/>
              </a:defRPr>
            </a:lvl1pPr>
          </a:lstStyle>
          <a:p>
            <a:r>
              <a:rPr lang="ru-RU" sz="11500" dirty="0" smtClean="0">
                <a:solidFill>
                  <a:srgbClr val="7030A0"/>
                </a:solidFill>
              </a:rPr>
              <a:t>М</a:t>
            </a:r>
            <a:r>
              <a:rPr lang="ru-RU" sz="11500" dirty="0" smtClean="0"/>
              <a:t>О</a:t>
            </a:r>
            <a:r>
              <a:rPr lang="ru-RU" sz="11500" dirty="0" smtClean="0">
                <a:solidFill>
                  <a:schemeClr val="accent6">
                    <a:lumMod val="50000"/>
                  </a:schemeClr>
                </a:solidFill>
              </a:rPr>
              <a:t>Л</a:t>
            </a:r>
            <a:r>
              <a:rPr lang="ru-RU" sz="11500" dirty="0" smtClean="0">
                <a:solidFill>
                  <a:srgbClr val="FFFF00"/>
                </a:solidFill>
              </a:rPr>
              <a:t>О</a:t>
            </a:r>
            <a:r>
              <a:rPr lang="ru-RU" sz="11500" dirty="0" smtClean="0"/>
              <a:t>Д</a:t>
            </a:r>
            <a:r>
              <a:rPr lang="ru-RU" sz="11500" dirty="0" smtClean="0">
                <a:solidFill>
                  <a:schemeClr val="accent6">
                    <a:lumMod val="50000"/>
                  </a:schemeClr>
                </a:solidFill>
              </a:rPr>
              <a:t>Ц</a:t>
            </a:r>
            <a:r>
              <a:rPr lang="ru-RU" sz="11500" dirty="0" smtClean="0">
                <a:solidFill>
                  <a:srgbClr val="FFFF00"/>
                </a:solidFill>
              </a:rPr>
              <a:t>Ы</a:t>
            </a:r>
            <a:r>
              <a:rPr lang="ru-RU" sz="11500" dirty="0" smtClean="0">
                <a:solidFill>
                  <a:srgbClr val="7030A0"/>
                </a:solidFill>
              </a:rPr>
              <a:t>!</a:t>
            </a:r>
            <a:endParaRPr lang="ru-RU" sz="115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4531673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42131" y="1291436"/>
            <a:ext cx="789030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Monotype Corsiva" panose="03010101010201010101" pitchFamily="66" charset="0"/>
                <a:hlinkClick r:id="rId2"/>
              </a:rPr>
              <a:t>http</a:t>
            </a:r>
            <a:r>
              <a:rPr lang="en-US" sz="1600" dirty="0">
                <a:latin typeface="Monotype Corsiva" panose="03010101010201010101" pitchFamily="66" charset="0"/>
                <a:hlinkClick r:id="rId2"/>
              </a:rPr>
              <a:t>://img1.liveinternet.ru/images/attach/c/5/87/629/87629695_jolagg_zestaw_fioletowy__66_.</a:t>
            </a:r>
            <a:r>
              <a:rPr lang="en-US" sz="1600" dirty="0" smtClean="0">
                <a:latin typeface="Monotype Corsiva" panose="03010101010201010101" pitchFamily="66" charset="0"/>
                <a:hlinkClick r:id="rId2"/>
              </a:rPr>
              <a:t>png</a:t>
            </a:r>
            <a:endParaRPr lang="ru-RU" sz="1600" dirty="0" smtClean="0">
              <a:latin typeface="Monotype Corsiva" panose="03010101010201010101" pitchFamily="66" charset="0"/>
            </a:endParaRPr>
          </a:p>
          <a:p>
            <a:r>
              <a:rPr lang="en-US" sz="1600" dirty="0">
                <a:latin typeface="Monotype Corsiva" panose="03010101010201010101" pitchFamily="66" charset="0"/>
                <a:hlinkClick r:id="rId3"/>
              </a:rPr>
              <a:t>http://img1.liveinternet.ru/images/attach/c/5/87/629/87629391_jolagg_zestaw_fioletowy__31_.</a:t>
            </a:r>
            <a:r>
              <a:rPr lang="en-US" sz="1600" dirty="0" smtClean="0">
                <a:latin typeface="Monotype Corsiva" panose="03010101010201010101" pitchFamily="66" charset="0"/>
                <a:hlinkClick r:id="rId3"/>
              </a:rPr>
              <a:t>png</a:t>
            </a:r>
            <a:endParaRPr lang="ru-RU" sz="1600" dirty="0">
              <a:latin typeface="Monotype Corsiva" panose="03010101010201010101" pitchFamily="66" charset="0"/>
            </a:endParaRPr>
          </a:p>
          <a:p>
            <a:r>
              <a:rPr lang="en-US" sz="1600" dirty="0" smtClean="0">
                <a:latin typeface="Monotype Corsiva" panose="03010101010201010101" pitchFamily="66" charset="0"/>
                <a:hlinkClick r:id="rId4"/>
              </a:rPr>
              <a:t>http</a:t>
            </a:r>
            <a:r>
              <a:rPr lang="en-US" sz="1600" dirty="0">
                <a:latin typeface="Monotype Corsiva" panose="03010101010201010101" pitchFamily="66" charset="0"/>
                <a:hlinkClick r:id="rId4"/>
              </a:rPr>
              <a:t>://img0.liveinternet.ru/images/attach/c/5/87/629/87629412_jolagg_zestaw_fioletowy__32_.</a:t>
            </a:r>
            <a:r>
              <a:rPr lang="en-US" sz="1600" dirty="0" smtClean="0">
                <a:latin typeface="Monotype Corsiva" panose="03010101010201010101" pitchFamily="66" charset="0"/>
                <a:hlinkClick r:id="rId4"/>
              </a:rPr>
              <a:t>png</a:t>
            </a:r>
            <a:r>
              <a:rPr lang="ru-RU" sz="1600" dirty="0" smtClean="0">
                <a:latin typeface="Monotype Corsiva" panose="03010101010201010101" pitchFamily="66" charset="0"/>
              </a:rPr>
              <a:t> </a:t>
            </a:r>
          </a:p>
          <a:p>
            <a:r>
              <a:rPr lang="en-US" sz="1600" dirty="0">
                <a:latin typeface="Monotype Corsiva" panose="03010101010201010101" pitchFamily="66" charset="0"/>
                <a:hlinkClick r:id="rId5"/>
              </a:rPr>
              <a:t>http://img1.liveinternet.ru/images/attach/c/5/87/629/87629289_jolagg_zestaw_fioletowy__17_.</a:t>
            </a:r>
            <a:r>
              <a:rPr lang="en-US" sz="1600" dirty="0" smtClean="0">
                <a:latin typeface="Monotype Corsiva" panose="03010101010201010101" pitchFamily="66" charset="0"/>
                <a:hlinkClick r:id="rId5"/>
              </a:rPr>
              <a:t>png</a:t>
            </a:r>
            <a:endParaRPr lang="ru-RU" sz="1600" dirty="0" smtClean="0">
              <a:latin typeface="Monotype Corsiva" panose="03010101010201010101" pitchFamily="66" charset="0"/>
            </a:endParaRPr>
          </a:p>
          <a:p>
            <a:r>
              <a:rPr lang="en-US" sz="1600" dirty="0">
                <a:latin typeface="Monotype Corsiva" panose="03010101010201010101" pitchFamily="66" charset="0"/>
                <a:hlinkClick r:id="rId6"/>
              </a:rPr>
              <a:t>http://img1.liveinternet.ru/images/attach/c/2//</a:t>
            </a:r>
            <a:r>
              <a:rPr lang="en-US" sz="1600" dirty="0" smtClean="0">
                <a:latin typeface="Monotype Corsiva" panose="03010101010201010101" pitchFamily="66" charset="0"/>
                <a:hlinkClick r:id="rId6"/>
              </a:rPr>
              <a:t>72/973/72973691_1301770342_Ugolok18.png</a:t>
            </a:r>
            <a:r>
              <a:rPr lang="ru-RU" sz="1600" dirty="0" smtClean="0">
                <a:latin typeface="Monotype Corsiva" panose="03010101010201010101" pitchFamily="66" charset="0"/>
              </a:rPr>
              <a:t> </a:t>
            </a:r>
          </a:p>
          <a:p>
            <a:r>
              <a:rPr lang="en-US" sz="1600" dirty="0">
                <a:latin typeface="Monotype Corsiva" panose="03010101010201010101" pitchFamily="66" charset="0"/>
                <a:hlinkClick r:id="rId7"/>
              </a:rPr>
              <a:t>http://www.rumvi.com/products/ebook/%D0%BC%D1%8B%D1%88%D0%BE%D0%BD%D0%BE%D0%BA-%D0%B8-%D0%BF%D0%BE%D0%B4%D1%81%D0%BD%D0%B5%D0%B6%D0%BD%D0%B8%D0%BA-%D1%81%D0%B1%D0%BE%D1%80%D0%BD%D0%B8%D0%BA-/</a:t>
            </a:r>
            <a:r>
              <a:rPr lang="en-US" sz="1600" dirty="0" smtClean="0">
                <a:latin typeface="Monotype Corsiva" panose="03010101010201010101" pitchFamily="66" charset="0"/>
                <a:hlinkClick r:id="rId7"/>
              </a:rPr>
              <a:t>f685a23a-ddb0-4d78-b3e5-6c604e19a349/preview/i_009.jpg</a:t>
            </a:r>
            <a:r>
              <a:rPr lang="ru-RU" sz="1600" dirty="0" smtClean="0">
                <a:latin typeface="Monotype Corsiva" panose="03010101010201010101" pitchFamily="66" charset="0"/>
              </a:rPr>
              <a:t> </a:t>
            </a:r>
          </a:p>
          <a:p>
            <a:r>
              <a:rPr lang="en-US" sz="1600" dirty="0" smtClean="0">
                <a:latin typeface="Monotype Corsiva" panose="03010101010201010101" pitchFamily="66" charset="0"/>
                <a:hlinkClick r:id="rId8"/>
              </a:rPr>
              <a:t>http</a:t>
            </a:r>
            <a:r>
              <a:rPr lang="en-US" sz="1600" dirty="0">
                <a:latin typeface="Monotype Corsiva" panose="03010101010201010101" pitchFamily="66" charset="0"/>
                <a:hlinkClick r:id="rId8"/>
              </a:rPr>
              <a:t>://</a:t>
            </a:r>
            <a:r>
              <a:rPr lang="en-US" sz="1600" dirty="0" smtClean="0">
                <a:latin typeface="Monotype Corsiva" panose="03010101010201010101" pitchFamily="66" charset="0"/>
                <a:hlinkClick r:id="rId8"/>
              </a:rPr>
              <a:t>mirgif.com/animacija/fioletovaja-babochka.gif</a:t>
            </a:r>
            <a:endParaRPr lang="ru-RU" sz="1600" dirty="0" smtClean="0">
              <a:latin typeface="Monotype Corsiva" panose="03010101010201010101" pitchFamily="66" charset="0"/>
            </a:endParaRPr>
          </a:p>
          <a:p>
            <a:r>
              <a:rPr lang="en-US" sz="1600" dirty="0">
                <a:latin typeface="Monotype Corsiva" panose="03010101010201010101" pitchFamily="66" charset="0"/>
                <a:hlinkClick r:id="rId9"/>
              </a:rPr>
              <a:t>http://</a:t>
            </a:r>
            <a:r>
              <a:rPr lang="en-US" sz="1600" dirty="0" smtClean="0">
                <a:latin typeface="Monotype Corsiva" panose="03010101010201010101" pitchFamily="66" charset="0"/>
                <a:hlinkClick r:id="rId9"/>
              </a:rPr>
              <a:t>mirgif.com/6/28.gif</a:t>
            </a:r>
            <a:r>
              <a:rPr lang="ru-RU" sz="1600" dirty="0" smtClean="0">
                <a:latin typeface="Monotype Corsiva" panose="03010101010201010101" pitchFamily="66" charset="0"/>
              </a:rPr>
              <a:t> </a:t>
            </a:r>
          </a:p>
          <a:p>
            <a:r>
              <a:rPr lang="en-US" sz="1600" dirty="0">
                <a:latin typeface="Monotype Corsiva" panose="03010101010201010101" pitchFamily="66" charset="0"/>
                <a:hlinkClick r:id="rId10"/>
              </a:rPr>
              <a:t>https://</a:t>
            </a:r>
            <a:r>
              <a:rPr lang="en-US" sz="1600" dirty="0" smtClean="0">
                <a:latin typeface="Monotype Corsiva" panose="03010101010201010101" pitchFamily="66" charset="0"/>
                <a:hlinkClick r:id="rId10"/>
              </a:rPr>
              <a:t>img1.badfon.ru/wallpaper/big/c/4c/babochki-cveta-polet-belyy-fon.jpg</a:t>
            </a:r>
            <a:r>
              <a:rPr lang="ru-RU" sz="1600" dirty="0" smtClean="0">
                <a:latin typeface="Monotype Corsiva" panose="03010101010201010101" pitchFamily="66" charset="0"/>
              </a:rPr>
              <a:t> </a:t>
            </a:r>
          </a:p>
          <a:p>
            <a:r>
              <a:rPr lang="en-US" sz="1600" dirty="0">
                <a:latin typeface="Monotype Corsiva" panose="03010101010201010101" pitchFamily="66" charset="0"/>
                <a:hlinkClick r:id="rId11"/>
              </a:rPr>
              <a:t>http://</a:t>
            </a:r>
            <a:r>
              <a:rPr lang="en-US" sz="1600" dirty="0" smtClean="0">
                <a:latin typeface="Monotype Corsiva" panose="03010101010201010101" pitchFamily="66" charset="0"/>
                <a:hlinkClick r:id="rId11"/>
              </a:rPr>
              <a:t>sunveter.ru/uploads/posts/2015-02/1424983032_ulitka.gif</a:t>
            </a:r>
            <a:r>
              <a:rPr lang="ru-RU" sz="1600" dirty="0" smtClean="0">
                <a:latin typeface="Monotype Corsiva" panose="03010101010201010101" pitchFamily="66" charset="0"/>
              </a:rPr>
              <a:t> </a:t>
            </a:r>
          </a:p>
          <a:p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Monotype Corsiva" panose="03010101010201010101" pitchFamily="66" charset="0"/>
              </a:rPr>
              <a:t>Скан рисунка - Коллекция идей. 2017. №7. С.6</a:t>
            </a:r>
            <a:endParaRPr lang="ru-RU" sz="1600" dirty="0">
              <a:solidFill>
                <a:schemeClr val="accent3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917721" y="5594865"/>
            <a:ext cx="5364000" cy="1116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600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5" name="Управляющая кнопка: домой 4">
            <a:hlinkClick r:id="rId12" action="ppaction://hlinksldjump" highlightClick="1"/>
          </p:cNvPr>
          <p:cNvSpPr/>
          <p:nvPr/>
        </p:nvSpPr>
        <p:spPr>
          <a:xfrm>
            <a:off x="2699792" y="6437927"/>
            <a:ext cx="252000" cy="360000"/>
          </a:xfrm>
          <a:prstGeom prst="actionButtonHome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множение 5">
            <a:hlinkClick r:id="" action="ppaction://hlinkshowjump?jump=endshow"/>
          </p:cNvPr>
          <p:cNvSpPr/>
          <p:nvPr/>
        </p:nvSpPr>
        <p:spPr>
          <a:xfrm>
            <a:off x="6201550" y="6418808"/>
            <a:ext cx="360000" cy="396000"/>
          </a:xfrm>
          <a:prstGeom prst="mathMultiply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618891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6923C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121</Words>
  <Application>Microsoft Office PowerPoint</Application>
  <PresentationFormat>Экран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На лужайке</vt:lpstr>
      <vt:lpstr>Слайд 2</vt:lpstr>
      <vt:lpstr>Слайд 3</vt:lpstr>
      <vt:lpstr>Слайд 4</vt:lpstr>
      <vt:lpstr>Источники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 лужайке</dc:title>
  <dc:creator>Администратор</dc:creator>
  <cp:lastModifiedBy>RePack by SPecialiST</cp:lastModifiedBy>
  <cp:revision>24</cp:revision>
  <dcterms:created xsi:type="dcterms:W3CDTF">2017-07-14T18:55:57Z</dcterms:created>
  <dcterms:modified xsi:type="dcterms:W3CDTF">2020-05-28T09:58:15Z</dcterms:modified>
</cp:coreProperties>
</file>