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AB498-14D4-46E1-BC3A-2B0FB8738E97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6F7B2-EEED-4A6A-B1D9-2F2627F8C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259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548680"/>
            <a:ext cx="2923095" cy="1836000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07056" y="332661"/>
            <a:ext cx="2679065" cy="3203990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11500"/>
            </a:lvl1pPr>
          </a:lstStyle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1">
                    <a:tint val="75000"/>
                  </a:schemeClr>
                </a:solidFill>
                <a:latin typeface="Monotype Corsiva" panose="03010101010201010101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20239530">
            <a:off x="-130093" y="-169115"/>
            <a:ext cx="1622165" cy="154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20878028">
            <a:off x="7415668" y="5708126"/>
            <a:ext cx="1344000" cy="100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2253930">
            <a:off x="7413984" y="287597"/>
            <a:ext cx="1344000" cy="100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20878028">
            <a:off x="413834" y="317660"/>
            <a:ext cx="1344000" cy="100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2715249">
            <a:off x="324534" y="5612963"/>
            <a:ext cx="1344000" cy="100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0823" y="4341398"/>
            <a:ext cx="840000" cy="8400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456939" y="1746308"/>
            <a:ext cx="840000" cy="84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3687" y="1736523"/>
            <a:ext cx="840000" cy="84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447177" y="4319724"/>
            <a:ext cx="840000" cy="84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-124559"/>
            <a:ext cx="1188000" cy="118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75225" y="5825664"/>
            <a:ext cx="1188000" cy="118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126701" y="-137844"/>
            <a:ext cx="1188000" cy="118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-137471" y="5809175"/>
            <a:ext cx="1188000" cy="118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8924" y="6711895"/>
            <a:ext cx="4732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© Н.Н.Ф</a:t>
            </a:r>
            <a:r>
              <a:rPr lang="ru-RU" sz="600" dirty="0" smtClean="0">
                <a:solidFill>
                  <a:srgbClr val="7030A0"/>
                </a:solidFill>
                <a:latin typeface="+mn-lt"/>
              </a:rPr>
              <a:t>.</a:t>
            </a:r>
            <a:endParaRPr lang="ru-RU" sz="600" dirty="0">
              <a:solidFill>
                <a:srgbClr val="7030A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solidFill>
            <a:schemeClr val="accent3">
              <a:lumMod val="60000"/>
              <a:lumOff val="40000"/>
            </a:schemeClr>
          </a:soli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Monotype Corsiva" panose="03010101010201010101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mirgif.com/animacija/fioletovaja-babochka.gif" TargetMode="External"/><Relationship Id="rId3" Type="http://schemas.openxmlformats.org/officeDocument/2006/relationships/hyperlink" Target="http://img1.liveinternet.ru/images/attach/c/5/87/629/87629391_jolagg_zestaw_fioletowy__31_.png" TargetMode="External"/><Relationship Id="rId7" Type="http://schemas.openxmlformats.org/officeDocument/2006/relationships/hyperlink" Target="http://www.rumvi.com/products/ebook/%D0%BC%D1%8B%D1%88%D0%BE%D0%BD%D0%BE%D0%BA-%D0%B8-%D0%BF%D0%BE%D0%B4%D1%81%D0%BD%D0%B5%D0%B6%D0%BD%D0%B8%D0%BA-%D1%81%D0%B1%D0%BE%D1%80%D0%BD%D0%B8%D0%BA-/f685a23a-ddb0-4d78-b3e5-6c604e19a349/preview/i_009.jpg" TargetMode="External"/><Relationship Id="rId12" Type="http://schemas.openxmlformats.org/officeDocument/2006/relationships/slide" Target="slide2.xml"/><Relationship Id="rId2" Type="http://schemas.openxmlformats.org/officeDocument/2006/relationships/hyperlink" Target="http://img1.liveinternet.ru/images/attach/c/5/87/629/87629695_jolagg_zestaw_fioletowy__66_.pn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g1.liveinternet.ru/images/attach/c/2/72/973/72973691_1301770342_Ugolok18.png" TargetMode="External"/><Relationship Id="rId11" Type="http://schemas.openxmlformats.org/officeDocument/2006/relationships/hyperlink" Target="http://sunveter.ru/uploads/posts/2015-02/1424983032_ulitka.gif" TargetMode="External"/><Relationship Id="rId5" Type="http://schemas.openxmlformats.org/officeDocument/2006/relationships/hyperlink" Target="http://img1.liveinternet.ru/images/attach/c/5/87/629/87629289_jolagg_zestaw_fioletowy__17_.png" TargetMode="External"/><Relationship Id="rId10" Type="http://schemas.openxmlformats.org/officeDocument/2006/relationships/hyperlink" Target="https://img1.badfon.ru/wallpaper/big/c/4c/babochki-cveta-polet-belyy-fon.jpg" TargetMode="External"/><Relationship Id="rId4" Type="http://schemas.openxmlformats.org/officeDocument/2006/relationships/hyperlink" Target="http://img0.liveinternet.ru/images/attach/c/5/87/629/87629412_jolagg_zestaw_fioletowy__32_.png" TargetMode="External"/><Relationship Id="rId9" Type="http://schemas.openxmlformats.org/officeDocument/2006/relationships/hyperlink" Target="http://mirgif.com/6/28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Игра «Найди 10 отличий»</a:t>
            </a:r>
            <a:endParaRPr lang="ru-RU" dirty="0"/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5874" y="5847072"/>
            <a:ext cx="1059617" cy="93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7030A0"/>
                </a:solidFill>
              </a:rPr>
              <a:t>Н</a:t>
            </a:r>
            <a:r>
              <a:rPr lang="ru-RU" sz="11500" dirty="0" smtClean="0"/>
              <a:t>а </a:t>
            </a:r>
            <a:r>
              <a:rPr lang="ru-RU" sz="11500" dirty="0" smtClean="0">
                <a:solidFill>
                  <a:schemeClr val="accent6">
                    <a:lumMod val="50000"/>
                  </a:schemeClr>
                </a:solidFill>
              </a:rPr>
              <a:t>л</a:t>
            </a:r>
            <a:r>
              <a:rPr lang="ru-RU" sz="11500" dirty="0" smtClean="0">
                <a:solidFill>
                  <a:srgbClr val="FFFF00"/>
                </a:solidFill>
              </a:rPr>
              <a:t>у</a:t>
            </a:r>
            <a:r>
              <a:rPr lang="ru-RU" sz="11500" dirty="0" smtClean="0">
                <a:solidFill>
                  <a:srgbClr val="7030A0"/>
                </a:solidFill>
              </a:rPr>
              <a:t>ж</a:t>
            </a:r>
            <a:r>
              <a:rPr lang="ru-RU" sz="11500" dirty="0" smtClean="0"/>
              <a:t>а</a:t>
            </a:r>
            <a:r>
              <a:rPr lang="ru-RU" sz="11500" dirty="0" smtClean="0">
                <a:solidFill>
                  <a:schemeClr val="accent6">
                    <a:lumMod val="50000"/>
                  </a:schemeClr>
                </a:solidFill>
              </a:rPr>
              <a:t>й</a:t>
            </a:r>
            <a:r>
              <a:rPr lang="ru-RU" sz="11500" dirty="0" smtClean="0">
                <a:solidFill>
                  <a:srgbClr val="FFFF00"/>
                </a:solidFill>
              </a:rPr>
              <a:t>к</a:t>
            </a:r>
            <a:r>
              <a:rPr lang="ru-RU" sz="11500" dirty="0" smtClean="0">
                <a:solidFill>
                  <a:srgbClr val="7030A0"/>
                </a:solidFill>
              </a:rPr>
              <a:t>е</a:t>
            </a:r>
            <a:endParaRPr lang="ru-RU" sz="11500" dirty="0">
              <a:solidFill>
                <a:srgbClr val="7030A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62111" y="5473468"/>
            <a:ext cx="5364000" cy="111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32982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33" y="576298"/>
            <a:ext cx="4710771" cy="273600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33" y="3492130"/>
            <a:ext cx="4710771" cy="273600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Управляющая кнопка: документ 4">
            <a:hlinkClick r:id="rId4" action="ppaction://hlinksldjump" highlightClick="1"/>
          </p:cNvPr>
          <p:cNvSpPr/>
          <p:nvPr/>
        </p:nvSpPr>
        <p:spPr>
          <a:xfrm>
            <a:off x="14296" y="5085184"/>
            <a:ext cx="324000" cy="396000"/>
          </a:xfrm>
          <a:prstGeom prst="actionButtonDocumen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644226" y="397520"/>
            <a:ext cx="2694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  <a:cs typeface="+mn-cs"/>
              </a:rPr>
              <a:t>Правила игры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4970" y="839462"/>
            <a:ext cx="2988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3600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4200"/>
                </a:solidFill>
              </a:rPr>
              <a:t>Рассмотрите  верхнюю </a:t>
            </a:r>
            <a:r>
              <a:rPr lang="ru-RU" sz="2400" dirty="0">
                <a:solidFill>
                  <a:srgbClr val="004200"/>
                </a:solidFill>
              </a:rPr>
              <a:t>и </a:t>
            </a:r>
            <a:r>
              <a:rPr lang="ru-RU" sz="2400" dirty="0" smtClean="0">
                <a:solidFill>
                  <a:srgbClr val="004200"/>
                </a:solidFill>
              </a:rPr>
              <a:t>нижнюю </a:t>
            </a:r>
            <a:r>
              <a:rPr lang="ru-RU" sz="2400" dirty="0">
                <a:solidFill>
                  <a:srgbClr val="004200"/>
                </a:solidFill>
              </a:rPr>
              <a:t>картинки.</a:t>
            </a:r>
          </a:p>
          <a:p>
            <a:pPr marL="216000" indent="-3600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4200"/>
                </a:solidFill>
              </a:rPr>
              <a:t>Найдите  </a:t>
            </a:r>
            <a:r>
              <a:rPr lang="ru-RU" sz="2400" dirty="0">
                <a:solidFill>
                  <a:srgbClr val="004200"/>
                </a:solidFill>
              </a:rPr>
              <a:t>10 отличий.</a:t>
            </a:r>
          </a:p>
          <a:p>
            <a:pPr marL="216000" indent="-36000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4200"/>
                </a:solidFill>
              </a:rPr>
              <a:t>Сделайте клики ЛКМ </a:t>
            </a:r>
            <a:r>
              <a:rPr lang="ru-RU" sz="2400" dirty="0">
                <a:solidFill>
                  <a:srgbClr val="004200"/>
                </a:solidFill>
              </a:rPr>
              <a:t>на </a:t>
            </a:r>
            <a:r>
              <a:rPr lang="ru-RU" sz="2400" dirty="0" smtClean="0">
                <a:solidFill>
                  <a:srgbClr val="004200"/>
                </a:solidFill>
              </a:rPr>
              <a:t> картинках по тем деталям, которых  </a:t>
            </a:r>
            <a:r>
              <a:rPr lang="ru-RU" sz="2400" dirty="0">
                <a:solidFill>
                  <a:srgbClr val="004200"/>
                </a:solidFill>
              </a:rPr>
              <a:t>нет на </a:t>
            </a:r>
            <a:r>
              <a:rPr lang="ru-RU" sz="2400" dirty="0" smtClean="0">
                <a:solidFill>
                  <a:srgbClr val="004200"/>
                </a:solidFill>
              </a:rPr>
              <a:t>другой.</a:t>
            </a:r>
            <a:endParaRPr lang="ru-RU" sz="2400" dirty="0">
              <a:solidFill>
                <a:srgbClr val="004200"/>
              </a:solidFill>
            </a:endParaRPr>
          </a:p>
          <a:p>
            <a:pPr marL="216000" indent="-36000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4200"/>
                </a:solidFill>
              </a:rPr>
              <a:t>Результат </a:t>
            </a:r>
            <a:r>
              <a:rPr lang="ru-RU" sz="2400" dirty="0" smtClean="0">
                <a:solidFill>
                  <a:srgbClr val="004200"/>
                </a:solidFill>
              </a:rPr>
              <a:t>поиска – справа от картинок будут появляться бабочки. Их будет 10.</a:t>
            </a:r>
            <a:endParaRPr lang="ru-RU" sz="2400" dirty="0">
              <a:solidFill>
                <a:srgbClr val="004200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5874" y="5847072"/>
            <a:ext cx="1059617" cy="93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1812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" action="ppaction://noaction">
              <a:snd r:embed="rId3" name="click.wav"/>
            </a:hlinkClick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33" y="576298"/>
            <a:ext cx="4710771" cy="273600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" name="Рисунок 2">
            <a:hlinkClick r:id="" action="ppaction://noaction">
              <a:snd r:embed="rId3" name="click.wav"/>
            </a:hlinkClick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33" y="3492130"/>
            <a:ext cx="4710771" cy="2736000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1590" y="692696"/>
            <a:ext cx="974567" cy="79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938" y="692696"/>
            <a:ext cx="974567" cy="792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1590" y="1772816"/>
            <a:ext cx="974567" cy="79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1590" y="2852936"/>
            <a:ext cx="974567" cy="792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1590" y="3933056"/>
            <a:ext cx="974567" cy="792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1590" y="5013176"/>
            <a:ext cx="974567" cy="792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938" y="1772816"/>
            <a:ext cx="974567" cy="792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938" y="2852936"/>
            <a:ext cx="974567" cy="792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938" y="3933056"/>
            <a:ext cx="974567" cy="792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9938" y="5013176"/>
            <a:ext cx="974567" cy="792000"/>
          </a:xfrm>
          <a:prstGeom prst="rect">
            <a:avLst/>
          </a:prstGeom>
        </p:spPr>
      </p:pic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5874" y="5847072"/>
            <a:ext cx="1059617" cy="936000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1619672" y="2708920"/>
            <a:ext cx="288032" cy="288032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30641" y="4666957"/>
            <a:ext cx="734723" cy="576152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233982" y="980728"/>
            <a:ext cx="396000" cy="360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611996" y="4700326"/>
            <a:ext cx="360000" cy="288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2199575">
            <a:off x="2382856" y="668626"/>
            <a:ext cx="288000" cy="864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199575">
            <a:off x="2952318" y="981253"/>
            <a:ext cx="288000" cy="864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127765" y="4739109"/>
            <a:ext cx="684000" cy="504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961408" y="980728"/>
            <a:ext cx="432048" cy="288032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283968" y="4419355"/>
            <a:ext cx="324000" cy="324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159676" y="5198718"/>
            <a:ext cx="252000" cy="252000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184560" y="1484696"/>
            <a:ext cx="180000" cy="361083"/>
          </a:xfrm>
          <a:prstGeom prst="ellipse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35687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0000" y="1697892"/>
            <a:ext cx="4784000" cy="4608000"/>
          </a:xfrm>
          <a:prstGeom prst="rect">
            <a:avLst/>
          </a:prstGeom>
        </p:spPr>
      </p:pic>
      <p:pic>
        <p:nvPicPr>
          <p:cNvPr id="4" name="Рисунок 3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9629806">
            <a:off x="7915265" y="2961000"/>
            <a:ext cx="1059617" cy="936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63703"/>
            <a:ext cx="7990656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defRPr>
            </a:lvl1pPr>
          </a:lstStyle>
          <a:p>
            <a:r>
              <a:rPr lang="ru-RU" sz="11500" dirty="0" smtClean="0">
                <a:solidFill>
                  <a:srgbClr val="7030A0"/>
                </a:solidFill>
              </a:rPr>
              <a:t>М</a:t>
            </a:r>
            <a:r>
              <a:rPr lang="ru-RU" sz="11500" dirty="0" smtClean="0"/>
              <a:t>О</a:t>
            </a:r>
            <a:r>
              <a:rPr lang="ru-RU" sz="11500" dirty="0" smtClean="0">
                <a:solidFill>
                  <a:schemeClr val="accent6">
                    <a:lumMod val="50000"/>
                  </a:schemeClr>
                </a:solidFill>
              </a:rPr>
              <a:t>Л</a:t>
            </a:r>
            <a:r>
              <a:rPr lang="ru-RU" sz="11500" dirty="0" smtClean="0">
                <a:solidFill>
                  <a:srgbClr val="FFFF00"/>
                </a:solidFill>
              </a:rPr>
              <a:t>О</a:t>
            </a:r>
            <a:r>
              <a:rPr lang="ru-RU" sz="11500" dirty="0" smtClean="0"/>
              <a:t>Д</a:t>
            </a:r>
            <a:r>
              <a:rPr lang="ru-RU" sz="11500" dirty="0" smtClean="0">
                <a:solidFill>
                  <a:schemeClr val="accent6">
                    <a:lumMod val="50000"/>
                  </a:schemeClr>
                </a:solidFill>
              </a:rPr>
              <a:t>Ц</a:t>
            </a:r>
            <a:r>
              <a:rPr lang="ru-RU" sz="11500" dirty="0" smtClean="0">
                <a:solidFill>
                  <a:srgbClr val="FFFF00"/>
                </a:solidFill>
              </a:rPr>
              <a:t>Ы</a:t>
            </a:r>
            <a:r>
              <a:rPr lang="ru-RU" sz="11500" dirty="0" smtClean="0">
                <a:solidFill>
                  <a:srgbClr val="7030A0"/>
                </a:solidFill>
              </a:rPr>
              <a:t>!</a:t>
            </a:r>
            <a:endParaRPr lang="ru-RU" sz="115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5316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131" y="1291436"/>
            <a:ext cx="78903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onotype Corsiva" panose="03010101010201010101" pitchFamily="66" charset="0"/>
                <a:hlinkClick r:id="rId2"/>
              </a:rPr>
              <a:t>http</a:t>
            </a:r>
            <a:r>
              <a:rPr lang="en-US" sz="1600" dirty="0">
                <a:latin typeface="Monotype Corsiva" panose="03010101010201010101" pitchFamily="66" charset="0"/>
                <a:hlinkClick r:id="rId2"/>
              </a:rPr>
              <a:t>://img1.liveinternet.ru/images/attach/c/5/87/629/87629695_jolagg_zestaw_fioletowy__66_.</a:t>
            </a:r>
            <a:r>
              <a:rPr lang="en-US" sz="1600" dirty="0" smtClean="0">
                <a:latin typeface="Monotype Corsiva" panose="03010101010201010101" pitchFamily="66" charset="0"/>
                <a:hlinkClick r:id="rId2"/>
              </a:rPr>
              <a:t>png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r>
              <a:rPr lang="en-US" sz="1600" dirty="0">
                <a:latin typeface="Monotype Corsiva" panose="03010101010201010101" pitchFamily="66" charset="0"/>
                <a:hlinkClick r:id="rId3"/>
              </a:rPr>
              <a:t>http://img1.liveinternet.ru/images/attach/c/5/87/629/87629391_jolagg_zestaw_fioletowy__31_.</a:t>
            </a:r>
            <a:r>
              <a:rPr lang="en-US" sz="1600" dirty="0" smtClean="0">
                <a:latin typeface="Monotype Corsiva" panose="03010101010201010101" pitchFamily="66" charset="0"/>
                <a:hlinkClick r:id="rId3"/>
              </a:rPr>
              <a:t>png</a:t>
            </a:r>
            <a:endParaRPr lang="ru-RU" sz="1600" dirty="0">
              <a:latin typeface="Monotype Corsiva" panose="03010101010201010101" pitchFamily="66" charset="0"/>
            </a:endParaRPr>
          </a:p>
          <a:p>
            <a:r>
              <a:rPr lang="en-US" sz="1600" dirty="0" smtClean="0">
                <a:latin typeface="Monotype Corsiva" panose="03010101010201010101" pitchFamily="66" charset="0"/>
                <a:hlinkClick r:id="rId4"/>
              </a:rPr>
              <a:t>http</a:t>
            </a:r>
            <a:r>
              <a:rPr lang="en-US" sz="1600" dirty="0">
                <a:latin typeface="Monotype Corsiva" panose="03010101010201010101" pitchFamily="66" charset="0"/>
                <a:hlinkClick r:id="rId4"/>
              </a:rPr>
              <a:t>://img0.liveinternet.ru/images/attach/c/5/87/629/87629412_jolagg_zestaw_fioletowy__32_.</a:t>
            </a:r>
            <a:r>
              <a:rPr lang="en-US" sz="1600" dirty="0" smtClean="0">
                <a:latin typeface="Monotype Corsiva" panose="03010101010201010101" pitchFamily="66" charset="0"/>
                <a:hlinkClick r:id="rId4"/>
              </a:rPr>
              <a:t>png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en-US" sz="1600" dirty="0">
                <a:latin typeface="Monotype Corsiva" panose="03010101010201010101" pitchFamily="66" charset="0"/>
                <a:hlinkClick r:id="rId5"/>
              </a:rPr>
              <a:t>http://img1.liveinternet.ru/images/attach/c/5/87/629/87629289_jolagg_zestaw_fioletowy__17_.</a:t>
            </a:r>
            <a:r>
              <a:rPr lang="en-US" sz="1600" dirty="0" smtClean="0">
                <a:latin typeface="Monotype Corsiva" panose="03010101010201010101" pitchFamily="66" charset="0"/>
                <a:hlinkClick r:id="rId5"/>
              </a:rPr>
              <a:t>png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r>
              <a:rPr lang="en-US" sz="1600" dirty="0">
                <a:latin typeface="Monotype Corsiva" panose="03010101010201010101" pitchFamily="66" charset="0"/>
                <a:hlinkClick r:id="rId6"/>
              </a:rPr>
              <a:t>http://img1.liveinternet.ru/images/attach/c/2//</a:t>
            </a:r>
            <a:r>
              <a:rPr lang="en-US" sz="1600" dirty="0" smtClean="0">
                <a:latin typeface="Monotype Corsiva" panose="03010101010201010101" pitchFamily="66" charset="0"/>
                <a:hlinkClick r:id="rId6"/>
              </a:rPr>
              <a:t>72/973/72973691_1301770342_Ugolok18.png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en-US" sz="1600" dirty="0">
                <a:latin typeface="Monotype Corsiva" panose="03010101010201010101" pitchFamily="66" charset="0"/>
                <a:hlinkClick r:id="rId7"/>
              </a:rPr>
              <a:t>http://www.rumvi.com/products/ebook/%D0%BC%D1%8B%D1%88%D0%BE%D0%BD%D0%BE%D0%BA-%D0%B8-%D0%BF%D0%BE%D0%B4%D1%81%D0%BD%D0%B5%D0%B6%D0%BD%D0%B8%D0%BA-%D1%81%D0%B1%D0%BE%D1%80%D0%BD%D0%B8%D0%BA-/</a:t>
            </a:r>
            <a:r>
              <a:rPr lang="en-US" sz="1600" dirty="0" smtClean="0">
                <a:latin typeface="Monotype Corsiva" panose="03010101010201010101" pitchFamily="66" charset="0"/>
                <a:hlinkClick r:id="rId7"/>
              </a:rPr>
              <a:t>f685a23a-ddb0-4d78-b3e5-6c604e19a349/preview/i_009.jpg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en-US" sz="1600" dirty="0" smtClean="0">
                <a:latin typeface="Monotype Corsiva" panose="03010101010201010101" pitchFamily="66" charset="0"/>
                <a:hlinkClick r:id="rId8"/>
              </a:rPr>
              <a:t>http</a:t>
            </a:r>
            <a:r>
              <a:rPr lang="en-US" sz="1600" dirty="0">
                <a:latin typeface="Monotype Corsiva" panose="03010101010201010101" pitchFamily="66" charset="0"/>
                <a:hlinkClick r:id="rId8"/>
              </a:rPr>
              <a:t>://</a:t>
            </a:r>
            <a:r>
              <a:rPr lang="en-US" sz="1600" dirty="0" smtClean="0">
                <a:latin typeface="Monotype Corsiva" panose="03010101010201010101" pitchFamily="66" charset="0"/>
                <a:hlinkClick r:id="rId8"/>
              </a:rPr>
              <a:t>mirgif.com/animacija/fioletovaja-babochka.gif</a:t>
            </a:r>
            <a:endParaRPr lang="ru-RU" sz="1600" dirty="0" smtClean="0">
              <a:latin typeface="Monotype Corsiva" panose="03010101010201010101" pitchFamily="66" charset="0"/>
            </a:endParaRPr>
          </a:p>
          <a:p>
            <a:r>
              <a:rPr lang="en-US" sz="1600" dirty="0">
                <a:latin typeface="Monotype Corsiva" panose="03010101010201010101" pitchFamily="66" charset="0"/>
                <a:hlinkClick r:id="rId9"/>
              </a:rPr>
              <a:t>http://</a:t>
            </a:r>
            <a:r>
              <a:rPr lang="en-US" sz="1600" dirty="0" smtClean="0">
                <a:latin typeface="Monotype Corsiva" panose="03010101010201010101" pitchFamily="66" charset="0"/>
                <a:hlinkClick r:id="rId9"/>
              </a:rPr>
              <a:t>mirgif.com/6/28.gif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en-US" sz="1600" dirty="0">
                <a:latin typeface="Monotype Corsiva" panose="03010101010201010101" pitchFamily="66" charset="0"/>
                <a:hlinkClick r:id="rId10"/>
              </a:rPr>
              <a:t>https://</a:t>
            </a:r>
            <a:r>
              <a:rPr lang="en-US" sz="1600" dirty="0" smtClean="0">
                <a:latin typeface="Monotype Corsiva" panose="03010101010201010101" pitchFamily="66" charset="0"/>
                <a:hlinkClick r:id="rId10"/>
              </a:rPr>
              <a:t>img1.badfon.ru/wallpaper/big/c/4c/babochki-cveta-polet-belyy-fon.jpg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en-US" sz="1600" dirty="0">
                <a:latin typeface="Monotype Corsiva" panose="03010101010201010101" pitchFamily="66" charset="0"/>
                <a:hlinkClick r:id="rId11"/>
              </a:rPr>
              <a:t>http://</a:t>
            </a:r>
            <a:r>
              <a:rPr lang="en-US" sz="1600" dirty="0" smtClean="0">
                <a:latin typeface="Monotype Corsiva" panose="03010101010201010101" pitchFamily="66" charset="0"/>
                <a:hlinkClick r:id="rId11"/>
              </a:rPr>
              <a:t>sunveter.ru/uploads/posts/2015-02/1424983032_ulitka.gif</a:t>
            </a:r>
            <a:r>
              <a:rPr lang="ru-RU" sz="1600" dirty="0" smtClean="0">
                <a:latin typeface="Monotype Corsiva" panose="03010101010201010101" pitchFamily="66" charset="0"/>
              </a:rPr>
              <a:t> 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Скан рисунка - Коллекция идей. 2017. №7. С.6</a:t>
            </a:r>
            <a:endParaRPr lang="ru-RU" sz="1600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17721" y="5594865"/>
            <a:ext cx="5364000" cy="111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Управляющая кнопка: домой 4">
            <a:hlinkClick r:id="rId12" action="ppaction://hlinksldjump" highlightClick="1"/>
          </p:cNvPr>
          <p:cNvSpPr/>
          <p:nvPr/>
        </p:nvSpPr>
        <p:spPr>
          <a:xfrm>
            <a:off x="2699792" y="6437927"/>
            <a:ext cx="252000" cy="360000"/>
          </a:xfrm>
          <a:prstGeom prst="actionButtonHom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6201550" y="6418808"/>
            <a:ext cx="360000" cy="396000"/>
          </a:xfrm>
          <a:prstGeom prst="mathMultiply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1889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121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 лужайке</vt:lpstr>
      <vt:lpstr>Слайд 2</vt:lpstr>
      <vt:lpstr>Слайд 3</vt:lpstr>
      <vt:lpstr>Слайд 4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лужайке</dc:title>
  <dc:creator>Администратор</dc:creator>
  <cp:lastModifiedBy>RePack by SPecialiST</cp:lastModifiedBy>
  <cp:revision>24</cp:revision>
  <dcterms:created xsi:type="dcterms:W3CDTF">2017-07-14T18:55:57Z</dcterms:created>
  <dcterms:modified xsi:type="dcterms:W3CDTF">2020-05-28T09:58:15Z</dcterms:modified>
</cp:coreProperties>
</file>