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4" r:id="rId6"/>
    <p:sldId id="272" r:id="rId7"/>
    <p:sldId id="274" r:id="rId8"/>
    <p:sldId id="270" r:id="rId9"/>
    <p:sldId id="273" r:id="rId10"/>
    <p:sldId id="271" r:id="rId11"/>
    <p:sldId id="277" r:id="rId12"/>
    <p:sldId id="276" r:id="rId13"/>
    <p:sldId id="275" r:id="rId14"/>
    <p:sldId id="279" r:id="rId15"/>
    <p:sldId id="280" r:id="rId16"/>
    <p:sldId id="261" r:id="rId17"/>
    <p:sldId id="291" r:id="rId18"/>
    <p:sldId id="297" r:id="rId19"/>
    <p:sldId id="298" r:id="rId20"/>
    <p:sldId id="299" r:id="rId21"/>
    <p:sldId id="300" r:id="rId22"/>
    <p:sldId id="304" r:id="rId2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000066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4660"/>
  </p:normalViewPr>
  <p:slideViewPr>
    <p:cSldViewPr>
      <p:cViewPr>
        <p:scale>
          <a:sx n="93" d="100"/>
          <a:sy n="93" d="100"/>
        </p:scale>
        <p:origin x="-2472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C52EB3D-35D9-44FC-9740-FEA171A537F9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0B1C3D3-E256-452F-A77F-F64B2E57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microsoft.com/office/2007/relationships/hdphoto" Target="../media/hdphoto2.wdp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221088"/>
            <a:ext cx="7772400" cy="114528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i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400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средство развития  мелкой моторики детей»</a:t>
            </a:r>
            <a:r>
              <a:rPr lang="ru-RU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Учитель-логопед: Позднякова Н.С.</a:t>
            </a:r>
            <a:endParaRPr lang="ru-RU" sz="2800" b="1" i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3385"/>
            <a:ext cx="3166728" cy="393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C:\Users\Компьютер\Desktop\пластилин\работы детей\IMG_2098.JPG"/>
          <p:cNvPicPr/>
          <p:nvPr/>
        </p:nvPicPr>
        <p:blipFill>
          <a:blip r:embed="rId3" cstate="print"/>
          <a:srcRect l="25159" t="5363" r="24829" b="6625"/>
          <a:stretch>
            <a:fillRect/>
          </a:stretch>
        </p:blipFill>
        <p:spPr bwMode="auto">
          <a:xfrm rot="20338978">
            <a:off x="855725" y="2992547"/>
            <a:ext cx="2857324" cy="3096272"/>
          </a:xfrm>
          <a:prstGeom prst="ellipse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0" name="Рисунок 9" descr="C:\Users\Компьютер\Desktop\пластилин\работы детей\IMG_2101.JPG"/>
          <p:cNvPicPr/>
          <p:nvPr/>
        </p:nvPicPr>
        <p:blipFill>
          <a:blip r:embed="rId4" cstate="print"/>
          <a:srcRect l="27443" r="20982" b="8575"/>
          <a:stretch>
            <a:fillRect/>
          </a:stretch>
        </p:blipFill>
        <p:spPr bwMode="auto">
          <a:xfrm rot="1146499">
            <a:off x="5482496" y="2848398"/>
            <a:ext cx="2741642" cy="3384572"/>
          </a:xfrm>
          <a:prstGeom prst="ellipse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786346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Мозаичная </a:t>
            </a:r>
            <a:r>
              <a:rPr lang="ru-RU" sz="53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изображение лепной картины на горизонтальной поверхности с помощью шариков из пластилина  или шарикового пластилина.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" b="4811"/>
          <a:stretch/>
        </p:blipFill>
        <p:spPr bwMode="auto">
          <a:xfrm>
            <a:off x="755576" y="620687"/>
            <a:ext cx="7704856" cy="569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214842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Многослойная </a:t>
            </a:r>
            <a:r>
              <a:rPr lang="ru-RU" sz="53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объемные изображения для которых используются элементы с последовательным соединением слоев разного цвета.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3977769" cy="530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D:\на конкурс\20191106_0855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2" t="5005" r="30598" b="41255"/>
          <a:stretch/>
        </p:blipFill>
        <p:spPr bwMode="auto">
          <a:xfrm rot="5400000">
            <a:off x="5108877" y="2753599"/>
            <a:ext cx="2978894" cy="360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6" name="Рисунок 5" descr="C:\Users\Компьютер\Desktop\пластилин\работы детей\P1070779.JPG"/>
          <p:cNvPicPr/>
          <p:nvPr/>
        </p:nvPicPr>
        <p:blipFill rotWithShape="1">
          <a:blip r:embed="rId2" cstate="print"/>
          <a:srcRect l="19021" t="2756" r="12907" b="3202"/>
          <a:stretch/>
        </p:blipFill>
        <p:spPr bwMode="auto">
          <a:xfrm>
            <a:off x="2195736" y="2806244"/>
            <a:ext cx="2375756" cy="2334404"/>
          </a:xfrm>
          <a:prstGeom prst="ellipse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7" name="Рисунок 6" descr="C:\Users\Компьютер\Desktop\пластилин\работы детей\P1070789.JPG"/>
          <p:cNvPicPr/>
          <p:nvPr/>
        </p:nvPicPr>
        <p:blipFill rotWithShape="1">
          <a:blip r:embed="rId3" cstate="print"/>
          <a:srcRect l="18375" t="4584" r="11267"/>
          <a:stretch/>
        </p:blipFill>
        <p:spPr bwMode="auto">
          <a:xfrm>
            <a:off x="5882434" y="2809038"/>
            <a:ext cx="2412268" cy="2351286"/>
          </a:xfrm>
          <a:prstGeom prst="ellipse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241249" y="937355"/>
            <a:ext cx="6660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Можно использовать разнообразные поверхности</a:t>
            </a:r>
          </a:p>
        </p:txBody>
      </p:sp>
      <p:pic>
        <p:nvPicPr>
          <p:cNvPr id="9" name="Рисунок 8" descr="F:\работы детей\P1070783.JPG"/>
          <p:cNvPicPr/>
          <p:nvPr/>
        </p:nvPicPr>
        <p:blipFill rotWithShape="1">
          <a:blip r:embed="rId4" cstate="print"/>
          <a:srcRect l="11856" t="2608" r="15145"/>
          <a:stretch/>
        </p:blipFill>
        <p:spPr bwMode="auto">
          <a:xfrm>
            <a:off x="966606" y="3969444"/>
            <a:ext cx="2417008" cy="2336837"/>
          </a:xfrm>
          <a:prstGeom prst="ellipse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0" name="Рисунок 9" descr="F:\работы детей\P1070784.JPG"/>
          <p:cNvPicPr/>
          <p:nvPr/>
        </p:nvPicPr>
        <p:blipFill>
          <a:blip r:embed="rId5" cstate="print"/>
          <a:srcRect l="11040" t="1856" r="13960"/>
          <a:stretch>
            <a:fillRect/>
          </a:stretch>
        </p:blipFill>
        <p:spPr bwMode="auto">
          <a:xfrm>
            <a:off x="4211960" y="3717032"/>
            <a:ext cx="2459597" cy="2391028"/>
          </a:xfrm>
          <a:prstGeom prst="ellipse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:\работы детей\P10708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852936"/>
            <a:ext cx="2388516" cy="3104453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5" name="Рисунок 4" descr="F:\работы детей\P107089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7919" y="673618"/>
            <a:ext cx="2085999" cy="3062491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7" name="Рисунок 6" descr="F:\работы детей\P107089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204863"/>
            <a:ext cx="2085999" cy="2900573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03648" y="673618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Использование</a:t>
            </a:r>
          </a:p>
          <a:p>
            <a:r>
              <a:rPr lang="ru-RU" sz="3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дополнительных </a:t>
            </a:r>
          </a:p>
          <a:p>
            <a:r>
              <a:rPr lang="ru-RU" sz="3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деталей</a:t>
            </a:r>
            <a:r>
              <a:rPr lang="ru-RU" sz="3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Приемы лепки при многослойной </a:t>
            </a:r>
            <a:r>
              <a:rPr lang="ru-RU" sz="4000" b="1" dirty="0" err="1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endParaRPr lang="ru-RU" sz="4000" b="1" dirty="0" smtClean="0">
              <a:ln w="19050">
                <a:solidFill>
                  <a:srgbClr val="7030A0"/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212" descr="al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77744"/>
            <a:ext cx="3178820" cy="2214578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6" name="Рисунок 227" descr="al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636912"/>
            <a:ext cx="2355799" cy="2157416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7" name="Рисунок 225" descr="al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189699"/>
            <a:ext cx="2428892" cy="2102623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9592" y="908720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мелкой моторики рук через освоение нетрадиционной техники работы с пластилином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2852936"/>
            <a:ext cx="77768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умение передавать простейший образ предметов, явлений окружающего мира посредством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мелкую моторику пальцев рук, память, внимание, мышление, речь;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Воспитывать усидчивость, аккуратность в работе, желание доводить начатое до конца.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83" r="7373" b="5010"/>
          <a:stretch/>
        </p:blipFill>
        <p:spPr>
          <a:xfrm>
            <a:off x="935596" y="1289169"/>
            <a:ext cx="3456384" cy="24965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5" t="4862" r="7792" b="26242"/>
          <a:stretch/>
        </p:blipFill>
        <p:spPr>
          <a:xfrm>
            <a:off x="4487796" y="1301424"/>
            <a:ext cx="3768807" cy="22207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47664" y="599095"/>
            <a:ext cx="6012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Поделки из киндер сюрпризов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N48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3463789"/>
            <a:ext cx="3636404" cy="2727303"/>
          </a:xfrm>
          <a:prstGeom prst="rect">
            <a:avLst/>
          </a:prstGeom>
        </p:spPr>
      </p:pic>
      <p:pic>
        <p:nvPicPr>
          <p:cNvPr id="8" name="Рисунок 7" descr="DSCN4823.JPG"/>
          <p:cNvPicPr>
            <a:picLocks noChangeAspect="1"/>
          </p:cNvPicPr>
          <p:nvPr/>
        </p:nvPicPr>
        <p:blipFill>
          <a:blip r:embed="rId7" cstate="print">
            <a:lum contrast="10000"/>
          </a:blip>
          <a:srcRect l="18164" t="20932" r="16712" b="23690"/>
          <a:stretch>
            <a:fillRect/>
          </a:stretch>
        </p:blipFill>
        <p:spPr>
          <a:xfrm>
            <a:off x="5196410" y="3324392"/>
            <a:ext cx="252028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Пластилинография» </a:t>
            </a:r>
            <a:br>
              <a:rPr lang="ru-RU" sz="4000" b="1" dirty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графия» - создавать, изображать</a:t>
            </a: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«пластилин» - материал, при помощи которого осуществляется исполнение замысла). </a:t>
            </a: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данной нетрадиционной техники заключается в создании лепной картины с изображением выпуклых, </a:t>
            </a:r>
            <a:r>
              <a:rPr lang="ru-RU" sz="2800" b="1" i="1" dirty="0" err="1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полуобъёмных</a:t>
            </a:r>
            <a:r>
              <a:rPr lang="ru-RU" sz="2800" b="1" i="1" dirty="0">
                <a:ln>
                  <a:solidFill>
                    <a:srgbClr val="7030A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объектов на горизонтальной поверхности.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16632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 класс «Цветы из волшебной страны»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70" y="662613"/>
            <a:ext cx="1912243" cy="14324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43808" y="764704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Первый цветок - </a:t>
            </a:r>
            <a:r>
              <a:rPr lang="ru-RU" dirty="0" smtClean="0"/>
              <a:t>из </a:t>
            </a:r>
            <a:r>
              <a:rPr lang="ru-RU" dirty="0"/>
              <a:t>куска пластилина отщипываем не большие кусочки пластилина, скатываем их в  шарики и выкладываем на лепестки </a:t>
            </a:r>
            <a:r>
              <a:rPr lang="ru-RU" dirty="0" smtClean="0"/>
              <a:t>цветка.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4" t="2856" r="11803"/>
          <a:stretch/>
        </p:blipFill>
        <p:spPr>
          <a:xfrm>
            <a:off x="883870" y="2288716"/>
            <a:ext cx="1833329" cy="177949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71800" y="2288716"/>
            <a:ext cx="5904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2. Второй цветок - </a:t>
            </a:r>
            <a:r>
              <a:rPr lang="ru-RU" dirty="0" smtClean="0"/>
              <a:t>скатать </a:t>
            </a:r>
            <a:r>
              <a:rPr lang="ru-RU" dirty="0"/>
              <a:t>длинную колбаску одно цвета. Аккуратно выкладываем полученную колбаску по контору лепестков цветка, тем самым выкладывая от края лепестка к середине.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8" y="4080715"/>
            <a:ext cx="1616515" cy="215655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80943" y="4375239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Третий цветок – Сначала делаем небольшой шарик, кладем на лист бумаги надавливаем на </a:t>
            </a:r>
            <a:r>
              <a:rPr lang="ru-RU" b="1" dirty="0"/>
              <a:t>пластилин</a:t>
            </a:r>
            <a:r>
              <a:rPr lang="ru-RU" dirty="0"/>
              <a:t>, затем </a:t>
            </a:r>
            <a:r>
              <a:rPr lang="ru-RU" dirty="0" smtClean="0"/>
              <a:t>размазываем </a:t>
            </a:r>
            <a:r>
              <a:rPr lang="ru-RU" dirty="0"/>
              <a:t>его от центра к краям контура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6"/>
          <a:stretch/>
        </p:blipFill>
        <p:spPr bwMode="auto">
          <a:xfrm>
            <a:off x="1043608" y="836711"/>
            <a:ext cx="7200800" cy="519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5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5696" y="2189625"/>
            <a:ext cx="57619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602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992888" cy="3082354"/>
          </a:xfrm>
        </p:spPr>
        <p:txBody>
          <a:bodyPr>
            <a:normAutofit/>
          </a:bodyPr>
          <a:lstStyle/>
          <a:p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Основной материал — пластилин, а основным инструментом в </a:t>
            </a:r>
            <a:r>
              <a:rPr lang="ru-RU" sz="2800" b="1" i="1" dirty="0" err="1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является 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рука (вернее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обе 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руки),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следовательно, уровень умения зависит от владения собственными руками. </a:t>
            </a:r>
            <a:r>
              <a:rPr lang="ru-RU" sz="4000" dirty="0">
                <a:ln>
                  <a:solidFill>
                    <a:srgbClr val="7030A0"/>
                  </a:solidFill>
                </a:ln>
                <a:solidFill>
                  <a:srgbClr val="009900"/>
                </a:solidFill>
              </a:rPr>
              <a:t/>
            </a:r>
            <a:br>
              <a:rPr lang="ru-RU" sz="4000" dirty="0">
                <a:ln>
                  <a:solidFill>
                    <a:srgbClr val="7030A0"/>
                  </a:solidFill>
                </a:ln>
                <a:solidFill>
                  <a:srgbClr val="009900"/>
                </a:solidFill>
              </a:rPr>
            </a:br>
            <a:endParaRPr lang="ru-RU" sz="4000" dirty="0">
              <a:ln>
                <a:solidFill>
                  <a:srgbClr val="7030A0"/>
                </a:solidFill>
              </a:ln>
              <a:solidFill>
                <a:srgbClr val="0099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1" b="10832"/>
          <a:stretch/>
        </p:blipFill>
        <p:spPr bwMode="auto">
          <a:xfrm>
            <a:off x="899592" y="2708920"/>
            <a:ext cx="2686030" cy="291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01"/>
          <a:stretch/>
        </p:blipFill>
        <p:spPr bwMode="auto">
          <a:xfrm>
            <a:off x="3851920" y="4255656"/>
            <a:ext cx="4068462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24744"/>
            <a:ext cx="7344816" cy="4680520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800" b="1" dirty="0" err="1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пластилинографией</a:t>
            </a:r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способствуют</a:t>
            </a:r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развитию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психических 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процессов;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 развитию воображения, творческих способностей;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развитию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восприятия, пространственной ориентации, сенсомоторной координации детей,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развитию самостоятельности, произвольности поведения;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реализации впечатлений, знаний, эмоционального состояния </a:t>
            </a:r>
            <a: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 творчестве.</a:t>
            </a:r>
            <a:br>
              <a:rPr lang="ru-RU" sz="2800" b="1" i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214842"/>
          </a:xfrm>
        </p:spPr>
        <p:txBody>
          <a:bodyPr>
            <a:normAutofit/>
          </a:bodyPr>
          <a:lstStyle/>
          <a:p>
            <a:r>
              <a:rPr lang="ru-RU" sz="49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Прямая </a:t>
            </a:r>
            <a:br>
              <a:rPr lang="ru-RU" sz="49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49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изображение лепной картины на горизонтальной </a:t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поверхности.</a:t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661298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928802"/>
            <a:ext cx="7429552" cy="4143404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Обратная </a:t>
            </a:r>
            <a:r>
              <a:rPr lang="ru-RU" sz="53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53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(витражная)  - изображение лепной картины с обратной стороны горизонтальной поверхности (с обозначением контура).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059" y="2054374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spc="100" dirty="0" smtClean="0">
                <a:ln w="180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94854"/>
            <a:ext cx="3359308" cy="422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2" t="17225" r="21353" b="3261"/>
          <a:stretch/>
        </p:blipFill>
        <p:spPr bwMode="auto">
          <a:xfrm>
            <a:off x="4283968" y="1094854"/>
            <a:ext cx="4071619" cy="422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429552" cy="421484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Контурная </a:t>
            </a:r>
            <a:r>
              <a:rPr lang="ru-RU" sz="48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4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изображение объекта </a:t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контуру, с   использованием «жгутиков».</a:t>
            </a:r>
            <a: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/>
            </a:r>
            <a:br>
              <a:rPr lang="ru-RU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</a:br>
            <a:endParaRPr lang="ru-RU" sz="40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1616</TotalTime>
  <Words>228</Words>
  <Application>Microsoft Office PowerPoint</Application>
  <PresentationFormat>Экран (4:3)</PresentationFormat>
  <Paragraphs>35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Кнопка</vt:lpstr>
      <vt:lpstr>«Пластилинография- как средство развития  мелкой моторики детей»  Учитель-логопед: Позднякова Н.С.</vt:lpstr>
      <vt:lpstr>        «Пластилинография»  («графия» - создавать, изображать,  «пластилин» - материал, при помощи которого осуществляется исполнение замысла).   Принцип данной нетрадиционной техники заключается в создании лепной картины с изображением выпуклых, полуобъёмных объектов на горизонтальной поверхности.</vt:lpstr>
      <vt:lpstr>Основной материал — пластилин, а основным инструментом в пластилинографии является рука (вернее обе руки), следовательно, уровень умения зависит от владения собственными руками.  </vt:lpstr>
      <vt:lpstr>Занятия пластилинографией способствуют:  -  развитию психических процессов; -  развитию воображения, творческих способностей; - развитию восприятия, пространственной ориентации, сенсомоторной координации детей, - развитию самостоятельности, произвольности поведения; - реализации впечатлений, знаний, эмоционального состояния в творчестве. </vt:lpstr>
      <vt:lpstr>Прямая  пластилинография- изображение лепной картины на горизонтальной    поверхности. </vt:lpstr>
      <vt:lpstr>Презентация PowerPoint</vt:lpstr>
      <vt:lpstr>Обратная пластилинография (витражная)  - изображение лепной картины с обратной стороны горизонтальной поверхности (с обозначением контура).  </vt:lpstr>
      <vt:lpstr> </vt:lpstr>
      <vt:lpstr>Контурная пластилинография - изображение объекта  по контуру, с   использованием «жгутиков». </vt:lpstr>
      <vt:lpstr>Презентация PowerPoint</vt:lpstr>
      <vt:lpstr>Мозаичная пластилинография - изображение лепной картины на горизонтальной поверхности с помощью шариков из пластилина  или шарикового пластилина.  </vt:lpstr>
      <vt:lpstr> </vt:lpstr>
      <vt:lpstr>Многослойная пластилинография - объемные изображения для которых используются элементы с последовательным соединением слоев разного цвета. </vt:lpstr>
      <vt:lpstr> </vt:lpstr>
      <vt:lpstr> </vt:lpstr>
      <vt:lpstr>Презентация PowerPoint</vt:lpstr>
      <vt:lpstr>Приемы лепки при многослойной пластилинографии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User</cp:lastModifiedBy>
  <cp:revision>139</cp:revision>
  <cp:lastPrinted>2020-02-05T11:06:04Z</cp:lastPrinted>
  <dcterms:created xsi:type="dcterms:W3CDTF">2015-02-24T09:24:26Z</dcterms:created>
  <dcterms:modified xsi:type="dcterms:W3CDTF">2020-02-05T11:09:49Z</dcterms:modified>
</cp:coreProperties>
</file>