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92" r:id="rId2"/>
    <p:sldId id="256" r:id="rId3"/>
    <p:sldId id="257" r:id="rId4"/>
    <p:sldId id="286" r:id="rId5"/>
    <p:sldId id="287" r:id="rId6"/>
    <p:sldId id="288" r:id="rId7"/>
    <p:sldId id="284" r:id="rId8"/>
    <p:sldId id="276" r:id="rId9"/>
    <p:sldId id="281" r:id="rId10"/>
    <p:sldId id="282" r:id="rId11"/>
    <p:sldId id="278" r:id="rId12"/>
    <p:sldId id="289" r:id="rId13"/>
    <p:sldId id="290" r:id="rId14"/>
    <p:sldId id="279" r:id="rId15"/>
    <p:sldId id="291" r:id="rId16"/>
    <p:sldId id="261" r:id="rId17"/>
    <p:sldId id="262" r:id="rId18"/>
    <p:sldId id="265" r:id="rId19"/>
    <p:sldId id="266" r:id="rId20"/>
    <p:sldId id="268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3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82DD0-B8C6-4C4A-B9CA-3334D94F405A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DF1F5-4E8E-4483-819A-17E85A7E83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9DEFF-8260-41DF-863D-12276FD034A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303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579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23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865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778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341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098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542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8649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66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984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4B019-09B2-4581-8C7E-5B3275CBD24F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626F-00FC-43CB-9123-B1C805D9BB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814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.docx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emethod.r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«Якорь»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бы я не был педагогом, то был бы…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сегодня педагог, потому что…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056784" cy="864096"/>
          </a:xfrm>
        </p:spPr>
        <p:txBody>
          <a:bodyPr>
            <a:noAutofit/>
          </a:bodyPr>
          <a:lstStyle/>
          <a:p>
            <a:r>
              <a:rPr lang="ru-RU" sz="4000" u="sng" dirty="0" smtClean="0"/>
              <a:t>Методы кейс - технологии</a:t>
            </a:r>
            <a:endParaRPr lang="ru-RU" sz="4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060848"/>
            <a:ext cx="6768752" cy="3240360"/>
          </a:xfrm>
        </p:spPr>
        <p:txBody>
          <a:bodyPr>
            <a:normAutofit fontScale="47500" lnSpcReduction="2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инцидента;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ситуационно-ролевых игр;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разбора деловой корреспонденции;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Игровое проектирование;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дискуссии.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Метод ситуационного анализа (метод анализа конкретных ситуаций, ситуационные задачи и упражнения, кейс-</a:t>
            </a:r>
            <a:r>
              <a:rPr lang="ru-RU" sz="5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</a:t>
            </a:r>
            <a:r>
              <a:rPr lang="ru-RU" sz="5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фото-кейсы, кейс-иллюстрации</a:t>
            </a:r>
            <a:r>
              <a:rPr lang="ru-RU" sz="5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5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768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Критерии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качества готового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с хорошей фабулой;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фокусироваться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теме,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вызывающей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интерес;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современной ситуации (  кейс воспринимается как новость, чем  как историческое событие) 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вызывать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сопереживание к его главным действующим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лицам (реалистичность);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включать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цитаты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источников;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проблемы, понятные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учащимся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8304" y="2216411"/>
            <a:ext cx="1835696" cy="1215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328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 txBox="1">
            <a:spLocks/>
          </p:cNvSpPr>
          <p:nvPr/>
        </p:nvSpPr>
        <p:spPr bwMode="auto">
          <a:xfrm>
            <a:off x="214282" y="0"/>
            <a:ext cx="8616981" cy="796925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Методика работы по кейс-методу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0" y="798509"/>
          <a:ext cx="8501122" cy="5957448"/>
        </p:xfrm>
        <a:graphic>
          <a:graphicData uri="http://schemas.openxmlformats.org/drawingml/2006/table">
            <a:tbl>
              <a:tblPr/>
              <a:tblGrid>
                <a:gridCol w="1214446"/>
                <a:gridCol w="3833021"/>
                <a:gridCol w="3453655"/>
              </a:tblGrid>
              <a:tr h="275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Фаза работы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74" marR="42674" marT="21337" marB="2133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Действия </a:t>
                      </a: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педагога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74" marR="42674" marT="21337" marB="21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Действия обучающегося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2674" marR="42674" marT="21337" marB="21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 занятия</a:t>
                      </a:r>
                    </a:p>
                  </a:txBody>
                  <a:tcPr marL="42674" marR="42674" marT="21337" marB="2133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Подбирает или разрабатывает кейс.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Определяет основные и вспомогательные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материалы.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Разрабатывает сценарий занятий. </a:t>
                      </a:r>
                    </a:p>
                  </a:txBody>
                  <a:tcPr marL="42674" marR="42674" marT="21337" marB="21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Получает кейс и список рекомендуемой литературы (возможно получение кейса и во время занятия)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Самостоятельно готовится к занятию (если получил кейс заранее)</a:t>
                      </a:r>
                    </a:p>
                  </a:txBody>
                  <a:tcPr marL="42674" marR="42674" marT="21337" marB="21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45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 время занятия</a:t>
                      </a:r>
                    </a:p>
                  </a:txBody>
                  <a:tcPr marL="42674" marR="42674" marT="21337" marB="2133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Вступительное слово, определение ключевых моментов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Разбивает группу на подгруппы на добровольной основе по 3-6 человек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Рассаживает участников подгруппы друг напротив друга.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Подгруппы размещает поодаль друг от друга.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 обсуждением кейса в подгруппах, обеспечивая их дополнительными сведениями. </a:t>
                      </a:r>
                    </a:p>
                  </a:txBody>
                  <a:tcPr marL="42674" marR="42674" marT="21337" marB="21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Задаёт вопросы, углубляющие понимание кейса и проблемы.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Каждая подгруппа выбирает «модератора», координирующего работу, «секретаря» , фиксирующего результаты работы и «шкипера», представляющего проект на общее обсуждение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Поэтапное решение кейса</a:t>
                      </a:r>
                    </a:p>
                  </a:txBody>
                  <a:tcPr marL="42674" marR="42674" marT="21337" marB="21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1658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После занятия</a:t>
                      </a:r>
                    </a:p>
                  </a:txBody>
                  <a:tcPr marL="42674" marR="42674" marT="21337" marB="21337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Обобщающее выступление, анализ ситуации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Оценивает работу обучающихся или принятые решения на поставленные вопросы </a:t>
                      </a:r>
                    </a:p>
                  </a:txBody>
                  <a:tcPr marL="42674" marR="42674" marT="21337" marB="21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Публичная презентация принятого решения </a:t>
                      </a:r>
                    </a:p>
                  </a:txBody>
                  <a:tcPr marL="42674" marR="42674" marT="21337" marB="2133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Pictures\89041040_4783955_x_2cf1474e.jpg"/>
          <p:cNvPicPr>
            <a:picLocks noChangeAspect="1" noChangeArrowheads="1"/>
          </p:cNvPicPr>
          <p:nvPr/>
        </p:nvPicPr>
        <p:blipFill>
          <a:blip r:embed="rId2" cstate="print"/>
          <a:srcRect l="15897" t="4072" r="15102"/>
          <a:stretch>
            <a:fillRect/>
          </a:stretch>
        </p:blipFill>
        <p:spPr bwMode="auto">
          <a:xfrm>
            <a:off x="7072330" y="3857628"/>
            <a:ext cx="1728670" cy="2786082"/>
          </a:xfrm>
          <a:prstGeom prst="rect">
            <a:avLst/>
          </a:prstGeom>
          <a:noFill/>
        </p:spPr>
      </p:pic>
      <p:pic>
        <p:nvPicPr>
          <p:cNvPr id="7171" name="Picture 3" descr="C:\Users\123\Pictures\iвапро.jpg"/>
          <p:cNvPicPr>
            <a:picLocks noChangeAspect="1" noChangeArrowheads="1"/>
          </p:cNvPicPr>
          <p:nvPr/>
        </p:nvPicPr>
        <p:blipFill>
          <a:blip r:embed="rId3" cstate="print"/>
          <a:srcRect l="28009" r="28241"/>
          <a:stretch>
            <a:fillRect/>
          </a:stretch>
        </p:blipFill>
        <p:spPr bwMode="auto">
          <a:xfrm rot="20928781">
            <a:off x="995028" y="1288654"/>
            <a:ext cx="985940" cy="2253562"/>
          </a:xfrm>
          <a:prstGeom prst="rect">
            <a:avLst/>
          </a:prstGeom>
          <a:noFill/>
        </p:spPr>
      </p:pic>
      <p:grpSp>
        <p:nvGrpSpPr>
          <p:cNvPr id="2" name="Группа 13"/>
          <p:cNvGrpSpPr/>
          <p:nvPr/>
        </p:nvGrpSpPr>
        <p:grpSpPr>
          <a:xfrm>
            <a:off x="214282" y="1071546"/>
            <a:ext cx="8072494" cy="5627073"/>
            <a:chOff x="214282" y="1071546"/>
            <a:chExt cx="8072494" cy="5627073"/>
          </a:xfrm>
        </p:grpSpPr>
        <p:sp>
          <p:nvSpPr>
            <p:cNvPr id="10" name="TextBox 9"/>
            <p:cNvSpPr txBox="1"/>
            <p:nvPr/>
          </p:nvSpPr>
          <p:spPr>
            <a:xfrm>
              <a:off x="3786182" y="1071546"/>
              <a:ext cx="4500594" cy="103284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0" lvl="2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600" b="1" i="1" u="sng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 ступень знакомство с содержанием кейса:</a:t>
              </a:r>
              <a:endParaRPr lang="ru-RU" sz="1600" b="1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Сопоставление важных аспектов проблемы;</a:t>
              </a: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Поиск и оценивание информации;</a:t>
              </a: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Характеристика действующих лиц;</a:t>
              </a:r>
              <a:endParaRPr lang="en-US" sz="1600" b="1" i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86050" y="2357430"/>
              <a:ext cx="4357718" cy="78662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0" lvl="2" indent="-2286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u="sng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ступень – рассмотрение альтернатив</a:t>
              </a:r>
              <a:r>
                <a:rPr lang="ru-RU" sz="1600" u="sng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Разработка различных решений;</a:t>
              </a: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Изучение альтернативных вариантов;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71670" y="3357562"/>
              <a:ext cx="3786214" cy="786626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600" b="1" i="1" u="sng" dirty="0" smtClean="0"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 ступень – принятие решения:</a:t>
              </a:r>
              <a:endParaRPr lang="ru-RU" sz="16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Оценка вариантов решения проблемы;</a:t>
              </a: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Выбор оптимального решения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285852" y="4500570"/>
              <a:ext cx="3571900" cy="103284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en-US" sz="1600" b="1" i="1" u="sng" dirty="0" smtClean="0">
                  <a:latin typeface="Times New Roman" pitchFamily="18" charset="0"/>
                  <a:cs typeface="Times New Roman" pitchFamily="18" charset="0"/>
                </a:rPr>
                <a:t>IY</a:t>
              </a: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 ступень - презентация решения:</a:t>
              </a:r>
              <a:endParaRPr lang="ru-RU" sz="16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Оглашение сути проблемы;</a:t>
              </a: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Представление решения;</a:t>
              </a:r>
            </a:p>
            <a:p>
              <a:pPr marL="342900" lvl="0" indent="-34290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Аргументация выбора;</a:t>
              </a:r>
              <a:endParaRPr lang="ru-RU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282" y="5715016"/>
              <a:ext cx="4071934" cy="983603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 rtlCol="0">
              <a:spAutoFit/>
            </a:bodyPr>
            <a:lstStyle/>
            <a:p>
              <a:pPr lvl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b="1" i="1" u="sng" dirty="0" smtClean="0">
                  <a:latin typeface="Times New Roman" pitchFamily="18" charset="0"/>
                  <a:cs typeface="Times New Roman" pitchFamily="18" charset="0"/>
                </a:rPr>
                <a:t>Y ступень – сравнительный анализ:</a:t>
              </a:r>
              <a:endParaRPr lang="ru-RU" sz="1600" u="sng" dirty="0" smtClean="0">
                <a:latin typeface="Times New Roman" pitchFamily="18" charset="0"/>
                <a:cs typeface="Times New Roman" pitchFamily="18" charset="0"/>
              </a:endParaRPr>
            </a:p>
            <a:p>
              <a:pPr lvl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Анализ стратегий поиска решений;</a:t>
              </a:r>
            </a:p>
            <a:p>
              <a:pPr lvl="0">
                <a:lnSpc>
                  <a:spcPct val="80000"/>
                </a:lnSpc>
                <a:spcBef>
                  <a:spcPct val="20000"/>
                </a:spcBef>
                <a:defRPr/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Разработка плана мероприятий по реализации  решения;</a:t>
              </a:r>
            </a:p>
          </p:txBody>
        </p:sp>
      </p:grpSp>
      <p:sp>
        <p:nvSpPr>
          <p:cNvPr id="5" name="Rectangle 2"/>
          <p:cNvSpPr txBox="1">
            <a:spLocks/>
          </p:cNvSpPr>
          <p:nvPr/>
        </p:nvSpPr>
        <p:spPr bwMode="auto">
          <a:xfrm>
            <a:off x="1071538" y="0"/>
            <a:ext cx="7499350" cy="917596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Этапы работы с кейсом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Роль педагога 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проведении занятий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одготовка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представление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кейса 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индивидуальное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изучение кейса каждым членом группы 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вариантов индивидуальных решений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обсуждение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вариантов индивидуальных решений в каждой подгруппе ;</a:t>
            </a:r>
          </a:p>
          <a:p>
            <a:pPr>
              <a:lnSpc>
                <a:spcPct val="9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обсуждению и дискуссия .</a:t>
            </a:r>
          </a:p>
          <a:p>
            <a:pPr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носит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инновационный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характер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роль наблюдателя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с активной позицией 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т.е. управление  опосредованное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2280" y="220453"/>
            <a:ext cx="1896633" cy="1255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6128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Преимущества и недостатки метода</a:t>
            </a:r>
          </a:p>
        </p:txBody>
      </p:sp>
      <p:pic>
        <p:nvPicPr>
          <p:cNvPr id="9218" name="Picture 2" descr="C:\Users\123\Desktop\человечки\IMG_0685 - копия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257300"/>
            <a:ext cx="3086100" cy="5600700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/>
          </p:cNvSpPr>
          <p:nvPr/>
        </p:nvSpPr>
        <p:spPr>
          <a:xfrm>
            <a:off x="5572132" y="5572140"/>
            <a:ext cx="3290880" cy="10001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Трудоёмкая подготовительная деятельность педагога.</a:t>
            </a:r>
          </a:p>
        </p:txBody>
      </p:sp>
      <p:sp>
        <p:nvSpPr>
          <p:cNvPr id="4" name="Rectangle 4"/>
          <p:cNvSpPr txBox="1">
            <a:spLocks/>
          </p:cNvSpPr>
          <p:nvPr/>
        </p:nvSpPr>
        <p:spPr>
          <a:xfrm>
            <a:off x="285720" y="1500174"/>
            <a:ext cx="3816351" cy="50006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Деятельность индивидуально и в группах;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Высокая активность обучающихся;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Самостоятельная познавательная работа;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Педагог только руководит процессом;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Эффективная обратная связь;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Диалоговые и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полилоговые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формы общения;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Формирование коммуникативных компетенций;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Предоставляется больше возможностей для работы с информацией, оценки альтернативных решений;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Гибкость, вариативность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метода.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28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Проблема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рабочего времени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424936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Конкретная ситуация: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до предела насыщена запланированными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запланированными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делами,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внезапными событиями. Если к вечеру припомнить и перечислить их все, не верится, что это картина всего лишь одного дня. А ведь завтра предстоит такой же, если не еще более напряженный день. Как правильно организовать рабочее время педагога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330" y="8415"/>
            <a:ext cx="2195513" cy="145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270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228" y="83671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 педагога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 fontScale="55000" lnSpcReduction="20000"/>
          </a:bodyPr>
          <a:lstStyle/>
          <a:p>
            <a:r>
              <a:rPr lang="ru-RU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Нам 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 в пятницу сказали провести родительские собрания. Снова придется думать, что включить в повестку собрания. Может, пригласить психолога, чтобы выступил. А что! Отличная идея! Остается только решить, чем их занять еще минут 30-40. Ну ладно, я подумаю об этом завтра или послезавтра, ведь время еще есть.</a:t>
            </a:r>
          </a:p>
          <a:p>
            <a:r>
              <a:rPr lang="ru-RU" sz="33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Сегодня </a:t>
            </a:r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«обрадовали» - к нам едет ревизор! Такой ревизор, что даже Гоголь отдыхает! Вся документация к пятнице должна быть в полном порядке, а у меня еще не заполнены журналы, не подготовлен план мероприятий на каникулы. Да и к собранию надо подготовиться, а я даже еще не садилась. Нужно срочно что-то делать! Хотела на неделе организовать экскурсию по просьбе ребят. Но чувствую, что тоже не успеваю.</a:t>
            </a:r>
          </a:p>
          <a:p>
            <a:pPr lvl="0"/>
            <a:r>
              <a:rPr lang="ru-RU" sz="3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Весь день была на работе – занятия, занятия плюс еще совещание у зама по учебной работе, Интернет, </a:t>
            </a:r>
            <a:r>
              <a:rPr lang="ru-RU" sz="33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Навела порядок на рабочем столе. Послезавтра СОБРАНИЕ! Ужас, как я могла снова дотянуть до последнего момента?! К  журналам до сих пор не приступала, план мероприятий не подготовила.</a:t>
            </a:r>
          </a:p>
          <a:p>
            <a:pPr lvl="0"/>
            <a:r>
              <a:rPr lang="ru-RU" sz="3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Боже, спасибо тебе за Интернет! Весь вечер и ночь просидела за компьютером, даже собаку было некогда выгулять, не то, что детей. Составляла план выступления на собрании, искала материал. </a:t>
            </a:r>
          </a:p>
          <a:p>
            <a:pPr lvl="0"/>
            <a:r>
              <a:rPr lang="ru-RU" sz="33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  <a:r>
              <a:rPr lang="ru-RU" sz="3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Ну, все, дело сделано! Даже психолога успела поймать утром и уговорить прийти на собрание. Немного стыдно перед ней за то, что не предупредила ее заранее. А так все прошло хорошо. Документацию для проверки сдала и подготовила план мероприятий на каникулы.. Но чувство какое-то отвратительное. В следующий раз ни в коем случае не затягивать! Все делать вовремя!!!</a:t>
            </a: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264" y="332656"/>
            <a:ext cx="1944687" cy="1287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67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Представьте список дел педагога, которые возникли в течение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отите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что-то добавить или с чем-то не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согласны?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Что нужно сделать для того, чтобы справиться с возникшими делами?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0272" y="4849169"/>
            <a:ext cx="1944687" cy="1287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1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2: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48965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выделенного Вами перечня дел педагога, выберите 3 наиболее значимых для Вас.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Обозначьте: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мероприятие: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мероприятие: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мероприятие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 аргументированный вывод о приоритетности мероприятий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3386056"/>
            <a:ext cx="1944687" cy="1287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237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www.metod-kopilka.ru/images/doc/46/41066/4/img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18"/>
          <a:stretch/>
        </p:blipFill>
        <p:spPr bwMode="auto">
          <a:xfrm>
            <a:off x="-21232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857232"/>
            <a:ext cx="7772400" cy="3888432"/>
          </a:xfrm>
        </p:spPr>
        <p:txBody>
          <a:bodyPr>
            <a:noAutofit/>
          </a:bodyPr>
          <a:lstStyle/>
          <a:p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5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кейса как один из интерактивных методов обучения</a:t>
            </a:r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7272808" cy="1080120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54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147248" cy="4281339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Составьте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подготовки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приоритетного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заполнив таблицу.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330" y="8415"/>
            <a:ext cx="2195513" cy="1454150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31252955"/>
              </p:ext>
            </p:extLst>
          </p:nvPr>
        </p:nvGraphicFramePr>
        <p:xfrm>
          <a:off x="439567" y="2852936"/>
          <a:ext cx="8280921" cy="3491954"/>
        </p:xfrm>
        <a:graphic>
          <a:graphicData uri="http://schemas.openxmlformats.org/presentationml/2006/ole">
            <p:oleObj spid="_x0000_s1034" name="Документ" r:id="rId5" imgW="5984207" imgH="151044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7453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Умный </a:t>
            </a:r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учится на чужих ошибках, </a:t>
            </a:r>
            <a:endParaRPr lang="ru-RU" sz="5400" b="1" i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а </a:t>
            </a:r>
            <a:r>
              <a:rPr lang="ru-RU" sz="5400" b="1" i="1" dirty="0">
                <a:solidFill>
                  <a:schemeClr val="accent3">
                    <a:lumMod val="50000"/>
                  </a:schemeClr>
                </a:solidFill>
                <a:latin typeface="Times New Roman"/>
                <a:ea typeface="Times New Roman"/>
              </a:rPr>
              <a:t>очень умный на кейсах! </a:t>
            </a:r>
            <a:endParaRPr lang="ru-RU" sz="5400" b="1" i="1" dirty="0" smtClean="0">
              <a:solidFill>
                <a:schemeClr val="accent3">
                  <a:lumMod val="50000"/>
                </a:schemeClr>
              </a:solidFill>
              <a:latin typeface="Times New Roman"/>
              <a:ea typeface="Times New Roman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3161" y="4959400"/>
            <a:ext cx="2088232" cy="1382496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5013176"/>
            <a:ext cx="2195513" cy="1454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7238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Информационные источники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142875">
              <a:spcBef>
                <a:spcPts val="375"/>
              </a:spcBef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1. Специальный сайт, посвященный методике ситуационного обучения с использованием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кейсов, содержит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разнообразные ресурсы, которые будут полезны преподавателям,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заинтересованным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 использовании кейс-метода в своих учебных курсах. </a:t>
            </a:r>
            <a:r>
              <a:rPr lang="ru-RU" u="sng" dirty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http://www.casemethod.ru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  <a:ea typeface="Times New Roman"/>
                <a:hlinkClick r:id="rId3"/>
              </a:rPr>
              <a:t>/</a:t>
            </a:r>
            <a:endParaRPr lang="ru-RU" u="sng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142875">
              <a:spcBef>
                <a:spcPts val="375"/>
              </a:spcBef>
              <a:spcAft>
                <a:spcPts val="0"/>
              </a:spcAft>
            </a:pPr>
            <a:endParaRPr lang="ru-RU" sz="20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248" y="5373216"/>
            <a:ext cx="1944687" cy="1287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20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User\Desktop\метод кей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339" y="0"/>
            <a:ext cx="4572673" cy="68438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5013176"/>
            <a:ext cx="2195513" cy="145415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4208" y="4523339"/>
            <a:ext cx="2088232" cy="1382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76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71" r="16939"/>
          <a:stretch/>
        </p:blipFill>
        <p:spPr bwMode="auto">
          <a:xfrm>
            <a:off x="10344" y="30622"/>
            <a:ext cx="915851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конкретных ситуаций 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600200"/>
            <a:ext cx="7128792" cy="4997152"/>
          </a:xfrm>
        </p:spPr>
        <p:txBody>
          <a:bodyPr>
            <a:normAutofit/>
          </a:bodyPr>
          <a:lstStyle/>
          <a:p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метод  кейса -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случай, ситуация и от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 «кейс»-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чемоданчик для хранения различных бумаг, журналов, документов 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пр. -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активного, проблемного, эвристического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14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человечки\3.bmp"/>
          <p:cNvPicPr>
            <a:picLocks noChangeAspect="1" noChangeArrowheads="1"/>
          </p:cNvPicPr>
          <p:nvPr/>
        </p:nvPicPr>
        <p:blipFill>
          <a:blip r:embed="rId2" cstate="print"/>
          <a:srcRect l="9524" t="4210"/>
          <a:stretch>
            <a:fillRect/>
          </a:stretch>
        </p:blipFill>
        <p:spPr bwMode="auto">
          <a:xfrm>
            <a:off x="0" y="0"/>
            <a:ext cx="9144000" cy="6786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214290"/>
            <a:ext cx="5057756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возникновения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2500306"/>
            <a:ext cx="6286544" cy="2571768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Зародился в </a:t>
            </a:r>
            <a:r>
              <a:rPr lang="ru-RU" sz="3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бизнес-образовании</a:t>
            </a:r>
            <a:r>
              <a:rPr lang="ru-RU" sz="3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США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1910 год – впервые использован в Гарвардской школе бизнеса.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1921 год - метод перекочевал в профессиональное образование.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1987 год – впервые использован в России в высшей школе и в учреждениях дополнительного профессионального образования педагогов.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Pictures\item_2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521" y="2643183"/>
            <a:ext cx="5203479" cy="4214818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/>
          </p:cNvSpPr>
          <p:nvPr/>
        </p:nvSpPr>
        <p:spPr>
          <a:xfrm>
            <a:off x="285720" y="1125538"/>
            <a:ext cx="8648730" cy="5472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	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описание конкретной ситуации, которая имела место быть в той или иной практике, которая содержит в себе некоторую проблему, требующую разрешения.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Содержит: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/>
          </p:cNvSpPr>
          <p:nvPr/>
        </p:nvSpPr>
        <p:spPr bwMode="auto">
          <a:xfrm>
            <a:off x="1042988" y="188913"/>
            <a:ext cx="7818437" cy="868362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Кейс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инструмент метода</a:t>
            </a:r>
          </a:p>
        </p:txBody>
      </p:sp>
      <p:grpSp>
        <p:nvGrpSpPr>
          <p:cNvPr id="2" name="Группа 13"/>
          <p:cNvGrpSpPr/>
          <p:nvPr/>
        </p:nvGrpSpPr>
        <p:grpSpPr>
          <a:xfrm>
            <a:off x="357158" y="2714620"/>
            <a:ext cx="6500859" cy="3929066"/>
            <a:chOff x="357158" y="2714620"/>
            <a:chExt cx="6500859" cy="3929066"/>
          </a:xfrm>
        </p:grpSpPr>
        <p:grpSp>
          <p:nvGrpSpPr>
            <p:cNvPr id="3" name="Группа 14"/>
            <p:cNvGrpSpPr/>
            <p:nvPr/>
          </p:nvGrpSpPr>
          <p:grpSpPr>
            <a:xfrm>
              <a:off x="1357290" y="2714620"/>
              <a:ext cx="4071966" cy="3143272"/>
              <a:chOff x="-3714808" y="3071810"/>
              <a:chExt cx="4071966" cy="3143272"/>
            </a:xfrm>
          </p:grpSpPr>
          <p:sp>
            <p:nvSpPr>
              <p:cNvPr id="6" name="Стрелка вправо 5"/>
              <p:cNvSpPr/>
              <p:nvPr/>
            </p:nvSpPr>
            <p:spPr>
              <a:xfrm>
                <a:off x="-3643370" y="3071810"/>
                <a:ext cx="4000528" cy="3143272"/>
              </a:xfrm>
              <a:prstGeom prst="rightArrow">
                <a:avLst>
                  <a:gd name="adj1" fmla="val 50000"/>
                  <a:gd name="adj2" fmla="val 34485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-3714808" y="3786190"/>
                <a:ext cx="392909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ru-RU" dirty="0" smtClean="0">
                    <a:latin typeface="Corbel" pitchFamily="34" charset="0"/>
                  </a:rPr>
                  <a:t>	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Проблему</a:t>
                </a:r>
                <a:r>
                  <a:rPr lang="ru-RU" sz="2800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ru-RU" sz="2400" dirty="0" smtClean="0">
                    <a:latin typeface="Times New Roman" pitchFamily="18" charset="0"/>
                    <a:cs typeface="Times New Roman" pitchFamily="18" charset="0"/>
                  </a:rPr>
                  <a:t>содержащую в себе несколько вариантов ее решения;</a:t>
                </a:r>
              </a:p>
            </p:txBody>
          </p:sp>
        </p:grpSp>
        <p:grpSp>
          <p:nvGrpSpPr>
            <p:cNvPr id="8" name="Группа 15"/>
            <p:cNvGrpSpPr/>
            <p:nvPr/>
          </p:nvGrpSpPr>
          <p:grpSpPr>
            <a:xfrm>
              <a:off x="357158" y="4857760"/>
              <a:ext cx="4143404" cy="1785926"/>
              <a:chOff x="357158" y="4857760"/>
              <a:chExt cx="4143404" cy="1785926"/>
            </a:xfrm>
          </p:grpSpPr>
          <p:sp>
            <p:nvSpPr>
              <p:cNvPr id="10" name="Стрелка вправо 9"/>
              <p:cNvSpPr/>
              <p:nvPr/>
            </p:nvSpPr>
            <p:spPr>
              <a:xfrm>
                <a:off x="500034" y="4857760"/>
                <a:ext cx="4000528" cy="1785926"/>
              </a:xfrm>
              <a:prstGeom prst="rightArrow">
                <a:avLst>
                  <a:gd name="adj1" fmla="val 50000"/>
                  <a:gd name="adj2" fmla="val 81238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57158" y="5286388"/>
                <a:ext cx="392909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ru-RU" dirty="0" smtClean="0">
                    <a:latin typeface="Corbel" pitchFamily="34" charset="0"/>
                  </a:rPr>
                  <a:t>	</a:t>
                </a:r>
                <a:r>
                  <a:rPr lang="ru-RU" sz="2800" dirty="0" smtClean="0">
                    <a:latin typeface="Corbel" pitchFamily="34" charset="0"/>
                  </a:rPr>
                  <a:t> 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Вспомогательную информацию;</a:t>
                </a:r>
              </a:p>
            </p:txBody>
          </p:sp>
        </p:grpSp>
        <p:grpSp>
          <p:nvGrpSpPr>
            <p:cNvPr id="9" name="Группа 19"/>
            <p:cNvGrpSpPr/>
            <p:nvPr/>
          </p:nvGrpSpPr>
          <p:grpSpPr>
            <a:xfrm>
              <a:off x="4500562" y="5072074"/>
              <a:ext cx="2357455" cy="1357323"/>
              <a:chOff x="4500562" y="5072074"/>
              <a:chExt cx="2357455" cy="1357323"/>
            </a:xfrm>
          </p:grpSpPr>
          <p:sp>
            <p:nvSpPr>
              <p:cNvPr id="17" name="Стрелка вправо 16"/>
              <p:cNvSpPr/>
              <p:nvPr/>
            </p:nvSpPr>
            <p:spPr>
              <a:xfrm>
                <a:off x="4500562" y="5072074"/>
                <a:ext cx="2357455" cy="1357323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572001" y="5500703"/>
                <a:ext cx="2000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spcBef>
                    <a:spcPct val="20000"/>
                  </a:spcBef>
                  <a:defRPr/>
                </a:pPr>
                <a:r>
                  <a:rPr lang="ru-RU" dirty="0" smtClean="0">
                    <a:latin typeface="Corbel" pitchFamily="34" charset="0"/>
                  </a:rPr>
                  <a:t>	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</a:rPr>
                  <a:t>Задание</a:t>
                </a:r>
                <a:endParaRPr lang="ru-RU" sz="24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человечки\C8942ppKWw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643051"/>
            <a:ext cx="2861674" cy="5214950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/>
          </p:cNvSpPr>
          <p:nvPr/>
        </p:nvSpPr>
        <p:spPr bwMode="auto">
          <a:xfrm>
            <a:off x="214282" y="0"/>
            <a:ext cx="8929718" cy="868362"/>
          </a:xfrm>
          <a:prstGeom prst="rect">
            <a:avLst/>
          </a:prstGeom>
          <a:noFill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Источники формирования кейса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" name="Группа 11"/>
          <p:cNvGrpSpPr/>
          <p:nvPr/>
        </p:nvGrpSpPr>
        <p:grpSpPr>
          <a:xfrm>
            <a:off x="2571736" y="785794"/>
            <a:ext cx="6572264" cy="4714908"/>
            <a:chOff x="2571736" y="785794"/>
            <a:chExt cx="6572264" cy="4714908"/>
          </a:xfrm>
        </p:grpSpPr>
        <p:sp>
          <p:nvSpPr>
            <p:cNvPr id="5" name="Rectangle 2"/>
            <p:cNvSpPr txBox="1">
              <a:spLocks/>
            </p:cNvSpPr>
            <p:nvPr/>
          </p:nvSpPr>
          <p:spPr bwMode="auto">
            <a:xfrm>
              <a:off x="4000496" y="3857628"/>
              <a:ext cx="3638552" cy="86836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 pitchFamily="34" charset="0"/>
                  <a:ea typeface="+mj-ea"/>
                  <a:cs typeface="+mj-cs"/>
                </a:rPr>
                <a:t>Виды кейсов</a:t>
              </a: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7715272" y="3429000"/>
              <a:ext cx="935038" cy="107791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Облако 10"/>
            <p:cNvSpPr/>
            <p:nvPr/>
          </p:nvSpPr>
          <p:spPr>
            <a:xfrm>
              <a:off x="2928894" y="785794"/>
              <a:ext cx="6215106" cy="2928958"/>
            </a:xfrm>
            <a:prstGeom prst="cloud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Rectangle 3"/>
            <p:cNvSpPr txBox="1">
              <a:spLocks/>
            </p:cNvSpPr>
            <p:nvPr/>
          </p:nvSpPr>
          <p:spPr>
            <a:xfrm>
              <a:off x="4000496" y="1142984"/>
              <a:ext cx="4929222" cy="2500330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sz="2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</a:t>
              </a:r>
              <a:r>
                <a:rPr kumimoji="0" lang="ru-RU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еальные</a:t>
              </a: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события из жизни;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Художественная и публицистическая литература;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lang="ru-RU" sz="2200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Произведения искусства;</a:t>
              </a:r>
              <a:endPara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Научные статьи, монографии;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ru-RU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Интернет;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3"/>
            <p:cNvSpPr txBox="1">
              <a:spLocks/>
            </p:cNvSpPr>
            <p:nvPr/>
          </p:nvSpPr>
          <p:spPr>
            <a:xfrm>
              <a:off x="6572264" y="4857760"/>
              <a:ext cx="2286016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ru-RU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«Полевые</a:t>
              </a:r>
              <a:r>
                <a:rPr kumimoji="0" lang="ru-RU" sz="4800" b="1" i="1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»</a:t>
              </a:r>
              <a:endParaRPr kumimoji="0" lang="ru-RU" sz="4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2928926" y="3571876"/>
              <a:ext cx="935038" cy="114935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Rectangle 3"/>
            <p:cNvSpPr txBox="1">
              <a:spLocks/>
            </p:cNvSpPr>
            <p:nvPr/>
          </p:nvSpPr>
          <p:spPr>
            <a:xfrm>
              <a:off x="2571736" y="4929198"/>
              <a:ext cx="2714612" cy="5715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r>
                <a:rPr kumimoji="0" lang="ru-RU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«Кресельные»</a:t>
              </a:r>
              <a:endPara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640960" cy="478112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Предложенные в кейсе решения не являются единственно правильными, а служат толчком для творческого осмысления реальной проблемы.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8655" y="404664"/>
            <a:ext cx="1944687" cy="1287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511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605" r="12432"/>
          <a:stretch/>
        </p:blipFill>
        <p:spPr bwMode="auto">
          <a:xfrm>
            <a:off x="-8740" y="5438"/>
            <a:ext cx="9177536" cy="685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hlink"/>
                </a:solidFill>
              </a:rPr>
              <a:t/>
            </a:r>
            <a:br>
              <a:rPr lang="ru-RU" b="1" i="1" dirty="0" smtClean="0">
                <a:solidFill>
                  <a:schemeClr val="hlink"/>
                </a:solidFill>
              </a:rPr>
            </a:br>
            <a:r>
              <a:rPr lang="ru-RU" b="1" i="1" dirty="0" smtClean="0">
                <a:solidFill>
                  <a:schemeClr val="hlink"/>
                </a:solidFill>
              </a:rPr>
              <a:t>		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обучении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кейс- методом формируются :</a:t>
            </a:r>
            <a:r>
              <a:rPr lang="ru-RU" b="1" i="1" dirty="0">
                <a:solidFill>
                  <a:schemeClr val="hlink"/>
                </a:solidFill>
              </a:rPr>
              <a:t/>
            </a:r>
            <a:br>
              <a:rPr lang="ru-RU" b="1" i="1" dirty="0">
                <a:solidFill>
                  <a:schemeClr val="hlin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700807"/>
            <a:ext cx="9036496" cy="515719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Аналитические </a:t>
            </a: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навыки.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Умения отличать данные от информации, классифицировать, выделять существенную и несущественную информацию и уметь восстанавливать их.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Практические навыки.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Использование на практике академических теории, методов и принципов.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Творческие навыки.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Одной логикой, как правило, кейс- ситуацию не решить. Очень важны творческие навыки в генерации альтернативных решений, которые нельзя найти логическим путём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 Коммуникативные навыки.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Умение вести дискуссию, убеждать окружающих</a:t>
            </a:r>
            <a:r>
              <a:rPr lang="ru-RU" sz="4600" dirty="0" smtClean="0">
                <a:latin typeface="Times New Roman" pitchFamily="18" charset="0"/>
                <a:cs typeface="Times New Roman" pitchFamily="18" charset="0"/>
              </a:rPr>
              <a:t>. Использовать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наглядный материал и другие медиа - средства, кооперироваться в группы, защищать собственную точку зрения, убеждать оппонентов, составлять краткий убедительный отчёт.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Социальные навыки.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Оценка поведения людей, умение слушать, поддерживать в дискуссии или  аргументировать противоположное мнение и т д.</a:t>
            </a:r>
            <a:endParaRPr lang="ru-RU" sz="46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Самоанализ. </a:t>
            </a:r>
            <a:r>
              <a:rPr lang="ru-RU" sz="4600" dirty="0">
                <a:latin typeface="Times New Roman" pitchFamily="18" charset="0"/>
                <a:cs typeface="Times New Roman" pitchFamily="18" charset="0"/>
              </a:rPr>
              <a:t>Несогласие в дискуссии способствует осознанию и анализу мнения других и своего. Возникающие моральные и этические проблемы требуют формирование социальных навыков их решения</a:t>
            </a:r>
            <a:r>
              <a:rPr lang="ru-RU" sz="4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ru-RU" dirty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947" y="17193"/>
            <a:ext cx="1990671" cy="13184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0472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214291"/>
            <a:ext cx="6965245" cy="785817"/>
          </a:xfrm>
        </p:spPr>
        <p:txBody>
          <a:bodyPr>
            <a:normAutofit/>
          </a:bodyPr>
          <a:lstStyle/>
          <a:p>
            <a:r>
              <a:rPr lang="ru-RU" b="1" u="sng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u="sng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кейсов</a:t>
            </a: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2541" y="1772816"/>
            <a:ext cx="5401866" cy="39502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Печатный кейс (может содержать графики, таблицы, диаграммы, иллюстрации, что делает его более наглядным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Мультимедиа - кейс (наиболее популярный в последнее время, но зависит от технического оснащения ).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Видео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 (может содержать фильм, аудио и видео материалы. Его минус - ограничена возможность многократного просмотра 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 искажение информации и ошибки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5" descr="documen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750" y="1556792"/>
            <a:ext cx="1248139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7" descr="24240_im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267" y="2996952"/>
            <a:ext cx="1134671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9" descr="item_5209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193" y="4493437"/>
            <a:ext cx="1579697" cy="1086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53779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1284</Words>
  <Application>Microsoft Office PowerPoint</Application>
  <PresentationFormat>Экран (4:3)</PresentationFormat>
  <Paragraphs>142</Paragraphs>
  <Slides>23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Документ</vt:lpstr>
      <vt:lpstr>«Якорь»</vt:lpstr>
      <vt:lpstr>Семинар-практикум «Метод кейса как один из интерактивных методов обучения» </vt:lpstr>
      <vt:lpstr>Метод конкретных ситуаций </vt:lpstr>
      <vt:lpstr>История возникновения</vt:lpstr>
      <vt:lpstr>Слайд 5</vt:lpstr>
      <vt:lpstr>Слайд 6</vt:lpstr>
      <vt:lpstr>Слайд 7</vt:lpstr>
      <vt:lpstr>   При обучении  кейс- методом формируются : </vt:lpstr>
      <vt:lpstr>Виды кейсов</vt:lpstr>
      <vt:lpstr>Методы кейс - технологии</vt:lpstr>
      <vt:lpstr> Критерии качества готового кейса </vt:lpstr>
      <vt:lpstr>Слайд 12</vt:lpstr>
      <vt:lpstr>Слайд 13</vt:lpstr>
      <vt:lpstr> Роль педагога  при проведении занятий  </vt:lpstr>
      <vt:lpstr>Слайд 15</vt:lpstr>
      <vt:lpstr>  Проблема: организация рабочего времени педагога </vt:lpstr>
      <vt:lpstr>Дневник педагога </vt:lpstr>
      <vt:lpstr> Задание 1: </vt:lpstr>
      <vt:lpstr>Задание 2: </vt:lpstr>
      <vt:lpstr>Задание 3:</vt:lpstr>
      <vt:lpstr>Слайд 21</vt:lpstr>
      <vt:lpstr>Информационные источники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 по теме: «Метод кейса как один из интерактивных методов обучения».</dc:title>
  <dc:creator>Акопян</dc:creator>
  <cp:lastModifiedBy>Gr</cp:lastModifiedBy>
  <cp:revision>43</cp:revision>
  <dcterms:created xsi:type="dcterms:W3CDTF">2017-11-09T08:55:01Z</dcterms:created>
  <dcterms:modified xsi:type="dcterms:W3CDTF">2019-03-28T07:44:27Z</dcterms:modified>
</cp:coreProperties>
</file>