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7" r:id="rId2"/>
    <p:sldId id="280" r:id="rId3"/>
    <p:sldId id="281" r:id="rId4"/>
    <p:sldId id="299" r:id="rId5"/>
    <p:sldId id="300" r:id="rId6"/>
    <p:sldId id="302" r:id="rId7"/>
    <p:sldId id="304" r:id="rId8"/>
    <p:sldId id="303" r:id="rId9"/>
    <p:sldId id="305" r:id="rId10"/>
    <p:sldId id="306" r:id="rId11"/>
    <p:sldId id="307" r:id="rId12"/>
    <p:sldId id="308" r:id="rId13"/>
    <p:sldId id="309" r:id="rId14"/>
    <p:sldId id="298" r:id="rId15"/>
    <p:sldId id="293" r:id="rId16"/>
    <p:sldId id="296" r:id="rId17"/>
    <p:sldId id="283" r:id="rId18"/>
    <p:sldId id="294" r:id="rId19"/>
    <p:sldId id="282" r:id="rId20"/>
    <p:sldId id="310" r:id="rId21"/>
    <p:sldId id="311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25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BD717-59E8-4A53-92C6-7FCAD17D1B3C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9C661-B2F9-4002-8EA0-BCB41FD82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72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9C661-B2F9-4002-8EA0-BCB41FD82B5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1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9AE-9F7D-4B5C-8285-124E3078E7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E6D-E9E4-4EB7-A733-65F9A4E81E2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9AE-9F7D-4B5C-8285-124E3078E7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E6D-E9E4-4EB7-A733-65F9A4E81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9AE-9F7D-4B5C-8285-124E3078E7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E6D-E9E4-4EB7-A733-65F9A4E81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9AE-9F7D-4B5C-8285-124E3078E7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E6D-E9E4-4EB7-A733-65F9A4E81E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9AE-9F7D-4B5C-8285-124E3078E7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E6D-E9E4-4EB7-A733-65F9A4E81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9AE-9F7D-4B5C-8285-124E3078E7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E6D-E9E4-4EB7-A733-65F9A4E81E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9AE-9F7D-4B5C-8285-124E3078E7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E6D-E9E4-4EB7-A733-65F9A4E81E2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9AE-9F7D-4B5C-8285-124E3078E7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E6D-E9E4-4EB7-A733-65F9A4E81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9AE-9F7D-4B5C-8285-124E3078E7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E6D-E9E4-4EB7-A733-65F9A4E81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9AE-9F7D-4B5C-8285-124E3078E7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E6D-E9E4-4EB7-A733-65F9A4E81E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9AE-9F7D-4B5C-8285-124E3078E7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E6D-E9E4-4EB7-A733-65F9A4E81E2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49C9AE-9F7D-4B5C-8285-124E3078E7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8C6E6D-E9E4-4EB7-A733-65F9A4E81E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727" y="1330036"/>
            <a:ext cx="10681855" cy="31865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436" y="1342505"/>
            <a:ext cx="10659687" cy="374904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технология работы с информацией: </a:t>
            </a:r>
          </a:p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интеллект – карт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mind-map.ru/inc/images/0703/0703211628280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7253" y="5196753"/>
            <a:ext cx="170942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8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6472443"/>
            <a:ext cx="569388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http://www.mind-map.ru/inc/images/0703/070323234040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820" y="332509"/>
            <a:ext cx="10889673" cy="634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27252" y="6472443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/>
              <a:t>2.6.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6271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6410097"/>
            <a:ext cx="671267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http://www.mind-map.ru/inc/images/0703/070323234045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288" y="263238"/>
            <a:ext cx="11069781" cy="633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4628" y="6410097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/>
              <a:t>2.7.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9701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457" y="346364"/>
            <a:ext cx="10958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3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этап.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«Реконструкция и ревизия»: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2400" dirty="0" smtClean="0"/>
              <a:t>- повторное </a:t>
            </a:r>
            <a:r>
              <a:rPr lang="ru-RU" sz="2400" dirty="0"/>
              <a:t>извержение свободных ассоциаций;</a:t>
            </a:r>
          </a:p>
          <a:p>
            <a:pPr lvl="0"/>
            <a:r>
              <a:rPr lang="ru-RU" sz="2400" dirty="0" smtClean="0"/>
              <a:t>- пересмотр </a:t>
            </a:r>
            <a:r>
              <a:rPr lang="ru-RU" sz="2400" dirty="0"/>
              <a:t>интеллект-карты;</a:t>
            </a:r>
          </a:p>
          <a:p>
            <a:pPr lvl="0"/>
            <a:r>
              <a:rPr lang="ru-RU" sz="2400" dirty="0" smtClean="0"/>
              <a:t>- проверка </a:t>
            </a:r>
            <a:r>
              <a:rPr lang="ru-RU" sz="2400" dirty="0"/>
              <a:t>способности к вспоминанию информации, содержащейся в интеллект-карте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4073" y="2507672"/>
            <a:ext cx="3103419" cy="39346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8765" y="2646220"/>
            <a:ext cx="278476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Интеллект-карта может создаваться как </a:t>
            </a:r>
            <a:r>
              <a:rPr lang="ru-RU" sz="2800" u="sng" dirty="0">
                <a:solidFill>
                  <a:schemeClr val="tx2">
                    <a:lumMod val="50000"/>
                  </a:schemeClr>
                </a:solidFill>
              </a:rPr>
              <a:t>группой обучающихся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так и </a:t>
            </a:r>
            <a:r>
              <a:rPr lang="ru-RU" sz="2800" u="sng" dirty="0">
                <a:solidFill>
                  <a:schemeClr val="tx2">
                    <a:lumMod val="50000"/>
                  </a:schemeClr>
                </a:solidFill>
              </a:rPr>
              <a:t>индивидуально ребенком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28656" y="2507672"/>
            <a:ext cx="7550727" cy="393469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364181" y="2646219"/>
            <a:ext cx="721821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Составление собственных интеллект-карт дает обучающимся возможность:</a:t>
            </a:r>
          </a:p>
          <a:p>
            <a:pPr lvl="0"/>
            <a:r>
              <a:rPr lang="ru-RU" sz="2400" dirty="0" smtClean="0"/>
              <a:t>- </a:t>
            </a:r>
            <a:r>
              <a:rPr lang="ru-RU" sz="2400" u="sng" dirty="0" smtClean="0"/>
              <a:t>выявлять </a:t>
            </a:r>
            <a:r>
              <a:rPr lang="ru-RU" sz="2400" u="sng" dirty="0"/>
              <a:t>слабые места </a:t>
            </a:r>
            <a:r>
              <a:rPr lang="ru-RU" sz="2400" dirty="0"/>
              <a:t>в знаниях учебного предмета;</a:t>
            </a:r>
          </a:p>
          <a:p>
            <a:pPr lvl="0"/>
            <a:r>
              <a:rPr lang="ru-RU" sz="2400" dirty="0" smtClean="0"/>
              <a:t>- </a:t>
            </a:r>
            <a:r>
              <a:rPr lang="ru-RU" sz="2400" u="sng" dirty="0" smtClean="0"/>
              <a:t>научиться </a:t>
            </a:r>
            <a:r>
              <a:rPr lang="ru-RU" sz="2400" u="sng" dirty="0"/>
              <a:t>самостоятельной работе с учебным и справочным материалам</a:t>
            </a:r>
            <a:r>
              <a:rPr lang="ru-RU" sz="2400" dirty="0"/>
              <a:t>и;</a:t>
            </a:r>
          </a:p>
          <a:p>
            <a:pPr lvl="0"/>
            <a:r>
              <a:rPr lang="ru-RU" sz="2400" dirty="0" smtClean="0"/>
              <a:t>- </a:t>
            </a:r>
            <a:r>
              <a:rPr lang="ru-RU" sz="2400" u="sng" dirty="0" smtClean="0"/>
              <a:t>развивать</a:t>
            </a:r>
            <a:r>
              <a:rPr lang="ru-RU" sz="2400" dirty="0" smtClean="0"/>
              <a:t>  </a:t>
            </a:r>
            <a:r>
              <a:rPr lang="ru-RU" sz="2400" dirty="0"/>
              <a:t>личностные  качества,  интеллект,  пространственное  мышление, уверенность в своих силах и способностях, познавательную активность.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7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892" t="18574" r="24934" b="10507"/>
          <a:stretch/>
        </p:blipFill>
        <p:spPr bwMode="auto">
          <a:xfrm>
            <a:off x="706582" y="0"/>
            <a:ext cx="10224654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70218" y="6373091"/>
            <a:ext cx="3768437" cy="249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26182" y="2895600"/>
            <a:ext cx="1427018" cy="11083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126182" y="2972728"/>
            <a:ext cx="1427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Правила оформления интеллект-карты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517" t="26915" r="19638" b="2049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14110" y="5237020"/>
            <a:ext cx="3823855" cy="1233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s6\Desktop\Готовюсь ко 2 дню\2 день\Интеллект-карты\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-58354"/>
            <a:ext cx="9836727" cy="691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ds6\Desktop\Готовюсь ко 2 дню\2 день\Интеллект-карты\detsad-421036-1454660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24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3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3" y="193965"/>
            <a:ext cx="5163416" cy="38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02328"/>
            <a:ext cx="6248661" cy="46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s6\Desktop\Готовюсь ко 2 дню\2 день\Интеллект-карты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-41564"/>
            <a:ext cx="9836727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636" y="277091"/>
            <a:ext cx="11360728" cy="6303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1893" y="415636"/>
            <a:ext cx="1095894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Алгоритм совместного составления </a:t>
            </a:r>
            <a:r>
              <a:rPr lang="ru-RU" sz="2800" b="1" dirty="0" smtClean="0">
                <a:solidFill>
                  <a:srgbClr val="C00000"/>
                </a:solidFill>
              </a:rPr>
              <a:t>интеллект-карты в ДОУ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Шаг 1.  </a:t>
            </a:r>
            <a:r>
              <a:rPr lang="ru-RU" sz="2000" b="1" dirty="0" smtClean="0"/>
              <a:t>Возьмите лист бумаги формата А4 (А2, А1).</a:t>
            </a:r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Шаг 2.  </a:t>
            </a:r>
            <a:r>
              <a:rPr lang="ru-RU" sz="2000" b="1" dirty="0"/>
              <a:t>В центре листа разместите картинку с изображением главной темы интеллект-карты.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</a:rPr>
              <a:t>Шаг 3.  </a:t>
            </a:r>
            <a:r>
              <a:rPr lang="ru-RU" sz="2000" b="1" dirty="0"/>
              <a:t>Предложите детям провести от картинки несколько изогнутых цветных линий.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</a:rPr>
              <a:t>Шаг 4.  </a:t>
            </a:r>
            <a:r>
              <a:rPr lang="ru-RU" sz="2000" b="1" dirty="0"/>
              <a:t>Над каждой линией-ветвью напишите печатными буквами одно ключевое слово (наклейте картинку), которое ассоциативно связано с основной идеей карты. 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</a:rPr>
              <a:t>Шаг 5. </a:t>
            </a:r>
            <a:r>
              <a:rPr lang="ru-RU" sz="2000" b="1" dirty="0"/>
              <a:t>Затем попросите детей нарисовать от главных ветвей ветви второго, третьего порядка, продолжая цепочки ассоциаций.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</a:rPr>
              <a:t>Шаг 6. </a:t>
            </a:r>
            <a:r>
              <a:rPr lang="ru-RU" sz="2000" b="1" dirty="0"/>
              <a:t>Оформите ветви рисунками, картинками.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</a:rPr>
              <a:t>Шаг 7. </a:t>
            </a:r>
            <a:r>
              <a:rPr lang="ru-RU" sz="2000" b="1" dirty="0"/>
              <a:t>Когда дети закончат работать с одной ветвью, переходите к следующей.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</a:rPr>
              <a:t>Шаг 8. </a:t>
            </a:r>
            <a:r>
              <a:rPr lang="ru-RU" sz="2000" b="1" dirty="0"/>
              <a:t>В ходе работы с интеллект-картой расскажите детям научные факты, загадайте загадки, прочитайте стихи.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1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236" y="307494"/>
            <a:ext cx="11693237" cy="55092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3346" y="307495"/>
            <a:ext cx="1130531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8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Интеллект-карта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(ментальная карта, диаграмма связей, карта мыслей, ассоциативная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карта)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графический способ представить идеи, концепции,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виде карты, состоящей из ключевых и вторичных тем. </a:t>
            </a:r>
            <a:endParaRPr lang="ru-RU" sz="3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 – карта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изображения процесса общего системного мышления с помощью схем. </a:t>
            </a:r>
          </a:p>
          <a:p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6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78818" y="3933825"/>
            <a:ext cx="7586133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624417" y="404814"/>
            <a:ext cx="10363200" cy="2160587"/>
          </a:xfrm>
        </p:spPr>
        <p:txBody>
          <a:bodyPr/>
          <a:lstStyle/>
          <a:p>
            <a:pPr marL="182880" indent="0" algn="ctr" eaLnBrk="1" hangingPunct="1">
              <a:buNone/>
            </a:pPr>
            <a:r>
              <a:rPr lang="ru-RU" altLang="ru-RU" sz="24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«Внедрение системы </a:t>
            </a:r>
            <a:br>
              <a:rPr lang="ru-RU" altLang="ru-RU" sz="24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образовательных событий </a:t>
            </a:r>
            <a:br>
              <a:rPr lang="ru-RU" altLang="ru-RU" sz="24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как средства повышения </a:t>
            </a:r>
            <a:br>
              <a:rPr lang="ru-RU" altLang="ru-RU" sz="24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образовательных результатов обучающихся ГО Красноуфимск»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04685" y="2492376"/>
            <a:ext cx="4982633" cy="542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проект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078818" y="3933825"/>
            <a:ext cx="7687733" cy="1295400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СОдружеству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СОдружества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СОтворчеству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СОуправлению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5451" y="404813"/>
            <a:ext cx="11341100" cy="32861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 smtClean="0"/>
              <a:t>Проект 2. </a:t>
            </a:r>
            <a:endParaRPr lang="ru-RU" sz="1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27051" y="3429000"/>
            <a:ext cx="6337300" cy="25923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Участники:</a:t>
            </a: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МБОУ СШ № 1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МБОУ ОШ № 4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МБОУ ПОШ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МАДОУ Д/с № 3, № 16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МБДОУ Д/с № 6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МАДОУ «Дворец творчества»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3934" y="14288"/>
            <a:ext cx="1190413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Реализация проекта в 2018-2019 учебном году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739129"/>
              </p:ext>
            </p:extLst>
          </p:nvPr>
        </p:nvGraphicFramePr>
        <p:xfrm>
          <a:off x="112889" y="593725"/>
          <a:ext cx="9745134" cy="54864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92163"/>
                <a:gridCol w="8352971"/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СЕНТЯБРЬ</a:t>
                      </a:r>
                      <a:endParaRPr lang="ru-RU" sz="1200" u="sng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121929" marR="1219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24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 неделя</a:t>
                      </a:r>
                      <a:endParaRPr lang="ru-RU" sz="1200" b="1" dirty="0"/>
                    </a:p>
                  </a:txBody>
                  <a:tcPr marL="121929" marR="121929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Семинар «Современная технология работы с информацией: метод интеллект-карт»</a:t>
                      </a:r>
                      <a:endParaRPr lang="ru-RU" sz="1200" b="1" dirty="0"/>
                    </a:p>
                  </a:txBody>
                  <a:tcPr marL="121929" marR="121929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2-3 недели</a:t>
                      </a:r>
                      <a:endParaRPr lang="ru-RU" sz="1200" b="1" dirty="0"/>
                    </a:p>
                  </a:txBody>
                  <a:tcPr marL="121929" marR="121929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Входная</a:t>
                      </a:r>
                      <a:r>
                        <a:rPr lang="ru-RU" sz="1200" b="1" baseline="0" dirty="0" smtClean="0"/>
                        <a:t> д</a:t>
                      </a:r>
                      <a:r>
                        <a:rPr lang="ru-RU" sz="1200" b="1" dirty="0" smtClean="0"/>
                        <a:t>иагностика познавательного интереса у детей</a:t>
                      </a:r>
                      <a:r>
                        <a:rPr lang="ru-RU" sz="1200" b="1" baseline="0" dirty="0" smtClean="0"/>
                        <a:t> старшего дошкольного возраста</a:t>
                      </a:r>
                      <a:endParaRPr lang="ru-RU" sz="1200" b="1" dirty="0"/>
                    </a:p>
                  </a:txBody>
                  <a:tcPr marL="121929" marR="121929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 неделя</a:t>
                      </a:r>
                      <a:endParaRPr lang="ru-RU" sz="1200" b="1" dirty="0"/>
                    </a:p>
                  </a:txBody>
                  <a:tcPr marL="121929" marR="121929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День МДО «Влияние»</a:t>
                      </a:r>
                      <a:endParaRPr lang="ru-RU" sz="1200" b="1" dirty="0"/>
                    </a:p>
                  </a:txBody>
                  <a:tcPr marL="121929" marR="121929"/>
                </a:tc>
              </a:tr>
              <a:tr h="1268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ОКТЯБРЬ</a:t>
                      </a:r>
                      <a:endParaRPr lang="ru-RU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121929" marR="1219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56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r>
                        <a:rPr lang="ru-RU" sz="1200" b="1" baseline="0" dirty="0" smtClean="0"/>
                        <a:t> неделя</a:t>
                      </a:r>
                      <a:endParaRPr lang="ru-RU" sz="1200" b="1" dirty="0"/>
                    </a:p>
                  </a:txBody>
                  <a:tcPr marL="121929" marR="121929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Заседание рабочей группы  (3 среда в 14.30 ч.)</a:t>
                      </a:r>
                      <a:endParaRPr lang="ru-RU" sz="1200" b="1" dirty="0"/>
                    </a:p>
                  </a:txBody>
                  <a:tcPr marL="121929" marR="121929"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НОЯБРЬ</a:t>
                      </a:r>
                      <a:endParaRPr lang="ru-RU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121929" marR="1219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 неделя</a:t>
                      </a:r>
                      <a:endParaRPr lang="ru-RU" sz="1200" b="1" dirty="0"/>
                    </a:p>
                  </a:txBody>
                  <a:tcPr marL="121929" marR="1219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Семинар «Современная технология работы с информацией: кластер»</a:t>
                      </a:r>
                    </a:p>
                  </a:txBody>
                  <a:tcPr marL="121929" marR="121929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 неделя</a:t>
                      </a:r>
                      <a:endParaRPr lang="ru-RU" sz="1200" b="1" dirty="0"/>
                    </a:p>
                  </a:txBody>
                  <a:tcPr marL="121929" marR="121929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День МДО  «Система»</a:t>
                      </a:r>
                      <a:endParaRPr lang="ru-RU" sz="1200" b="1" dirty="0"/>
                    </a:p>
                  </a:txBody>
                  <a:tcPr marL="121929" marR="121929"/>
                </a:tc>
              </a:tr>
              <a:tr h="1234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ЯНВАРЬ</a:t>
                      </a:r>
                      <a:endParaRPr lang="ru-RU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121929" marR="1219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2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 неделя</a:t>
                      </a:r>
                      <a:endParaRPr lang="ru-RU" sz="1200" b="1" dirty="0"/>
                    </a:p>
                  </a:txBody>
                  <a:tcPr marL="121929" marR="1219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Заседание рабочей группы  (3 среда в 14.30 ч.)</a:t>
                      </a:r>
                    </a:p>
                  </a:txBody>
                  <a:tcPr marL="121929" marR="121929"/>
                </a:tc>
              </a:tr>
              <a:tr h="1508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ФЕВРАЛЬ</a:t>
                      </a:r>
                      <a:endParaRPr lang="ru-RU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121929" marR="1219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76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 неделя</a:t>
                      </a:r>
                      <a:endParaRPr lang="ru-RU" sz="1200" b="1" dirty="0"/>
                    </a:p>
                  </a:txBody>
                  <a:tcPr marL="121929" marR="1219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Семинар «Современная технология работы с информацией: проектная деятельность»</a:t>
                      </a:r>
                      <a:endParaRPr lang="ru-RU" sz="1200" b="1" dirty="0"/>
                    </a:p>
                  </a:txBody>
                  <a:tcPr marL="121929" marR="121929"/>
                </a:tc>
              </a:tr>
              <a:tr h="14746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 неделя</a:t>
                      </a:r>
                      <a:endParaRPr lang="ru-RU" sz="1200" b="1" dirty="0"/>
                    </a:p>
                  </a:txBody>
                  <a:tcPr marL="121929" marR="1219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День МДО  «Изменение»</a:t>
                      </a:r>
                    </a:p>
                  </a:txBody>
                  <a:tcPr marL="121929" marR="121929"/>
                </a:tc>
              </a:tr>
              <a:tr h="19196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МАРТ</a:t>
                      </a:r>
                      <a:endParaRPr lang="ru-RU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121929" marR="1219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 неделя</a:t>
                      </a:r>
                      <a:endParaRPr lang="ru-RU" sz="1200" b="1" dirty="0"/>
                    </a:p>
                  </a:txBody>
                  <a:tcPr marL="121929" marR="1219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Заседание рабочей группы  (3 среда в 14.30 ч.)</a:t>
                      </a:r>
                    </a:p>
                  </a:txBody>
                  <a:tcPr marL="121929" marR="121929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 неделя</a:t>
                      </a:r>
                      <a:endParaRPr lang="ru-RU" sz="1200" b="1" dirty="0"/>
                    </a:p>
                  </a:txBody>
                  <a:tcPr marL="121929" marR="1219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Семинар «Современная технология работы с информацией: кейс технология»</a:t>
                      </a:r>
                    </a:p>
                  </a:txBody>
                  <a:tcPr marL="121929" marR="121929"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Апрель</a:t>
                      </a:r>
                      <a:endParaRPr lang="ru-RU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121929" marR="1219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 неделя</a:t>
                      </a:r>
                      <a:endParaRPr lang="ru-RU" sz="1200" b="1" dirty="0"/>
                    </a:p>
                  </a:txBody>
                  <a:tcPr marL="121929" marR="1219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День МДО  «Взаимосвязь»</a:t>
                      </a:r>
                    </a:p>
                  </a:txBody>
                  <a:tcPr marL="121929" marR="121929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 неделя</a:t>
                      </a:r>
                      <a:endParaRPr lang="ru-RU" sz="1200" b="1" dirty="0"/>
                    </a:p>
                  </a:txBody>
                  <a:tcPr marL="121929" marR="1219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/>
                        <a:t>Итоговая д</a:t>
                      </a:r>
                      <a:r>
                        <a:rPr lang="ru-RU" sz="1200" b="1" dirty="0" smtClean="0"/>
                        <a:t>иагностика познавательного интереса у детей</a:t>
                      </a:r>
                      <a:r>
                        <a:rPr lang="ru-RU" sz="1200" b="1" baseline="0" dirty="0" smtClean="0"/>
                        <a:t> старшего дошкольного возраста</a:t>
                      </a:r>
                      <a:endParaRPr lang="ru-RU" sz="1200" b="1" dirty="0" smtClean="0"/>
                    </a:p>
                  </a:txBody>
                  <a:tcPr marL="121929" marR="121929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745133" y="549276"/>
            <a:ext cx="2446867" cy="6308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840384" y="549276"/>
            <a:ext cx="2207683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Особенность реализации:</a:t>
            </a:r>
          </a:p>
          <a:p>
            <a:pPr algn="ctr">
              <a:defRPr/>
            </a:pPr>
            <a:endParaRPr lang="ru-RU" altLang="ru-RU" sz="1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488" indent="-90488"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единая тема на город;</a:t>
            </a:r>
          </a:p>
          <a:p>
            <a:pPr marL="90488" indent="-90488"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участвуют все дети (с 5 до 18 лет);</a:t>
            </a:r>
          </a:p>
          <a:p>
            <a:pPr marL="90488" indent="-90488"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участвуют все педагоги;</a:t>
            </a:r>
          </a:p>
          <a:p>
            <a:pPr marL="90488" indent="-90488"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ребенок (группа) получает задание (вопрос) для поисковой деятельности;</a:t>
            </a:r>
          </a:p>
          <a:p>
            <a:pPr marL="90488" indent="-90488"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исследования СЕГОДНЯ, а эффект  - отсроченный;</a:t>
            </a:r>
          </a:p>
          <a:p>
            <a:pPr marL="90488" indent="-90488"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работает каждый, а результат общий (кластер, интеллект-карта, рисунок и </a:t>
            </a:r>
            <a:r>
              <a:rPr lang="ru-RU" altLang="ru-RU" sz="1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alt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1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621281"/>
            <a:ext cx="11360151" cy="3468371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 внимание!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ightselection.com/demo/wp-content/uploads/2013/07/tony-buzan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-29485"/>
            <a:ext cx="4443295" cy="4454403"/>
          </a:xfrm>
          <a:prstGeom prst="rect">
            <a:avLst/>
          </a:prstGeom>
          <a:noFill/>
        </p:spPr>
      </p:pic>
      <p:pic>
        <p:nvPicPr>
          <p:cNvPr id="1032" name="Picture 8" descr="http://www.ukazka.ru/img/g/uk531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7737" y="2476129"/>
            <a:ext cx="1808215" cy="2167379"/>
          </a:xfrm>
          <a:prstGeom prst="rect">
            <a:avLst/>
          </a:prstGeom>
          <a:noFill/>
        </p:spPr>
      </p:pic>
      <p:pic>
        <p:nvPicPr>
          <p:cNvPr id="1034" name="Picture 10" descr="http://img.yakaboo.ua/media/catalog/product/cache/2/image/540x/3a3e96696375076ca41f93a639ac6332/2/3/236802_87583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9089" y="8699"/>
            <a:ext cx="1882913" cy="2332720"/>
          </a:xfrm>
          <a:prstGeom prst="rect">
            <a:avLst/>
          </a:prstGeom>
          <a:noFill/>
        </p:spPr>
      </p:pic>
      <p:pic>
        <p:nvPicPr>
          <p:cNvPr id="1030" name="Picture 6" descr="http://welcomecouponsxyz.com/img/56b0f8158b99b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68799" y="4668182"/>
            <a:ext cx="1947152" cy="218981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85855" y="346365"/>
            <a:ext cx="471054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интеллект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 и разработан американским ученым 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Тони </a:t>
            </a:r>
            <a:r>
              <a:rPr lang="ru-RU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Бьюзеном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разных сферах деятельности, а также и в образовании.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822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143" t="25182" r="24800" b="23753"/>
          <a:stretch/>
        </p:blipFill>
        <p:spPr bwMode="auto">
          <a:xfrm>
            <a:off x="221674" y="0"/>
            <a:ext cx="1174865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87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78727" y="4470106"/>
            <a:ext cx="775855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0219" y="152400"/>
            <a:ext cx="1159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Этапы </a:t>
            </a:r>
            <a:r>
              <a:rPr lang="ru-RU" sz="2800" b="1" u="sng" dirty="0">
                <a:solidFill>
                  <a:srgbClr val="C00000"/>
                </a:solidFill>
              </a:rPr>
              <a:t>создания интеллект-карт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219" y="983675"/>
            <a:ext cx="112498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этап.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Подготовительный (20 минут):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2400" dirty="0" smtClean="0"/>
              <a:t>- определение </a:t>
            </a:r>
            <a:r>
              <a:rPr lang="ru-RU" sz="2400" dirty="0"/>
              <a:t>объекта изучения (центрального образа интеллект-карты); </a:t>
            </a:r>
          </a:p>
          <a:p>
            <a:pPr lvl="0"/>
            <a:r>
              <a:rPr lang="ru-RU" sz="2400" dirty="0" smtClean="0"/>
              <a:t>- извержение </a:t>
            </a:r>
            <a:r>
              <a:rPr lang="ru-RU" sz="2400" dirty="0"/>
              <a:t>ассоциаций (запись любых слов, образов, символов, пришедших в голову при взгляде на центральный объект карты</a:t>
            </a:r>
            <a:r>
              <a:rPr lang="ru-RU" sz="2400" dirty="0" smtClean="0"/>
              <a:t>).</a:t>
            </a:r>
          </a:p>
          <a:p>
            <a:pPr lvl="0"/>
            <a:endParaRPr lang="ru-RU" sz="2400" dirty="0"/>
          </a:p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этап.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Построение  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интеллект-карты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http://www.mind-map.ru/inc/images/0703/070323233853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0946" y="2840182"/>
            <a:ext cx="7716983" cy="390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78727" y="4470106"/>
            <a:ext cx="77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2.1.</a:t>
            </a: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28145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ind-map.ru/inc/images/0703/070323233904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855" y="373061"/>
            <a:ext cx="10820400" cy="609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" y="6457890"/>
            <a:ext cx="775855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" y="6471252"/>
            <a:ext cx="77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2.2.</a:t>
            </a: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16886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" y="6471252"/>
            <a:ext cx="775855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http://www.mind-map.ru/inc/images/0703/070323234023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128" y="374075"/>
            <a:ext cx="10889673" cy="606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" y="6471252"/>
            <a:ext cx="77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2.3.</a:t>
            </a: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31009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6497782"/>
            <a:ext cx="569387" cy="3602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http://www.mind-map.ru/inc/images/0703/070323234028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944" y="304801"/>
            <a:ext cx="10654147" cy="61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27249" y="6488668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/>
              <a:t>2.4.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0826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6375463"/>
            <a:ext cx="569387" cy="4825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http://www.mind-map.ru/inc/images/0703/070323234033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7525" y="297873"/>
            <a:ext cx="10723419" cy="626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27252" y="6375461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/>
              <a:t>2.5.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2432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498</Words>
  <Application>Microsoft Office PowerPoint</Application>
  <PresentationFormat>Произвольный</PresentationFormat>
  <Paragraphs>104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«Внедрение системы  образовательных событий  как средства повышения  образовательных результатов обучающихся ГО Красноуфимск»</vt:lpstr>
      <vt:lpstr>Презентация PowerPoint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«Центр развития ребенка – детский сад №6</dc:title>
  <dc:creator>Светлана Иванова</dc:creator>
  <cp:lastModifiedBy>user</cp:lastModifiedBy>
  <cp:revision>44</cp:revision>
  <dcterms:created xsi:type="dcterms:W3CDTF">2017-01-10T11:26:05Z</dcterms:created>
  <dcterms:modified xsi:type="dcterms:W3CDTF">2018-09-06T06:29:03Z</dcterms:modified>
</cp:coreProperties>
</file>