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8" r:id="rId2"/>
    <p:sldId id="256" r:id="rId3"/>
    <p:sldId id="259" r:id="rId4"/>
    <p:sldId id="257" r:id="rId5"/>
    <p:sldId id="265" r:id="rId6"/>
    <p:sldId id="266" r:id="rId7"/>
    <p:sldId id="260" r:id="rId8"/>
    <p:sldId id="261" r:id="rId9"/>
    <p:sldId id="274" r:id="rId10"/>
    <p:sldId id="272" r:id="rId11"/>
    <p:sldId id="264" r:id="rId12"/>
    <p:sldId id="263" r:id="rId13"/>
    <p:sldId id="262" r:id="rId14"/>
    <p:sldId id="267" r:id="rId15"/>
    <p:sldId id="270" r:id="rId16"/>
    <p:sldId id="273" r:id="rId17"/>
    <p:sldId id="271" r:id="rId18"/>
    <p:sldId id="26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A2DF78-4AE7-4502-9B27-BB70A03BFD06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41169A-4A1E-45BE-8A67-525AD7B4BF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4539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C2D5791-5480-4BC3-9BC8-DC3F28D729B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6FD56D-BCF0-45A0-848A-4C3E39203C2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EE84E-0F7C-4C20-BAA3-6D32A111E3FB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E1C-0C25-467A-AA01-B778018C44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EE84E-0F7C-4C20-BAA3-6D32A111E3FB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E1C-0C25-467A-AA01-B778018C44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EE84E-0F7C-4C20-BAA3-6D32A111E3FB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E1C-0C25-467A-AA01-B778018C44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EE84E-0F7C-4C20-BAA3-6D32A111E3FB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E1C-0C25-467A-AA01-B778018C44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EE84E-0F7C-4C20-BAA3-6D32A111E3FB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E1C-0C25-467A-AA01-B778018C44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EE84E-0F7C-4C20-BAA3-6D32A111E3FB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E1C-0C25-467A-AA01-B778018C44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EE84E-0F7C-4C20-BAA3-6D32A111E3FB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E1C-0C25-467A-AA01-B778018C44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EE84E-0F7C-4C20-BAA3-6D32A111E3FB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E1C-0C25-467A-AA01-B778018C44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EE84E-0F7C-4C20-BAA3-6D32A111E3FB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E1C-0C25-467A-AA01-B778018C44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EE84E-0F7C-4C20-BAA3-6D32A111E3FB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E1C-0C25-467A-AA01-B778018C44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EE84E-0F7C-4C20-BAA3-6D32A111E3FB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E1C-0C25-467A-AA01-B778018C44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94EE84E-0F7C-4C20-BAA3-6D32A111E3FB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5AA9E1C-0C25-467A-AA01-B778018C44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5614988" cy="1143000"/>
          </a:xfrm>
        </p:spPr>
        <p:txBody>
          <a:bodyPr rtlCol="0">
            <a:noAutofit/>
          </a:bodyPr>
          <a:lstStyle/>
          <a:p>
            <a:pPr marL="0" indent="0" algn="l" fontAlgn="auto">
              <a:spcAft>
                <a:spcPts val="0"/>
              </a:spcAft>
              <a:buNone/>
              <a:defRPr/>
            </a:pP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Отгадай загадку</a:t>
            </a:r>
          </a:p>
        </p:txBody>
      </p:sp>
      <p:sp>
        <p:nvSpPr>
          <p:cNvPr id="5124" name="Прямоугольник 4"/>
          <p:cNvSpPr>
            <a:spLocks noChangeArrowheads="1"/>
          </p:cNvSpPr>
          <p:nvPr/>
        </p:nvSpPr>
        <p:spPr bwMode="auto">
          <a:xfrm>
            <a:off x="4929188" y="2000250"/>
            <a:ext cx="4214812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Стоит высокий светлый дом, </a:t>
            </a:r>
            <a:br>
              <a:rPr lang="ru-RU" sz="2000" b="1">
                <a:solidFill>
                  <a:srgbClr val="000000"/>
                </a:solidFill>
                <a:latin typeface="Calibri" pitchFamily="34" charset="0"/>
                <a:cs typeface="Arial" charset="0"/>
              </a:rPr>
            </a:br>
            <a:r>
              <a:rPr lang="ru-RU" sz="2000" b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Ребят проворных много в нем, </a:t>
            </a:r>
            <a:br>
              <a:rPr lang="ru-RU" sz="2000" b="1">
                <a:solidFill>
                  <a:srgbClr val="000000"/>
                </a:solidFill>
                <a:latin typeface="Calibri" pitchFamily="34" charset="0"/>
                <a:cs typeface="Arial" charset="0"/>
              </a:rPr>
            </a:br>
            <a:r>
              <a:rPr lang="ru-RU" sz="2000" b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Там пишут и считают, </a:t>
            </a:r>
            <a:br>
              <a:rPr lang="ru-RU" sz="2000" b="1">
                <a:solidFill>
                  <a:srgbClr val="000000"/>
                </a:solidFill>
                <a:latin typeface="Calibri" pitchFamily="34" charset="0"/>
                <a:cs typeface="Arial" charset="0"/>
              </a:rPr>
            </a:br>
            <a:r>
              <a:rPr lang="ru-RU" sz="2000" b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Рисую и читают. </a:t>
            </a:r>
          </a:p>
          <a:p>
            <a:endParaRPr lang="ru-RU" sz="2000" b="1">
              <a:latin typeface="Calibri" pitchFamily="34" charset="0"/>
            </a:endParaRPr>
          </a:p>
          <a:p>
            <a:endParaRPr lang="ru-RU" sz="2000" b="1">
              <a:latin typeface="Calibri" pitchFamily="34" charset="0"/>
            </a:endParaRPr>
          </a:p>
          <a:p>
            <a:endParaRPr lang="ru-RU" sz="2000" b="1">
              <a:latin typeface="Calibri" pitchFamily="34" charset="0"/>
            </a:endParaRPr>
          </a:p>
          <a:p>
            <a:endParaRPr lang="ru-RU" sz="2000" b="1">
              <a:latin typeface="Calibri" pitchFamily="34" charset="0"/>
            </a:endParaRPr>
          </a:p>
        </p:txBody>
      </p:sp>
      <p:sp>
        <p:nvSpPr>
          <p:cNvPr id="5125" name="Прямоугольник 6"/>
          <p:cNvSpPr>
            <a:spLocks noChangeArrowheads="1"/>
          </p:cNvSpPr>
          <p:nvPr/>
        </p:nvSpPr>
        <p:spPr bwMode="auto">
          <a:xfrm>
            <a:off x="1500188" y="5072063"/>
            <a:ext cx="3571875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Calibri" pitchFamily="34" charset="0"/>
              </a:rPr>
              <a:t>Сегодня все ликует!</a:t>
            </a:r>
            <a:br>
              <a:rPr lang="ru-RU" sz="2000" b="1">
                <a:latin typeface="Calibri" pitchFamily="34" charset="0"/>
              </a:rPr>
            </a:br>
            <a:r>
              <a:rPr lang="ru-RU" sz="2000" b="1">
                <a:latin typeface="Calibri" pitchFamily="34" charset="0"/>
              </a:rPr>
              <a:t>В руках у детворы </a:t>
            </a:r>
            <a:br>
              <a:rPr lang="ru-RU" sz="2000" b="1">
                <a:latin typeface="Calibri" pitchFamily="34" charset="0"/>
              </a:rPr>
            </a:br>
            <a:r>
              <a:rPr lang="ru-RU" sz="2000" b="1">
                <a:latin typeface="Calibri" pitchFamily="34" charset="0"/>
              </a:rPr>
              <a:t>От радости танцуют </a:t>
            </a:r>
            <a:br>
              <a:rPr lang="ru-RU" sz="2000" b="1">
                <a:latin typeface="Calibri" pitchFamily="34" charset="0"/>
              </a:rPr>
            </a:br>
            <a:r>
              <a:rPr lang="ru-RU" sz="2000" b="1">
                <a:latin typeface="Calibri" pitchFamily="34" charset="0"/>
              </a:rPr>
              <a:t>Воздушные … </a:t>
            </a:r>
          </a:p>
          <a:p>
            <a:endParaRPr lang="ru-RU" sz="2000" b="1">
              <a:latin typeface="Calibri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9213" y="4071938"/>
            <a:ext cx="1284287" cy="217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72313" y="3286125"/>
            <a:ext cx="1828800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3" y="3357563"/>
            <a:ext cx="2357437" cy="14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72188" y="285750"/>
            <a:ext cx="27051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0" name="Прямоугольник 11"/>
          <p:cNvSpPr>
            <a:spLocks noChangeArrowheads="1"/>
          </p:cNvSpPr>
          <p:nvPr/>
        </p:nvSpPr>
        <p:spPr bwMode="auto">
          <a:xfrm>
            <a:off x="214313" y="2000250"/>
            <a:ext cx="45720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>
                <a:latin typeface="Calibri" pitchFamily="34" charset="0"/>
              </a:rPr>
              <a:t>Есть гриб почти домашний – </a:t>
            </a:r>
            <a:br>
              <a:rPr lang="ru-RU" sz="2000" b="1" dirty="0">
                <a:latin typeface="Calibri" pitchFamily="34" charset="0"/>
              </a:rPr>
            </a:br>
            <a:r>
              <a:rPr lang="ru-RU" sz="2000" b="1" dirty="0">
                <a:latin typeface="Calibri" pitchFamily="34" charset="0"/>
              </a:rPr>
              <a:t>Сажайте хоть на пашне, </a:t>
            </a:r>
            <a:br>
              <a:rPr lang="ru-RU" sz="2000" b="1" dirty="0">
                <a:latin typeface="Calibri" pitchFamily="34" charset="0"/>
              </a:rPr>
            </a:br>
            <a:r>
              <a:rPr lang="ru-RU" sz="2000" b="1" dirty="0">
                <a:latin typeface="Calibri" pitchFamily="34" charset="0"/>
              </a:rPr>
              <a:t>Хоть под яблоней в саду, </a:t>
            </a:r>
            <a:br>
              <a:rPr lang="ru-RU" sz="2000" b="1" dirty="0">
                <a:latin typeface="Calibri" pitchFamily="34" charset="0"/>
              </a:rPr>
            </a:br>
            <a:r>
              <a:rPr lang="ru-RU" sz="2000" b="1" dirty="0">
                <a:latin typeface="Calibri" pitchFamily="34" charset="0"/>
              </a:rPr>
              <a:t>Хоть у стежки, на ходу.</a:t>
            </a:r>
          </a:p>
        </p:txBody>
      </p:sp>
      <p:sp>
        <p:nvSpPr>
          <p:cNvPr id="5131" name="Прямоугольник 12"/>
          <p:cNvSpPr>
            <a:spLocks noChangeArrowheads="1"/>
          </p:cNvSpPr>
          <p:nvPr/>
        </p:nvSpPr>
        <p:spPr bwMode="auto">
          <a:xfrm>
            <a:off x="5572125" y="5929313"/>
            <a:ext cx="29289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Calibri" pitchFamily="34" charset="0"/>
              </a:rPr>
              <a:t>Зимой протянулся, </a:t>
            </a:r>
            <a:br>
              <a:rPr lang="ru-RU" sz="2000" b="1">
                <a:latin typeface="Calibri" pitchFamily="34" charset="0"/>
              </a:rPr>
            </a:br>
            <a:r>
              <a:rPr lang="ru-RU" sz="2000" b="1">
                <a:latin typeface="Calibri" pitchFamily="34" charset="0"/>
              </a:rPr>
              <a:t>А летом свернулся. </a:t>
            </a:r>
          </a:p>
        </p:txBody>
      </p:sp>
    </p:spTree>
    <p:extLst>
      <p:ext uri="{BB962C8B-B14F-4D97-AF65-F5344CB8AC3E}">
        <p14:creationId xmlns="" xmlns:p14="http://schemas.microsoft.com/office/powerpoint/2010/main" val="3087699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Звуковой анализ слова | ВКонтакт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92696"/>
            <a:ext cx="7686675" cy="5762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img.babyblog.ru/6/7/9/67945f6fb46832db4fe287303023db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760" y="157731"/>
            <a:ext cx="2253700" cy="31992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95736" y="3284984"/>
            <a:ext cx="41044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ШАРЫ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355976" y="3452622"/>
            <a:ext cx="0" cy="1056313"/>
          </a:xfrm>
          <a:prstGeom prst="line">
            <a:avLst/>
          </a:prstGeom>
          <a:ln w="889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5508104" y="3261359"/>
            <a:ext cx="216024" cy="191263"/>
          </a:xfrm>
          <a:prstGeom prst="line">
            <a:avLst/>
          </a:prstGeom>
          <a:ln w="889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ый треугольник 8"/>
          <p:cNvSpPr/>
          <p:nvPr/>
        </p:nvSpPr>
        <p:spPr>
          <a:xfrm>
            <a:off x="1835696" y="4941168"/>
            <a:ext cx="2808312" cy="1514216"/>
          </a:xfrm>
          <a:prstGeom prst="rtTriangle">
            <a:avLst/>
          </a:prstGeom>
          <a:solidFill>
            <a:srgbClr val="00B0F0"/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ый треугольник 9"/>
          <p:cNvSpPr/>
          <p:nvPr/>
        </p:nvSpPr>
        <p:spPr>
          <a:xfrm rot="10800000">
            <a:off x="1856627" y="4916760"/>
            <a:ext cx="2808312" cy="1514216"/>
          </a:xfrm>
          <a:prstGeom prst="rtTriangle">
            <a:avLst/>
          </a:prstGeom>
          <a:solidFill>
            <a:srgbClr val="FF0000"/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664939" y="4631848"/>
            <a:ext cx="0" cy="2132856"/>
          </a:xfrm>
          <a:prstGeom prst="line">
            <a:avLst/>
          </a:prstGeom>
          <a:ln w="889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ый треугольник 11"/>
          <p:cNvSpPr/>
          <p:nvPr/>
        </p:nvSpPr>
        <p:spPr>
          <a:xfrm>
            <a:off x="4691492" y="4941168"/>
            <a:ext cx="2808312" cy="1514216"/>
          </a:xfrm>
          <a:prstGeom prst="rtTriangle">
            <a:avLst/>
          </a:prstGeom>
          <a:solidFill>
            <a:srgbClr val="00B0F0"/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ый треугольник 12"/>
          <p:cNvSpPr/>
          <p:nvPr/>
        </p:nvSpPr>
        <p:spPr>
          <a:xfrm rot="10800000">
            <a:off x="4691492" y="4941168"/>
            <a:ext cx="2808312" cy="1514216"/>
          </a:xfrm>
          <a:prstGeom prst="rtTriangle">
            <a:avLst/>
          </a:prstGeom>
          <a:solidFill>
            <a:srgbClr val="FF0000"/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H="1">
            <a:off x="6311406" y="4512791"/>
            <a:ext cx="216024" cy="191263"/>
          </a:xfrm>
          <a:prstGeom prst="line">
            <a:avLst/>
          </a:prstGeom>
          <a:ln w="889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23528" y="260648"/>
            <a:ext cx="3600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Сегодня все ликует!</a:t>
            </a:r>
          </a:p>
          <a:p>
            <a:r>
              <a:rPr lang="ru-RU" sz="2800" b="1" dirty="0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В руках у детворы </a:t>
            </a:r>
          </a:p>
          <a:p>
            <a:r>
              <a:rPr lang="ru-RU" sz="2800" b="1" dirty="0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От радости танцуют </a:t>
            </a:r>
          </a:p>
          <a:p>
            <a:r>
              <a:rPr lang="ru-RU" sz="2800" b="1" dirty="0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Воздушные ... </a:t>
            </a:r>
            <a:endParaRPr lang="ru-RU" sz="2800" b="1" dirty="0"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Дуга 15"/>
          <p:cNvSpPr/>
          <p:nvPr/>
        </p:nvSpPr>
        <p:spPr>
          <a:xfrm rot="10600806">
            <a:off x="4349848" y="4034984"/>
            <a:ext cx="1885309" cy="457440"/>
          </a:xfrm>
          <a:prstGeom prst="arc">
            <a:avLst>
              <a:gd name="adj1" fmla="val 11413025"/>
              <a:gd name="adj2" fmla="val 0"/>
            </a:avLst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Дуга 16"/>
          <p:cNvSpPr/>
          <p:nvPr/>
        </p:nvSpPr>
        <p:spPr>
          <a:xfrm rot="10600806">
            <a:off x="2459004" y="4039573"/>
            <a:ext cx="1885309" cy="457440"/>
          </a:xfrm>
          <a:prstGeom prst="arc">
            <a:avLst>
              <a:gd name="adj1" fmla="val 11413025"/>
              <a:gd name="adj2" fmla="val 0"/>
            </a:avLst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40425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8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3" grpId="0" animBg="1"/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51720" y="3021713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latin typeface="Times New Roman" pitchFamily="18" charset="0"/>
                <a:cs typeface="Times New Roman" pitchFamily="18" charset="0"/>
              </a:rPr>
              <a:t>ШИШКИ</a:t>
            </a:r>
            <a:endParaRPr lang="ru-RU" sz="8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436096" y="3021713"/>
            <a:ext cx="0" cy="1343391"/>
          </a:xfrm>
          <a:prstGeom prst="line">
            <a:avLst/>
          </a:prstGeom>
          <a:ln w="889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3779912" y="3021713"/>
            <a:ext cx="216024" cy="191263"/>
          </a:xfrm>
          <a:prstGeom prst="line">
            <a:avLst/>
          </a:prstGeom>
          <a:ln w="889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Дуга 9"/>
          <p:cNvSpPr/>
          <p:nvPr/>
        </p:nvSpPr>
        <p:spPr>
          <a:xfrm rot="10600806">
            <a:off x="2324923" y="3956617"/>
            <a:ext cx="1885309" cy="457440"/>
          </a:xfrm>
          <a:prstGeom prst="arc">
            <a:avLst>
              <a:gd name="adj1" fmla="val 11413025"/>
              <a:gd name="adj2" fmla="val 0"/>
            </a:avLst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уга 10"/>
          <p:cNvSpPr/>
          <p:nvPr/>
        </p:nvSpPr>
        <p:spPr>
          <a:xfrm rot="10600806">
            <a:off x="5447759" y="3923891"/>
            <a:ext cx="1885309" cy="457440"/>
          </a:xfrm>
          <a:prstGeom prst="arc">
            <a:avLst>
              <a:gd name="adj1" fmla="val 11413025"/>
              <a:gd name="adj2" fmla="val 0"/>
            </a:avLst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221896" y="3117344"/>
            <a:ext cx="0" cy="311656"/>
          </a:xfrm>
          <a:prstGeom prst="line">
            <a:avLst/>
          </a:prstGeom>
          <a:ln w="889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221896" y="3531303"/>
            <a:ext cx="0" cy="311656"/>
          </a:xfrm>
          <a:prstGeom prst="line">
            <a:avLst/>
          </a:prstGeom>
          <a:ln w="889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221896" y="3960698"/>
            <a:ext cx="0" cy="311656"/>
          </a:xfrm>
          <a:prstGeom prst="line">
            <a:avLst/>
          </a:prstGeom>
          <a:ln w="889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ый треугольник 16"/>
          <p:cNvSpPr/>
          <p:nvPr/>
        </p:nvSpPr>
        <p:spPr>
          <a:xfrm>
            <a:off x="1079612" y="5015544"/>
            <a:ext cx="2808312" cy="1514216"/>
          </a:xfrm>
          <a:prstGeom prst="rtTriangle">
            <a:avLst/>
          </a:prstGeom>
          <a:solidFill>
            <a:srgbClr val="00B0F0"/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ый треугольник 17"/>
          <p:cNvSpPr/>
          <p:nvPr/>
        </p:nvSpPr>
        <p:spPr>
          <a:xfrm rot="10800000">
            <a:off x="1079612" y="5015543"/>
            <a:ext cx="2808312" cy="1514216"/>
          </a:xfrm>
          <a:prstGeom prst="rtTriangle">
            <a:avLst/>
          </a:prstGeom>
          <a:solidFill>
            <a:srgbClr val="FF0000"/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918891" y="4996273"/>
            <a:ext cx="1440160" cy="1514216"/>
          </a:xfrm>
          <a:prstGeom prst="rect">
            <a:avLst/>
          </a:prstGeom>
          <a:solidFill>
            <a:srgbClr val="00B0F0"/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5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</a:t>
            </a:r>
          </a:p>
        </p:txBody>
      </p:sp>
      <p:sp>
        <p:nvSpPr>
          <p:cNvPr id="20" name="Прямоугольный треугольник 19"/>
          <p:cNvSpPr/>
          <p:nvPr/>
        </p:nvSpPr>
        <p:spPr>
          <a:xfrm>
            <a:off x="5395832" y="4982007"/>
            <a:ext cx="2808312" cy="1514216"/>
          </a:xfrm>
          <a:prstGeom prst="rtTriangle">
            <a:avLst/>
          </a:prstGeom>
          <a:solidFill>
            <a:srgbClr val="00B050"/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ый треугольник 20"/>
          <p:cNvSpPr/>
          <p:nvPr/>
        </p:nvSpPr>
        <p:spPr>
          <a:xfrm rot="10800000">
            <a:off x="5508104" y="4969296"/>
            <a:ext cx="2808312" cy="1514216"/>
          </a:xfrm>
          <a:prstGeom prst="rtTriangle">
            <a:avLst/>
          </a:prstGeom>
          <a:solidFill>
            <a:srgbClr val="FF0000"/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5395832" y="4686953"/>
            <a:ext cx="0" cy="2132856"/>
          </a:xfrm>
          <a:prstGeom prst="line">
            <a:avLst/>
          </a:prstGeom>
          <a:ln w="889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2627784" y="4629512"/>
            <a:ext cx="216024" cy="191263"/>
          </a:xfrm>
          <a:prstGeom prst="line">
            <a:avLst/>
          </a:prstGeom>
          <a:ln w="889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 descr="article188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637" y="175221"/>
            <a:ext cx="2846492" cy="28464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251520" y="175221"/>
            <a:ext cx="36364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высоких стройных ёлках</a:t>
            </a:r>
            <a:endParaRPr lang="ru-RU" sz="2000" b="1" dirty="0" smtClean="0"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Дружно прячутся в иголках.</a:t>
            </a:r>
            <a:endParaRPr lang="ru-RU" sz="2000" b="1" dirty="0" smtClean="0"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Любят белочка и клёст</a:t>
            </a:r>
            <a:endParaRPr lang="ru-RU" sz="2000" b="1" dirty="0" smtClean="0"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Ими лакомиться.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Прост</a:t>
            </a:r>
            <a:endParaRPr lang="ru-RU" sz="2000" b="1" dirty="0" smtClean="0"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Мой вопрос для вас, детишки:</a:t>
            </a:r>
            <a:endParaRPr lang="ru-RU" sz="2000" b="1" dirty="0" smtClean="0"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Что ж едят они все? 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6044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0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16238" y="2349500"/>
            <a:ext cx="3024187" cy="3024188"/>
          </a:xfrm>
          <a:prstGeom prst="rect">
            <a:avLst/>
          </a:prstGeom>
          <a:noFill/>
        </p:spPr>
      </p:pic>
      <p:sp>
        <p:nvSpPr>
          <p:cNvPr id="10" name="Облако 9"/>
          <p:cNvSpPr/>
          <p:nvPr/>
        </p:nvSpPr>
        <p:spPr>
          <a:xfrm>
            <a:off x="1691680" y="2348880"/>
            <a:ext cx="1656184" cy="1152128"/>
          </a:xfrm>
          <a:prstGeom prst="cloud">
            <a:avLst/>
          </a:prstGeom>
          <a:solidFill>
            <a:srgbClr val="0070C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</a:t>
            </a:r>
          </a:p>
        </p:txBody>
      </p:sp>
      <p:sp>
        <p:nvSpPr>
          <p:cNvPr id="11" name="Облако 10"/>
          <p:cNvSpPr/>
          <p:nvPr/>
        </p:nvSpPr>
        <p:spPr>
          <a:xfrm>
            <a:off x="1403648" y="4149080"/>
            <a:ext cx="1656184" cy="1152128"/>
          </a:xfrm>
          <a:prstGeom prst="cloud">
            <a:avLst/>
          </a:prstGeom>
          <a:solidFill>
            <a:srgbClr val="0070C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ШО</a:t>
            </a:r>
          </a:p>
        </p:txBody>
      </p:sp>
      <p:sp>
        <p:nvSpPr>
          <p:cNvPr id="12" name="Облако 11"/>
          <p:cNvSpPr/>
          <p:nvPr/>
        </p:nvSpPr>
        <p:spPr>
          <a:xfrm>
            <a:off x="3059832" y="5301208"/>
            <a:ext cx="1656184" cy="1152128"/>
          </a:xfrm>
          <a:prstGeom prst="cloud">
            <a:avLst/>
          </a:prstGeom>
          <a:solidFill>
            <a:srgbClr val="0070C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ШУ</a:t>
            </a:r>
          </a:p>
        </p:txBody>
      </p:sp>
      <p:sp>
        <p:nvSpPr>
          <p:cNvPr id="13" name="Облако 12"/>
          <p:cNvSpPr/>
          <p:nvPr/>
        </p:nvSpPr>
        <p:spPr>
          <a:xfrm>
            <a:off x="5292080" y="4293096"/>
            <a:ext cx="1656184" cy="1152128"/>
          </a:xfrm>
          <a:prstGeom prst="cloud">
            <a:avLst/>
          </a:prstGeom>
          <a:solidFill>
            <a:srgbClr val="0070C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ШИ</a:t>
            </a:r>
          </a:p>
        </p:txBody>
      </p:sp>
      <p:sp>
        <p:nvSpPr>
          <p:cNvPr id="14" name="Облако 13"/>
          <p:cNvSpPr/>
          <p:nvPr/>
        </p:nvSpPr>
        <p:spPr>
          <a:xfrm>
            <a:off x="5796136" y="2654491"/>
            <a:ext cx="1656184" cy="1152128"/>
          </a:xfrm>
          <a:prstGeom prst="cloud">
            <a:avLst/>
          </a:prstGeom>
          <a:solidFill>
            <a:srgbClr val="0070C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ШЕ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3568" y="332656"/>
            <a:ext cx="79208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Прочитай слоги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05232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 а п о м н и !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1988840"/>
            <a:ext cx="74168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ШИ</a:t>
            </a:r>
            <a:r>
              <a:rPr lang="ru-RU" sz="8800" b="1" dirty="0" smtClean="0">
                <a:latin typeface="Times New Roman" pitchFamily="18" charset="0"/>
                <a:cs typeface="Times New Roman" pitchFamily="18" charset="0"/>
              </a:rPr>
              <a:t> пиши с </a:t>
            </a:r>
            <a:r>
              <a:rPr lang="ru-RU" sz="8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endParaRPr lang="ru-RU" sz="8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s://encrypted-tbn0.gstatic.com/images?q=tbn:ANd9GcSN4ezQQOmWP6Jl1rUShIwr7wcYWmyIaTQKHUu6Nr4oZlAHbXDQjw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715" r="15131" b="35272"/>
          <a:stretch/>
        </p:blipFill>
        <p:spPr bwMode="auto">
          <a:xfrm>
            <a:off x="2895600" y="3895867"/>
            <a:ext cx="3136776" cy="26360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20867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116632"/>
            <a:ext cx="8136904" cy="633670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        МЫШКИ</a:t>
            </a:r>
          </a:p>
          <a:p>
            <a:pPr marL="45720" indent="0">
              <a:buNone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     МАШИНА</a:t>
            </a:r>
          </a:p>
          <a:p>
            <a:pPr marL="45720" indent="0">
              <a:buNone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     КУВШИН</a:t>
            </a:r>
          </a:p>
          <a:p>
            <a:pPr marL="45720" indent="0">
              <a:buNone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         ЧАШКА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images.vector-images.com/clp/183713/clp527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8" y="188640"/>
            <a:ext cx="2129811" cy="9087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encrypted-tbn1.gstatic.com/images?q=tbn:ANd9GcTv2j02leiSqURuUyG8hbhGM4FvZdcs3lhSoLZ_OYCNt9dnIuH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81" y="1412776"/>
            <a:ext cx="1494133" cy="11225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posuda-shop.ru/mts/kuvshin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259" t="9261" r="15578" b="10306"/>
          <a:stretch/>
        </p:blipFill>
        <p:spPr bwMode="auto">
          <a:xfrm>
            <a:off x="12878" y="2707848"/>
            <a:ext cx="1503081" cy="18162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encrypted-tbn1.gstatic.com/images?q=tbn:ANd9GcQ71sfrB6QPiqQFhqHJhHRfziFe3C43CJmJzv1vgX7INk5vS5rj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31" y="4941168"/>
            <a:ext cx="2178992" cy="13518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ый треугольник 3"/>
          <p:cNvSpPr/>
          <p:nvPr/>
        </p:nvSpPr>
        <p:spPr>
          <a:xfrm>
            <a:off x="5580112" y="332656"/>
            <a:ext cx="1152128" cy="576064"/>
          </a:xfrm>
          <a:prstGeom prst="rtTriangle">
            <a:avLst/>
          </a:prstGeom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ый треугольник 9"/>
          <p:cNvSpPr/>
          <p:nvPr/>
        </p:nvSpPr>
        <p:spPr>
          <a:xfrm rot="10800000">
            <a:off x="5574353" y="332656"/>
            <a:ext cx="1152128" cy="576064"/>
          </a:xfrm>
          <a:prstGeom prst="rtTriangle">
            <a:avLst/>
          </a:prstGeom>
          <a:solidFill>
            <a:srgbClr val="FF0000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732240" y="332656"/>
            <a:ext cx="720080" cy="576064"/>
          </a:xfrm>
          <a:prstGeom prst="rect">
            <a:avLst/>
          </a:prstGeom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ш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7511030" y="332657"/>
            <a:ext cx="1152128" cy="576064"/>
          </a:xfrm>
          <a:prstGeom prst="rtTriangle">
            <a:avLst/>
          </a:prstGeom>
          <a:solidFill>
            <a:srgbClr val="00B050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ый треугольник 12"/>
          <p:cNvSpPr/>
          <p:nvPr/>
        </p:nvSpPr>
        <p:spPr>
          <a:xfrm rot="10800000">
            <a:off x="7511030" y="332657"/>
            <a:ext cx="1152128" cy="576064"/>
          </a:xfrm>
          <a:prstGeom prst="rtTriangle">
            <a:avLst/>
          </a:prstGeom>
          <a:solidFill>
            <a:srgbClr val="FF0000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7480725" y="89248"/>
            <a:ext cx="0" cy="1008112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6300192" y="116632"/>
            <a:ext cx="144016" cy="72008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ый треугольник 17"/>
          <p:cNvSpPr/>
          <p:nvPr/>
        </p:nvSpPr>
        <p:spPr>
          <a:xfrm>
            <a:off x="5302685" y="1844824"/>
            <a:ext cx="1152128" cy="576064"/>
          </a:xfrm>
          <a:prstGeom prst="rtTriangle">
            <a:avLst/>
          </a:prstGeom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ый треугольник 18"/>
          <p:cNvSpPr/>
          <p:nvPr/>
        </p:nvSpPr>
        <p:spPr>
          <a:xfrm>
            <a:off x="6486554" y="1844824"/>
            <a:ext cx="1152128" cy="576064"/>
          </a:xfrm>
          <a:prstGeom prst="rtTriangle">
            <a:avLst/>
          </a:prstGeom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ш</a:t>
            </a:r>
          </a:p>
        </p:txBody>
      </p:sp>
      <p:sp>
        <p:nvSpPr>
          <p:cNvPr id="20" name="Прямоугольный треугольник 19"/>
          <p:cNvSpPr/>
          <p:nvPr/>
        </p:nvSpPr>
        <p:spPr>
          <a:xfrm>
            <a:off x="7707084" y="1844823"/>
            <a:ext cx="1152128" cy="576064"/>
          </a:xfrm>
          <a:prstGeom prst="rtTriangle">
            <a:avLst/>
          </a:prstGeom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ый треугольник 20"/>
          <p:cNvSpPr/>
          <p:nvPr/>
        </p:nvSpPr>
        <p:spPr>
          <a:xfrm rot="10800000">
            <a:off x="5302685" y="1844824"/>
            <a:ext cx="1152128" cy="576064"/>
          </a:xfrm>
          <a:prstGeom prst="rtTriangle">
            <a:avLst/>
          </a:prstGeom>
          <a:solidFill>
            <a:srgbClr val="FF0000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ый треугольник 21"/>
          <p:cNvSpPr/>
          <p:nvPr/>
        </p:nvSpPr>
        <p:spPr>
          <a:xfrm rot="10800000">
            <a:off x="6533746" y="1844823"/>
            <a:ext cx="1152128" cy="576064"/>
          </a:xfrm>
          <a:prstGeom prst="rtTriangle">
            <a:avLst/>
          </a:prstGeom>
          <a:solidFill>
            <a:srgbClr val="FF0000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ый треугольник 22"/>
          <p:cNvSpPr/>
          <p:nvPr/>
        </p:nvSpPr>
        <p:spPr>
          <a:xfrm rot="10800000">
            <a:off x="7707084" y="1843879"/>
            <a:ext cx="1152128" cy="576064"/>
          </a:xfrm>
          <a:prstGeom prst="rtTriangle">
            <a:avLst/>
          </a:prstGeom>
          <a:solidFill>
            <a:srgbClr val="FF0000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6454813" y="1628800"/>
            <a:ext cx="0" cy="1008112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7707084" y="1627855"/>
            <a:ext cx="0" cy="1008112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7109810" y="1628800"/>
            <a:ext cx="144016" cy="72008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ый треугольник 28"/>
          <p:cNvSpPr/>
          <p:nvPr/>
        </p:nvSpPr>
        <p:spPr>
          <a:xfrm>
            <a:off x="5120601" y="3429000"/>
            <a:ext cx="1152128" cy="576064"/>
          </a:xfrm>
          <a:prstGeom prst="rtTriangle">
            <a:avLst/>
          </a:prstGeom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ый треугольник 29"/>
          <p:cNvSpPr/>
          <p:nvPr/>
        </p:nvSpPr>
        <p:spPr>
          <a:xfrm rot="10800000">
            <a:off x="5120601" y="3429000"/>
            <a:ext cx="1152128" cy="576064"/>
          </a:xfrm>
          <a:prstGeom prst="rtTriangle">
            <a:avLst/>
          </a:prstGeom>
          <a:solidFill>
            <a:srgbClr val="FF0000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6272729" y="3429000"/>
            <a:ext cx="720080" cy="576064"/>
          </a:xfrm>
          <a:prstGeom prst="rect">
            <a:avLst/>
          </a:prstGeom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ый треугольник 31"/>
          <p:cNvSpPr/>
          <p:nvPr/>
        </p:nvSpPr>
        <p:spPr>
          <a:xfrm>
            <a:off x="7046328" y="3429000"/>
            <a:ext cx="1152128" cy="576064"/>
          </a:xfrm>
          <a:prstGeom prst="rtTriangle">
            <a:avLst/>
          </a:prstGeom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ш</a:t>
            </a:r>
          </a:p>
        </p:txBody>
      </p:sp>
      <p:sp>
        <p:nvSpPr>
          <p:cNvPr id="33" name="Прямоугольный треугольник 32"/>
          <p:cNvSpPr/>
          <p:nvPr/>
        </p:nvSpPr>
        <p:spPr>
          <a:xfrm rot="10800000">
            <a:off x="7046328" y="3429000"/>
            <a:ext cx="1152128" cy="576064"/>
          </a:xfrm>
          <a:prstGeom prst="rtTriangle">
            <a:avLst/>
          </a:prstGeom>
          <a:solidFill>
            <a:srgbClr val="FF0000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8198456" y="3429000"/>
            <a:ext cx="720080" cy="576064"/>
          </a:xfrm>
          <a:prstGeom prst="rect">
            <a:avLst/>
          </a:prstGeom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7046327" y="3212976"/>
            <a:ext cx="0" cy="1008112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7679134" y="3140968"/>
            <a:ext cx="144016" cy="72008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ый треугольник 36"/>
          <p:cNvSpPr/>
          <p:nvPr/>
        </p:nvSpPr>
        <p:spPr>
          <a:xfrm>
            <a:off x="5381618" y="5157192"/>
            <a:ext cx="1152128" cy="576064"/>
          </a:xfrm>
          <a:prstGeom prst="rtTriangle">
            <a:avLst/>
          </a:prstGeom>
          <a:solidFill>
            <a:srgbClr val="00B050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ый треугольник 37"/>
          <p:cNvSpPr/>
          <p:nvPr/>
        </p:nvSpPr>
        <p:spPr>
          <a:xfrm rot="10800000">
            <a:off x="5381618" y="5157192"/>
            <a:ext cx="1152128" cy="576064"/>
          </a:xfrm>
          <a:prstGeom prst="rtTriangle">
            <a:avLst/>
          </a:prstGeom>
          <a:solidFill>
            <a:srgbClr val="FF0000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6533746" y="5157193"/>
            <a:ext cx="720080" cy="576064"/>
          </a:xfrm>
          <a:prstGeom prst="rect">
            <a:avLst/>
          </a:prstGeom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ш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ый треугольник 39"/>
          <p:cNvSpPr/>
          <p:nvPr/>
        </p:nvSpPr>
        <p:spPr>
          <a:xfrm>
            <a:off x="7247086" y="5157192"/>
            <a:ext cx="1152128" cy="576064"/>
          </a:xfrm>
          <a:prstGeom prst="rtTriangle">
            <a:avLst/>
          </a:prstGeom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ый треугольник 40"/>
          <p:cNvSpPr/>
          <p:nvPr/>
        </p:nvSpPr>
        <p:spPr>
          <a:xfrm rot="10800000">
            <a:off x="7273899" y="5157193"/>
            <a:ext cx="1152128" cy="576064"/>
          </a:xfrm>
          <a:prstGeom prst="rtTriangle">
            <a:avLst/>
          </a:prstGeom>
          <a:solidFill>
            <a:srgbClr val="FF0000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7247086" y="4951560"/>
            <a:ext cx="0" cy="1008112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>
            <a:off x="6006401" y="4905164"/>
            <a:ext cx="144016" cy="72008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4355976" y="89248"/>
            <a:ext cx="0" cy="1008112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2915816" y="1628800"/>
            <a:ext cx="0" cy="1008112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4211960" y="1627855"/>
            <a:ext cx="0" cy="1008112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3203848" y="3176972"/>
            <a:ext cx="0" cy="1008112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4211960" y="4977172"/>
            <a:ext cx="0" cy="1008112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635896" y="188640"/>
            <a:ext cx="0" cy="288032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3635896" y="593304"/>
            <a:ext cx="0" cy="288032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2771800" y="3327928"/>
            <a:ext cx="0" cy="288032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2771800" y="3717033"/>
            <a:ext cx="0" cy="288032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4499992" y="3327928"/>
            <a:ext cx="0" cy="288032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4499992" y="3717033"/>
            <a:ext cx="0" cy="288032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3419872" y="5193196"/>
            <a:ext cx="0" cy="288032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3419872" y="5589240"/>
            <a:ext cx="0" cy="288032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Дуга 16"/>
          <p:cNvSpPr/>
          <p:nvPr/>
        </p:nvSpPr>
        <p:spPr>
          <a:xfrm rot="9073905">
            <a:off x="2347543" y="143628"/>
            <a:ext cx="1485459" cy="899353"/>
          </a:xfrm>
          <a:prstGeom prst="arc">
            <a:avLst>
              <a:gd name="adj1" fmla="val 15009564"/>
              <a:gd name="adj2" fmla="val 133210"/>
            </a:avLst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Дуга 59"/>
          <p:cNvSpPr/>
          <p:nvPr/>
        </p:nvSpPr>
        <p:spPr>
          <a:xfrm rot="9073905">
            <a:off x="4275398" y="193324"/>
            <a:ext cx="1485459" cy="899353"/>
          </a:xfrm>
          <a:prstGeom prst="arc">
            <a:avLst>
              <a:gd name="adj1" fmla="val 15009564"/>
              <a:gd name="adj2" fmla="val 133210"/>
            </a:avLst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Дуга 60"/>
          <p:cNvSpPr/>
          <p:nvPr/>
        </p:nvSpPr>
        <p:spPr>
          <a:xfrm rot="9073905">
            <a:off x="1758083" y="1714726"/>
            <a:ext cx="1485459" cy="899353"/>
          </a:xfrm>
          <a:prstGeom prst="arc">
            <a:avLst>
              <a:gd name="adj1" fmla="val 15009564"/>
              <a:gd name="adj2" fmla="val 133210"/>
            </a:avLst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Дуга 61"/>
          <p:cNvSpPr/>
          <p:nvPr/>
        </p:nvSpPr>
        <p:spPr>
          <a:xfrm rot="9073905">
            <a:off x="3019991" y="1683180"/>
            <a:ext cx="1485459" cy="899353"/>
          </a:xfrm>
          <a:prstGeom prst="arc">
            <a:avLst>
              <a:gd name="adj1" fmla="val 15009564"/>
              <a:gd name="adj2" fmla="val 133210"/>
            </a:avLst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Дуга 62"/>
          <p:cNvSpPr/>
          <p:nvPr/>
        </p:nvSpPr>
        <p:spPr>
          <a:xfrm rot="9073905">
            <a:off x="4221351" y="1714725"/>
            <a:ext cx="1485459" cy="899353"/>
          </a:xfrm>
          <a:prstGeom prst="arc">
            <a:avLst>
              <a:gd name="adj1" fmla="val 15009564"/>
              <a:gd name="adj2" fmla="val 133210"/>
            </a:avLst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Дуга 63"/>
          <p:cNvSpPr/>
          <p:nvPr/>
        </p:nvSpPr>
        <p:spPr>
          <a:xfrm rot="9073905">
            <a:off x="1593646" y="3217720"/>
            <a:ext cx="1485459" cy="899353"/>
          </a:xfrm>
          <a:prstGeom prst="arc">
            <a:avLst>
              <a:gd name="adj1" fmla="val 15009564"/>
              <a:gd name="adj2" fmla="val 133210"/>
            </a:avLst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Дуга 64"/>
          <p:cNvSpPr/>
          <p:nvPr/>
        </p:nvSpPr>
        <p:spPr>
          <a:xfrm rot="9073905">
            <a:off x="3215014" y="3237488"/>
            <a:ext cx="1485459" cy="899353"/>
          </a:xfrm>
          <a:prstGeom prst="arc">
            <a:avLst>
              <a:gd name="adj1" fmla="val 15009564"/>
              <a:gd name="adj2" fmla="val 133210"/>
            </a:avLst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Дуга 65"/>
          <p:cNvSpPr/>
          <p:nvPr/>
        </p:nvSpPr>
        <p:spPr>
          <a:xfrm rot="9073905">
            <a:off x="2347541" y="4995548"/>
            <a:ext cx="1485459" cy="899353"/>
          </a:xfrm>
          <a:prstGeom prst="arc">
            <a:avLst>
              <a:gd name="adj1" fmla="val 15009564"/>
              <a:gd name="adj2" fmla="val 133210"/>
            </a:avLst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Дуга 66"/>
          <p:cNvSpPr/>
          <p:nvPr/>
        </p:nvSpPr>
        <p:spPr>
          <a:xfrm rot="9073905">
            <a:off x="4134987" y="4995548"/>
            <a:ext cx="1485459" cy="899353"/>
          </a:xfrm>
          <a:prstGeom prst="arc">
            <a:avLst>
              <a:gd name="adj1" fmla="val 15009564"/>
              <a:gd name="adj2" fmla="val 133210"/>
            </a:avLst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 flipH="1">
            <a:off x="3224269" y="188640"/>
            <a:ext cx="144016" cy="72008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>
            <a:off x="3885737" y="1664804"/>
            <a:ext cx="144016" cy="72008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>
            <a:off x="4211960" y="3212976"/>
            <a:ext cx="144016" cy="72008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H="1">
            <a:off x="3275856" y="4977172"/>
            <a:ext cx="144016" cy="72008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рямоугольник 72"/>
          <p:cNvSpPr/>
          <p:nvPr/>
        </p:nvSpPr>
        <p:spPr>
          <a:xfrm>
            <a:off x="0" y="6309320"/>
            <a:ext cx="9144000" cy="548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5303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8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0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2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500" tmFilter="0,0; .5, 1; 1, 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2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5" fill="hold">
                      <p:stCondLst>
                        <p:cond delay="indefinite"/>
                      </p:stCondLst>
                      <p:childTnLst>
                        <p:par>
                          <p:cTn id="356" fill="hold">
                            <p:stCondLst>
                              <p:cond delay="0"/>
                            </p:stCondLst>
                            <p:childTnLst>
                              <p:par>
                                <p:cTn id="35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" fill="hold">
                      <p:stCondLst>
                        <p:cond delay="indefinite"/>
                      </p:stCondLst>
                      <p:childTnLst>
                        <p:par>
                          <p:cTn id="362" fill="hold">
                            <p:stCondLst>
                              <p:cond delay="0"/>
                            </p:stCondLst>
                            <p:childTnLst>
                              <p:par>
                                <p:cTn id="36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7" fill="hold">
                      <p:stCondLst>
                        <p:cond delay="indefinite"/>
                      </p:stCondLst>
                      <p:childTnLst>
                        <p:par>
                          <p:cTn id="368" fill="hold">
                            <p:stCondLst>
                              <p:cond delay="0"/>
                            </p:stCondLst>
                            <p:childTnLst>
                              <p:par>
                                <p:cTn id="36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3" fill="hold">
                      <p:stCondLst>
                        <p:cond delay="indefinite"/>
                      </p:stCondLst>
                      <p:childTnLst>
                        <p:par>
                          <p:cTn id="374" fill="hold">
                            <p:stCondLst>
                              <p:cond delay="0"/>
                            </p:stCondLst>
                            <p:childTnLst>
                              <p:par>
                                <p:cTn id="37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5" fill="hold">
                      <p:stCondLst>
                        <p:cond delay="indefinite"/>
                      </p:stCondLst>
                      <p:childTnLst>
                        <p:par>
                          <p:cTn id="386" fill="hold">
                            <p:stCondLst>
                              <p:cond delay="0"/>
                            </p:stCondLst>
                            <p:childTnLst>
                              <p:par>
                                <p:cTn id="38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1" fill="hold">
                      <p:stCondLst>
                        <p:cond delay="indefinite"/>
                      </p:stCondLst>
                      <p:childTnLst>
                        <p:par>
                          <p:cTn id="392" fill="hold">
                            <p:stCondLst>
                              <p:cond delay="0"/>
                            </p:stCondLst>
                            <p:childTnLst>
                              <p:par>
                                <p:cTn id="3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7" fill="hold">
                      <p:stCondLst>
                        <p:cond delay="indefinite"/>
                      </p:stCondLst>
                      <p:childTnLst>
                        <p:par>
                          <p:cTn id="398" fill="hold">
                            <p:stCondLst>
                              <p:cond delay="0"/>
                            </p:stCondLst>
                            <p:childTnLst>
                              <p:par>
                                <p:cTn id="39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5" grpId="0" animBg="1"/>
      <p:bldP spid="12" grpId="0" animBg="1"/>
      <p:bldP spid="13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17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https://sun9-11.userapi.com/c846021/v846021277/18b9be/KNHu1XXXnCE.jpg"/>
          <p:cNvPicPr>
            <a:picLocks noChangeAspect="1" noChangeArrowheads="1"/>
          </p:cNvPicPr>
          <p:nvPr/>
        </p:nvPicPr>
        <p:blipFill>
          <a:blip r:embed="rId2" cstate="print"/>
          <a:srcRect r="2673"/>
          <a:stretch>
            <a:fillRect/>
          </a:stretch>
        </p:blipFill>
        <p:spPr bwMode="auto">
          <a:xfrm>
            <a:off x="0" y="332656"/>
            <a:ext cx="9159679" cy="652534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3326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Прочитать и пересказать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besttor.ru/uploads/posts/2013-01/1359199783_yvep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43230"/>
            <a:ext cx="5167874" cy="59489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355976" y="443230"/>
            <a:ext cx="41764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МОЛОДЕЦ!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437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50" name="AutoShape 2" descr="Хорошего дня! Конфета для тебя! | Музыкальные Открытки Бесплатн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Хорошего дня! Конфета для тебя! | Музыкальные Открытки Бесплатн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Хорошего дня! Конфета для тебя! | Музыкальные Открытки Бесплатн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 cstate="print"/>
          <a:srcRect l="4808" r="10577"/>
          <a:stretch>
            <a:fillRect/>
          </a:stretch>
        </p:blipFill>
        <p:spPr bwMode="auto">
          <a:xfrm>
            <a:off x="1201310" y="-1"/>
            <a:ext cx="6683058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00047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32656"/>
            <a:ext cx="4860032" cy="2016224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Буква Ш</a:t>
            </a:r>
            <a:b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Звук Ш</a:t>
            </a:r>
            <a:b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40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00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звук согласный или гласный?</a:t>
            </a:r>
            <a:br>
              <a:rPr lang="ru-RU" sz="200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Почему?</a:t>
            </a:r>
            <a:br>
              <a:rPr lang="ru-RU" sz="200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Звонкий или глухой?</a:t>
            </a:r>
            <a:br>
              <a:rPr lang="ru-RU" sz="200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240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Запомни, звук Ш –всегда твердый и обозначается на схеме только синим цветом.</a:t>
            </a:r>
            <a:endParaRPr lang="ru-RU" sz="4400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besttor.ru/uploads/posts/2013-01/1359199783_yvep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24744"/>
            <a:ext cx="4104456" cy="47247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50711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500063"/>
            <a:ext cx="2238375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500" y="642938"/>
            <a:ext cx="1828800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90625" y="4214813"/>
            <a:ext cx="295275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48400" y="3000375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57188" y="3000375"/>
            <a:ext cx="500062" cy="42862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/>
              <a:t>ш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28688" y="3000375"/>
            <a:ext cx="500062" cy="4286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/>
              <a:t>а</a:t>
            </a:r>
            <a:endParaRPr lang="ru-RU"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643188" y="3000375"/>
            <a:ext cx="500062" cy="4286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/>
              <a:t>а</a:t>
            </a:r>
            <a:endParaRPr lang="ru-RU" sz="3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071688" y="3000375"/>
            <a:ext cx="500062" cy="4286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/>
              <a:t>к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500188" y="3000375"/>
            <a:ext cx="500062" cy="4286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/>
              <a:t>п</a:t>
            </a:r>
            <a:endParaRPr lang="ru-RU" sz="3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286375" y="3429000"/>
            <a:ext cx="500063" cy="4286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/>
              <a:t>р</a:t>
            </a:r>
            <a:endParaRPr lang="ru-RU" sz="3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714875" y="3429000"/>
            <a:ext cx="500063" cy="4286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/>
              <a:t>а</a:t>
            </a:r>
            <a:endParaRPr lang="ru-RU" sz="3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143375" y="3429000"/>
            <a:ext cx="500063" cy="42862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/>
              <a:t>ш</a:t>
            </a:r>
            <a:endParaRPr lang="ru-RU" sz="32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714750" y="5929313"/>
            <a:ext cx="500063" cy="4286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/>
              <a:t>а</a:t>
            </a:r>
            <a:endParaRPr lang="ru-RU" sz="3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857250" y="5929313"/>
            <a:ext cx="500063" cy="4286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/>
              <a:t>м</a:t>
            </a:r>
            <a:endParaRPr lang="ru-RU" sz="32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428750" y="5929313"/>
            <a:ext cx="500063" cy="4286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/>
              <a:t>а</a:t>
            </a:r>
            <a:endParaRPr lang="ru-RU" sz="32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000250" y="5929313"/>
            <a:ext cx="500063" cy="42862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/>
              <a:t>ш</a:t>
            </a:r>
            <a:endParaRPr lang="ru-RU" sz="32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571750" y="5929313"/>
            <a:ext cx="500063" cy="4286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/>
              <a:t>и</a:t>
            </a:r>
            <a:endParaRPr lang="ru-RU" sz="32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143250" y="5929313"/>
            <a:ext cx="500063" cy="4286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/>
              <a:t>н</a:t>
            </a:r>
            <a:endParaRPr lang="ru-RU" sz="32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357938" y="5072063"/>
            <a:ext cx="500062" cy="42862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/>
              <a:t>м</a:t>
            </a:r>
            <a:endParaRPr lang="ru-RU" sz="32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929438" y="5072063"/>
            <a:ext cx="500062" cy="42862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/>
              <a:t>ы</a:t>
            </a:r>
            <a:endParaRPr lang="ru-RU" sz="32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7500938" y="5072063"/>
            <a:ext cx="500062" cy="42862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/>
              <a:t>ш</a:t>
            </a:r>
            <a:endParaRPr lang="ru-RU" sz="32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8072438" y="5072063"/>
            <a:ext cx="500062" cy="42862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/>
              <a:t>и</a:t>
            </a:r>
            <a:endParaRPr lang="ru-RU" sz="32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0" y="0"/>
            <a:ext cx="9144000" cy="6926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Определи место положение звука Ш в слове. 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Прочитай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слово.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5326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2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bebiklad.ru/wp-content/uploads/naydi-slova-na-bukvu-S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6849"/>
            <a:ext cx="8839673" cy="66225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5289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bestanimationgif.com/gallery/files/full/animacija_dlja_detej/6434-lussi-dHTkfr852TyskAey98kZkYry7FEBFT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4680520" cy="66233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zaikinmir.ru/kartinki/gallery/kot-matroskin/kot-matroskin-kartinki-22-prostokvashin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700808"/>
            <a:ext cx="3816424" cy="38164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43901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://demosfen-plus.ucoz.ru/sh/scan_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400040" cy="63034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63738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1"/>
          <p:cNvSpPr>
            <a:spLocks noChangeArrowheads="1"/>
          </p:cNvSpPr>
          <p:nvPr/>
        </p:nvSpPr>
        <p:spPr bwMode="auto">
          <a:xfrm>
            <a:off x="500063" y="428625"/>
            <a:ext cx="157203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Calibri" pitchFamily="34" charset="0"/>
              </a:rPr>
              <a:t>“Буква”</a:t>
            </a:r>
            <a:endParaRPr lang="ru-RU" sz="3200" b="1" i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7171" name="Прямоугольник 2"/>
          <p:cNvSpPr>
            <a:spLocks noChangeArrowheads="1"/>
          </p:cNvSpPr>
          <p:nvPr/>
        </p:nvSpPr>
        <p:spPr bwMode="auto">
          <a:xfrm>
            <a:off x="4214813" y="1071563"/>
            <a:ext cx="4786312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latin typeface="Calibri" pitchFamily="34" charset="0"/>
              </a:rPr>
              <a:t>Посмотри на букву Ш – </a:t>
            </a:r>
            <a:br>
              <a:rPr lang="ru-RU" sz="3200" b="1">
                <a:latin typeface="Calibri" pitchFamily="34" charset="0"/>
              </a:rPr>
            </a:br>
            <a:r>
              <a:rPr lang="ru-RU" sz="3200" b="1">
                <a:latin typeface="Calibri" pitchFamily="34" charset="0"/>
              </a:rPr>
              <a:t>Буква очень хороша, </a:t>
            </a:r>
            <a:br>
              <a:rPr lang="ru-RU" sz="3200" b="1">
                <a:latin typeface="Calibri" pitchFamily="34" charset="0"/>
              </a:rPr>
            </a:br>
            <a:r>
              <a:rPr lang="ru-RU" sz="3200" b="1">
                <a:latin typeface="Calibri" pitchFamily="34" charset="0"/>
              </a:rPr>
              <a:t>Потому что из неё</a:t>
            </a:r>
            <a:br>
              <a:rPr lang="ru-RU" sz="3200" b="1">
                <a:latin typeface="Calibri" pitchFamily="34" charset="0"/>
              </a:rPr>
            </a:br>
            <a:r>
              <a:rPr lang="ru-RU" sz="3200" b="1">
                <a:latin typeface="Calibri" pitchFamily="34" charset="0"/>
              </a:rPr>
              <a:t>Можно сделать Е и Ё.</a:t>
            </a:r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1214438"/>
            <a:ext cx="1800225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813" y="4000500"/>
            <a:ext cx="25431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3" y="4000500"/>
            <a:ext cx="25431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Овал 7"/>
          <p:cNvSpPr/>
          <p:nvPr/>
        </p:nvSpPr>
        <p:spPr>
          <a:xfrm>
            <a:off x="5643563" y="3786188"/>
            <a:ext cx="357187" cy="2857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143625" y="3786188"/>
            <a:ext cx="357188" cy="2857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994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1063" y="1500188"/>
            <a:ext cx="319087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933056"/>
            <a:ext cx="2736304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3861048"/>
            <a:ext cx="3206130" cy="267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428750"/>
            <a:ext cx="3000375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83568" y="260648"/>
            <a:ext cx="78488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что похожа буква Ш?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1526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143000"/>
          </a:xfrm>
        </p:spPr>
        <p:txBody>
          <a:bodyPr/>
          <a:lstStyle/>
          <a:p>
            <a:pPr algn="l"/>
            <a:r>
              <a:rPr lang="ru-RU" dirty="0" smtClean="0"/>
              <a:t>Задание:</a:t>
            </a:r>
            <a:br>
              <a:rPr lang="ru-RU" dirty="0" smtClean="0"/>
            </a:br>
            <a:r>
              <a:rPr lang="ru-RU" sz="4400" dirty="0" smtClean="0"/>
              <a:t>Слепить из пластилина букву Ш </a:t>
            </a:r>
            <a:r>
              <a:rPr lang="ru-RU" sz="2400" dirty="0" smtClean="0"/>
              <a:t>(фото с ребенком и буквой в личное сообщение)</a:t>
            </a:r>
            <a:endParaRPr lang="ru-RU" sz="2400" dirty="0"/>
          </a:p>
        </p:txBody>
      </p:sp>
      <p:sp>
        <p:nvSpPr>
          <p:cNvPr id="1026" name="AutoShape 2" descr="Лепим буквы из пластилина от А до Я |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Лепим буквы из пластилина от А до Я |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419629"/>
            <a:ext cx="8892480" cy="4438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288</TotalTime>
  <Words>153</Words>
  <Application>Microsoft Office PowerPoint</Application>
  <PresentationFormat>Экран (4:3)</PresentationFormat>
  <Paragraphs>74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Воздушный поток</vt:lpstr>
      <vt:lpstr>Отгадай загадку</vt:lpstr>
      <vt:lpstr>Буква Ш Звук Ш ?звук согласный или гласный? Почему? Звонкий или глухой? !Запомни, звук Ш –всегда твердый и обозначается на схеме только синим цветом.</vt:lpstr>
      <vt:lpstr>Слайд 3</vt:lpstr>
      <vt:lpstr>Слайд 4</vt:lpstr>
      <vt:lpstr>Слайд 5</vt:lpstr>
      <vt:lpstr>Слайд 6</vt:lpstr>
      <vt:lpstr>Слайд 7</vt:lpstr>
      <vt:lpstr>Слайд 8</vt:lpstr>
      <vt:lpstr>Задание: Слепить из пластилина букву Ш (фото с ребенком и буквой в личное сообщение)</vt:lpstr>
      <vt:lpstr>Слайд 10</vt:lpstr>
      <vt:lpstr>Слайд 11</vt:lpstr>
      <vt:lpstr>Слайд 12</vt:lpstr>
      <vt:lpstr>Слайд 13</vt:lpstr>
      <vt:lpstr>З а п о м н и !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по стране “АБВГДЕЙКА”</dc:title>
  <dc:creator>Оля</dc:creator>
  <cp:lastModifiedBy>1234</cp:lastModifiedBy>
  <cp:revision>34</cp:revision>
  <dcterms:created xsi:type="dcterms:W3CDTF">2013-12-14T15:30:51Z</dcterms:created>
  <dcterms:modified xsi:type="dcterms:W3CDTF">2020-04-20T11:42:01Z</dcterms:modified>
</cp:coreProperties>
</file>