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6" r:id="rId3"/>
    <p:sldId id="259" r:id="rId4"/>
    <p:sldId id="257" r:id="rId5"/>
    <p:sldId id="265" r:id="rId6"/>
    <p:sldId id="266" r:id="rId7"/>
    <p:sldId id="260" r:id="rId8"/>
    <p:sldId id="261" r:id="rId9"/>
    <p:sldId id="274" r:id="rId10"/>
    <p:sldId id="272" r:id="rId11"/>
    <p:sldId id="264" r:id="rId12"/>
    <p:sldId id="263" r:id="rId13"/>
    <p:sldId id="262" r:id="rId14"/>
    <p:sldId id="267" r:id="rId15"/>
    <p:sldId id="270" r:id="rId16"/>
    <p:sldId id="273" r:id="rId17"/>
    <p:sldId id="271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2DF78-4AE7-4502-9B27-BB70A03BFD06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169A-4A1E-45BE-8A67-525AD7B4B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39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D5791-5480-4BC3-9BC8-DC3F28D729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FD56D-BCF0-45A0-848A-4C3E39203C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4EE84E-0F7C-4C20-BAA3-6D32A111E3F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AA9E1C-0C25-467A-AA01-B778018C4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614988" cy="1143000"/>
          </a:xfrm>
        </p:spPr>
        <p:txBody>
          <a:bodyPr rtlCol="0">
            <a:noAutofit/>
          </a:bodyPr>
          <a:lstStyle/>
          <a:p>
            <a:pPr marL="0" indent="0" algn="l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Отгадай загадку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929188" y="2000250"/>
            <a:ext cx="42148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Стоит высокий светлый дом, </a:t>
            </a:r>
            <a:br>
              <a:rPr 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Ребят проворных много в нем, </a:t>
            </a:r>
            <a:br>
              <a:rPr 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Там пишут и считают, </a:t>
            </a:r>
            <a:br>
              <a:rPr 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sz="2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Рисую и читают. </a:t>
            </a:r>
          </a:p>
          <a:p>
            <a:endParaRPr lang="ru-RU" sz="2000" b="1">
              <a:latin typeface="Calibri" pitchFamily="34" charset="0"/>
            </a:endParaRPr>
          </a:p>
          <a:p>
            <a:endParaRPr lang="ru-RU" sz="2000" b="1">
              <a:latin typeface="Calibri" pitchFamily="34" charset="0"/>
            </a:endParaRPr>
          </a:p>
          <a:p>
            <a:endParaRPr lang="ru-RU" sz="2000" b="1">
              <a:latin typeface="Calibri" pitchFamily="34" charset="0"/>
            </a:endParaRPr>
          </a:p>
          <a:p>
            <a:endParaRPr lang="ru-RU" sz="2000" b="1">
              <a:latin typeface="Calibri" pitchFamily="34" charset="0"/>
            </a:endParaRP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1500188" y="5072063"/>
            <a:ext cx="3571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Сегодня все ликует!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В руках у детворы 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От радости танцуют 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Воздушные … </a:t>
            </a:r>
          </a:p>
          <a:p>
            <a:endParaRPr lang="ru-RU" sz="2000" b="1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213" y="4071938"/>
            <a:ext cx="128428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3286125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357563"/>
            <a:ext cx="235743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28575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Прямоугольник 11"/>
          <p:cNvSpPr>
            <a:spLocks noChangeArrowheads="1"/>
          </p:cNvSpPr>
          <p:nvPr/>
        </p:nvSpPr>
        <p:spPr bwMode="auto">
          <a:xfrm>
            <a:off x="214313" y="200025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Есть гриб почти домашний – 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Сажайте хоть на пашне, 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Хоть под яблоней в саду, 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Хоть у стежки, на ходу.</a:t>
            </a:r>
          </a:p>
        </p:txBody>
      </p:sp>
      <p:sp>
        <p:nvSpPr>
          <p:cNvPr id="5131" name="Прямоугольник 12"/>
          <p:cNvSpPr>
            <a:spLocks noChangeArrowheads="1"/>
          </p:cNvSpPr>
          <p:nvPr/>
        </p:nvSpPr>
        <p:spPr bwMode="auto">
          <a:xfrm>
            <a:off x="5572125" y="5929313"/>
            <a:ext cx="292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Зимой протянулся, 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А летом свернулся. </a:t>
            </a:r>
          </a:p>
        </p:txBody>
      </p:sp>
    </p:spTree>
    <p:extLst>
      <p:ext uri="{BB962C8B-B14F-4D97-AF65-F5344CB8AC3E}">
        <p14:creationId xmlns="" xmlns:p14="http://schemas.microsoft.com/office/powerpoint/2010/main" val="30876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вуковой анализ слова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86675" cy="576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babyblog.ru/6/7/9/67945f6fb46832db4fe287303023db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60" y="157731"/>
            <a:ext cx="2253700" cy="3199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3284984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ШАРЫ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5976" y="3452622"/>
            <a:ext cx="0" cy="105631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508104" y="3261359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ый треугольник 8"/>
          <p:cNvSpPr/>
          <p:nvPr/>
        </p:nvSpPr>
        <p:spPr>
          <a:xfrm>
            <a:off x="1835696" y="4941168"/>
            <a:ext cx="2808312" cy="1514216"/>
          </a:xfrm>
          <a:prstGeom prst="rtTriangle">
            <a:avLst/>
          </a:prstGeom>
          <a:solidFill>
            <a:srgbClr val="00B0F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1856627" y="4916760"/>
            <a:ext cx="2808312" cy="1514216"/>
          </a:xfrm>
          <a:prstGeom prst="rtTriangle">
            <a:avLst/>
          </a:prstGeom>
          <a:solidFill>
            <a:srgbClr val="FF000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64939" y="4631848"/>
            <a:ext cx="0" cy="21328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ый треугольник 11"/>
          <p:cNvSpPr/>
          <p:nvPr/>
        </p:nvSpPr>
        <p:spPr>
          <a:xfrm>
            <a:off x="4691492" y="4941168"/>
            <a:ext cx="2808312" cy="1514216"/>
          </a:xfrm>
          <a:prstGeom prst="rtTriangle">
            <a:avLst/>
          </a:prstGeom>
          <a:solidFill>
            <a:srgbClr val="00B0F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4691492" y="4941168"/>
            <a:ext cx="2808312" cy="1514216"/>
          </a:xfrm>
          <a:prstGeom prst="rtTriangle">
            <a:avLst/>
          </a:prstGeom>
          <a:solidFill>
            <a:srgbClr val="FF000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311406" y="4512791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260648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 все ликует!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руках у детворы 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От радости танцуют 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Воздушные ... </a:t>
            </a:r>
            <a:endParaRPr lang="ru-RU" sz="28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Дуга 15"/>
          <p:cNvSpPr/>
          <p:nvPr/>
        </p:nvSpPr>
        <p:spPr>
          <a:xfrm rot="10600806">
            <a:off x="4349848" y="4034984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0600806">
            <a:off x="2459004" y="4039573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4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3021713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ШИШКИ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36096" y="3021713"/>
            <a:ext cx="0" cy="1343391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79912" y="3021713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10600806">
            <a:off x="2324923" y="3956617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0600806">
            <a:off x="5447759" y="3923891"/>
            <a:ext cx="1885309" cy="457440"/>
          </a:xfrm>
          <a:prstGeom prst="arc">
            <a:avLst>
              <a:gd name="adj1" fmla="val 11413025"/>
              <a:gd name="adj2" fmla="val 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21896" y="3117344"/>
            <a:ext cx="0" cy="3116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21896" y="3531303"/>
            <a:ext cx="0" cy="3116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21896" y="3960698"/>
            <a:ext cx="0" cy="3116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ый треугольник 16"/>
          <p:cNvSpPr/>
          <p:nvPr/>
        </p:nvSpPr>
        <p:spPr>
          <a:xfrm>
            <a:off x="1079612" y="5015544"/>
            <a:ext cx="2808312" cy="1514216"/>
          </a:xfrm>
          <a:prstGeom prst="rtTriangle">
            <a:avLst/>
          </a:prstGeom>
          <a:solidFill>
            <a:srgbClr val="00B0F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1079612" y="5015543"/>
            <a:ext cx="2808312" cy="1514216"/>
          </a:xfrm>
          <a:prstGeom prst="rtTriangle">
            <a:avLst/>
          </a:prstGeom>
          <a:solidFill>
            <a:srgbClr val="FF000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18891" y="4996273"/>
            <a:ext cx="1440160" cy="1514216"/>
          </a:xfrm>
          <a:prstGeom prst="rect">
            <a:avLst/>
          </a:prstGeom>
          <a:solidFill>
            <a:srgbClr val="00B0F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5395832" y="4982007"/>
            <a:ext cx="2808312" cy="1514216"/>
          </a:xfrm>
          <a:prstGeom prst="rtTriangle">
            <a:avLst/>
          </a:prstGeom>
          <a:solidFill>
            <a:srgbClr val="00B05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0800000">
            <a:off x="5508104" y="4969296"/>
            <a:ext cx="2808312" cy="1514216"/>
          </a:xfrm>
          <a:prstGeom prst="rtTriangle">
            <a:avLst/>
          </a:prstGeom>
          <a:solidFill>
            <a:srgbClr val="FF0000"/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395832" y="4686953"/>
            <a:ext cx="0" cy="213285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627784" y="4629512"/>
            <a:ext cx="216024" cy="191263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article18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37" y="175221"/>
            <a:ext cx="2846492" cy="2846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1520" y="175221"/>
            <a:ext cx="3636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высоких стройных ёлках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 прячутся в иголках.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Любят белочка и клёст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Ими лакомиться.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вопрос для вас, детишки: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ж едят они все?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0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349500"/>
            <a:ext cx="3024187" cy="3024188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1691680" y="2348880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1403648" y="4149080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3059832" y="5301208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5292080" y="4293096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5796136" y="2654491"/>
            <a:ext cx="1656184" cy="1152128"/>
          </a:xfrm>
          <a:prstGeom prst="cloud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33265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52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а п о м н и 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8884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 пиши с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encrypted-tbn0.gstatic.com/images?q=tbn:ANd9GcSN4ezQQOmWP6Jl1rUShIwr7wcYWmyIaTQKHUu6Nr4oZlAHbXDQj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15" r="15131" b="35272"/>
          <a:stretch/>
        </p:blipFill>
        <p:spPr bwMode="auto">
          <a:xfrm>
            <a:off x="2895600" y="3895867"/>
            <a:ext cx="3136776" cy="2636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08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8136904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МЫШКИ</a:t>
            </a: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МАШИНА</a:t>
            </a: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КУВШИН</a:t>
            </a: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ЧАШКА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ages.vector-images.com/clp/183713/clp52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" y="188640"/>
            <a:ext cx="2129811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Tv2j02leiSqURuUyG8hbhGM4FvZdcs3lhSoLZ_OYCNt9dnIu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1" y="1412776"/>
            <a:ext cx="1494133" cy="1122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osuda-shop.ru/mts/kuvshin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59" t="9261" r="15578" b="10306"/>
          <a:stretch/>
        </p:blipFill>
        <p:spPr bwMode="auto">
          <a:xfrm>
            <a:off x="12878" y="2707848"/>
            <a:ext cx="1503081" cy="18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Q71sfrB6QPiqQFhqHJhHRfziFe3C43CJmJzv1vgX7INk5vS5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1" y="4941168"/>
            <a:ext cx="2178992" cy="135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ый треугольник 3"/>
          <p:cNvSpPr/>
          <p:nvPr/>
        </p:nvSpPr>
        <p:spPr>
          <a:xfrm>
            <a:off x="5580112" y="332656"/>
            <a:ext cx="1152128" cy="576064"/>
          </a:xfrm>
          <a:prstGeom prst="rtTriangl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5574353" y="332656"/>
            <a:ext cx="1152128" cy="576064"/>
          </a:xfrm>
          <a:prstGeom prst="rtTriangl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332656"/>
            <a:ext cx="720080" cy="576064"/>
          </a:xfrm>
          <a:prstGeom prst="rect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7511030" y="332657"/>
            <a:ext cx="1152128" cy="576064"/>
          </a:xfrm>
          <a:prstGeom prst="rtTriangle">
            <a:avLst/>
          </a:prstGeom>
          <a:solidFill>
            <a:srgbClr val="00B05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7511030" y="332657"/>
            <a:ext cx="1152128" cy="576064"/>
          </a:xfrm>
          <a:prstGeom prst="rtTriangl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480725" y="89248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300192" y="116632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ый треугольник 17"/>
          <p:cNvSpPr/>
          <p:nvPr/>
        </p:nvSpPr>
        <p:spPr>
          <a:xfrm>
            <a:off x="5302685" y="1844824"/>
            <a:ext cx="1152128" cy="576064"/>
          </a:xfrm>
          <a:prstGeom prst="rtTriangl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6486554" y="1844824"/>
            <a:ext cx="1152128" cy="576064"/>
          </a:xfrm>
          <a:prstGeom prst="rtTriangl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0" name="Прямоугольный треугольник 19"/>
          <p:cNvSpPr/>
          <p:nvPr/>
        </p:nvSpPr>
        <p:spPr>
          <a:xfrm>
            <a:off x="7707084" y="1844823"/>
            <a:ext cx="1152128" cy="576064"/>
          </a:xfrm>
          <a:prstGeom prst="rtTriangl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rot="10800000">
            <a:off x="5302685" y="1844824"/>
            <a:ext cx="1152128" cy="576064"/>
          </a:xfrm>
          <a:prstGeom prst="rtTriangl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0800000">
            <a:off x="6533746" y="1844823"/>
            <a:ext cx="1152128" cy="576064"/>
          </a:xfrm>
          <a:prstGeom prst="rtTriangl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rot="10800000">
            <a:off x="7707084" y="1843879"/>
            <a:ext cx="1152128" cy="576064"/>
          </a:xfrm>
          <a:prstGeom prst="rtTriangl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454813" y="1628800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707084" y="1627855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7109810" y="1628800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ый треугольник 28"/>
          <p:cNvSpPr/>
          <p:nvPr/>
        </p:nvSpPr>
        <p:spPr>
          <a:xfrm>
            <a:off x="5120601" y="3429000"/>
            <a:ext cx="1152128" cy="576064"/>
          </a:xfrm>
          <a:prstGeom prst="rtTriangl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rot="10800000">
            <a:off x="5120601" y="3429000"/>
            <a:ext cx="1152128" cy="576064"/>
          </a:xfrm>
          <a:prstGeom prst="rtTriangl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72729" y="3429000"/>
            <a:ext cx="720080" cy="576064"/>
          </a:xfrm>
          <a:prstGeom prst="rect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ый треугольник 31"/>
          <p:cNvSpPr/>
          <p:nvPr/>
        </p:nvSpPr>
        <p:spPr>
          <a:xfrm>
            <a:off x="7046328" y="3429000"/>
            <a:ext cx="1152128" cy="576064"/>
          </a:xfrm>
          <a:prstGeom prst="rtTriangl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33" name="Прямоугольный треугольник 32"/>
          <p:cNvSpPr/>
          <p:nvPr/>
        </p:nvSpPr>
        <p:spPr>
          <a:xfrm rot="10800000">
            <a:off x="7046328" y="3429000"/>
            <a:ext cx="1152128" cy="576064"/>
          </a:xfrm>
          <a:prstGeom prst="rtTriangl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198456" y="3429000"/>
            <a:ext cx="720080" cy="576064"/>
          </a:xfrm>
          <a:prstGeom prst="rect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046327" y="3212976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679134" y="3140968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ый треугольник 36"/>
          <p:cNvSpPr/>
          <p:nvPr/>
        </p:nvSpPr>
        <p:spPr>
          <a:xfrm>
            <a:off x="5381618" y="5157192"/>
            <a:ext cx="1152128" cy="576064"/>
          </a:xfrm>
          <a:prstGeom prst="rtTriangle">
            <a:avLst/>
          </a:prstGeom>
          <a:solidFill>
            <a:srgbClr val="00B05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 rot="10800000">
            <a:off x="5381618" y="5157192"/>
            <a:ext cx="1152128" cy="576064"/>
          </a:xfrm>
          <a:prstGeom prst="rtTriangl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533746" y="5157193"/>
            <a:ext cx="720080" cy="576064"/>
          </a:xfrm>
          <a:prstGeom prst="rect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>
            <a:off x="7247086" y="5157192"/>
            <a:ext cx="1152128" cy="576064"/>
          </a:xfrm>
          <a:prstGeom prst="rtTriangl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 rot="10800000">
            <a:off x="7273899" y="5157193"/>
            <a:ext cx="1152128" cy="576064"/>
          </a:xfrm>
          <a:prstGeom prst="rtTriangle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7247086" y="4951560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006401" y="4905164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355976" y="89248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915816" y="1628800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211960" y="1627855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203848" y="3176972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11960" y="4977172"/>
            <a:ext cx="0" cy="10081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635896" y="188640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635896" y="593304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771800" y="3327928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71800" y="3717033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499992" y="3327928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499992" y="3717033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419872" y="5193196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419872" y="5589240"/>
            <a:ext cx="0" cy="28803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9073905">
            <a:off x="2347543" y="14362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9073905">
            <a:off x="4275398" y="193324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9073905">
            <a:off x="1758083" y="1714726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9073905">
            <a:off x="3019991" y="1683180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9073905">
            <a:off x="4221351" y="1714725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9073905">
            <a:off x="1593646" y="3217720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9073905">
            <a:off x="3215014" y="323748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9073905">
            <a:off x="2347541" y="499554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/>
          <p:cNvSpPr/>
          <p:nvPr/>
        </p:nvSpPr>
        <p:spPr>
          <a:xfrm rot="9073905">
            <a:off x="4134987" y="4995548"/>
            <a:ext cx="1485459" cy="899353"/>
          </a:xfrm>
          <a:prstGeom prst="arc">
            <a:avLst>
              <a:gd name="adj1" fmla="val 15009564"/>
              <a:gd name="adj2" fmla="val 133210"/>
            </a:avLst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3224269" y="188640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3885737" y="1664804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4211960" y="3212976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3275856" y="4977172"/>
            <a:ext cx="144016" cy="7200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3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5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sun9-11.userapi.com/c846021/v846021277/18b9be/KNHu1XXXnCE.jpg"/>
          <p:cNvPicPr>
            <a:picLocks noChangeAspect="1" noChangeArrowheads="1"/>
          </p:cNvPicPr>
          <p:nvPr/>
        </p:nvPicPr>
        <p:blipFill>
          <a:blip r:embed="rId2" cstate="print"/>
          <a:srcRect r="2673"/>
          <a:stretch>
            <a:fillRect/>
          </a:stretch>
        </p:blipFill>
        <p:spPr bwMode="auto">
          <a:xfrm>
            <a:off x="0" y="332656"/>
            <a:ext cx="9159679" cy="6525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Прочитать и пересказать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tor.ru/uploads/posts/2013-01/1359199783_yve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230"/>
            <a:ext cx="5167874" cy="5948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443230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43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Хорошего дня! Конфета для тебя! | Музыкальные Открытки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Хорошего дня! Конфета для тебя! | Музыкальные Открытки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Хорошего дня! Конфета для тебя! | Музыкальные Открытки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l="4808" r="10577"/>
          <a:stretch>
            <a:fillRect/>
          </a:stretch>
        </p:blipFill>
        <p:spPr bwMode="auto">
          <a:xfrm>
            <a:off x="1201310" y="-1"/>
            <a:ext cx="668305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04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4860032" cy="201622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Буква Ш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Звук Ш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звук согласный или гласный?</a:t>
            </a:r>
            <a:b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Почему?</a:t>
            </a:r>
            <a:b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Звонкий или глухой?</a:t>
            </a:r>
            <a:br>
              <a:rPr lang="ru-RU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Запомни, звук Ш –всегда твердый и обозначается на схеме только синим цветом.</a:t>
            </a:r>
            <a:endParaRPr lang="ru-RU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esttor.ru/uploads/posts/2013-01/1359199783_yve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104456" cy="4724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07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00063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642938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25" y="4214813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0003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3000375"/>
            <a:ext cx="500062" cy="4286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31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16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00188" y="3000375"/>
            <a:ext cx="500062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п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6375" y="3429000"/>
            <a:ext cx="50006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5" y="3429000"/>
            <a:ext cx="500063" cy="428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3375" y="3429000"/>
            <a:ext cx="500063" cy="4286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72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7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00250" y="5929313"/>
            <a:ext cx="500063" cy="4286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717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250" y="5929313"/>
            <a:ext cx="500063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н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57938" y="5072063"/>
            <a:ext cx="500062" cy="428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29438" y="5072063"/>
            <a:ext cx="500062" cy="428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ы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00938" y="5072063"/>
            <a:ext cx="500062" cy="4286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72438" y="5072063"/>
            <a:ext cx="500062" cy="428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 место положение звука Ш в слове.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3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ebiklad.ru/wp-content/uploads/naydi-slova-na-bukvu-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49"/>
            <a:ext cx="8839673" cy="6622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28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estanimationgif.com/gallery/files/full/animacija_dlja_detej/6434-lussi-dHTkfr852TyskAey98kZkYry7FEBFT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680520" cy="6623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zaikinmir.ru/kartinki/gallery/kot-matroskin/kot-matroskin-kartinki-22-prostokvashin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39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demosfen-plus.ucoz.ru/sh/scan_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00040" cy="6303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37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1572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</a:rPr>
              <a:t>“Буква”</a:t>
            </a:r>
            <a:endParaRPr lang="ru-RU" sz="32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214813" y="1071563"/>
            <a:ext cx="47863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Посмотри на букву Ш – 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Буква очень хороша, 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Потому что из неё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Можно сделать Е и Ё.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14438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40005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0005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643563" y="3786188"/>
            <a:ext cx="357187" cy="2857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43625" y="3786188"/>
            <a:ext cx="357188" cy="2857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500188"/>
            <a:ext cx="3190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206130" cy="267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2875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что похожа буква Ш?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5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algn="l"/>
            <a:r>
              <a:rPr lang="ru-RU" dirty="0" smtClean="0"/>
              <a:t>Задание:</a:t>
            </a:r>
            <a:br>
              <a:rPr lang="ru-RU" dirty="0" smtClean="0"/>
            </a:br>
            <a:r>
              <a:rPr lang="ru-RU" sz="4400" dirty="0" smtClean="0"/>
              <a:t>Слепить из пластилина букву Ш </a:t>
            </a:r>
            <a:r>
              <a:rPr lang="ru-RU" sz="2400" dirty="0" smtClean="0"/>
              <a:t>(фото с ребенком и буквой в личное сообщение)</a:t>
            </a:r>
            <a:endParaRPr lang="ru-RU" sz="2400" dirty="0"/>
          </a:p>
        </p:txBody>
      </p:sp>
      <p:sp>
        <p:nvSpPr>
          <p:cNvPr id="1026" name="AutoShape 2" descr="Лепим буквы из пластилина от А до Я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Лепим буквы из пластилина от А до Я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19629"/>
            <a:ext cx="8892480" cy="443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288</TotalTime>
  <Words>153</Words>
  <Application>Microsoft Office PowerPoint</Application>
  <PresentationFormat>Экран (4:3)</PresentationFormat>
  <Paragraphs>74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Отгадай загадку</vt:lpstr>
      <vt:lpstr>Буква Ш Звук Ш ?звук согласный или гласный? Почему? Звонкий или глухой? !Запомни, звук Ш –всегда твердый и обозначается на схеме только синим цветом.</vt:lpstr>
      <vt:lpstr>Слайд 3</vt:lpstr>
      <vt:lpstr>Слайд 4</vt:lpstr>
      <vt:lpstr>Слайд 5</vt:lpstr>
      <vt:lpstr>Слайд 6</vt:lpstr>
      <vt:lpstr>Слайд 7</vt:lpstr>
      <vt:lpstr>Слайд 8</vt:lpstr>
      <vt:lpstr>Задание: Слепить из пластилина букву Ш (фото с ребенком и буквой в личное сообщение)</vt:lpstr>
      <vt:lpstr>Слайд 10</vt:lpstr>
      <vt:lpstr>Слайд 11</vt:lpstr>
      <vt:lpstr>Слайд 12</vt:lpstr>
      <vt:lpstr>Слайд 13</vt:lpstr>
      <vt:lpstr>З а п о м н и !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“АБВГДЕЙКА”</dc:title>
  <dc:creator>Оля</dc:creator>
  <cp:lastModifiedBy>1234</cp:lastModifiedBy>
  <cp:revision>34</cp:revision>
  <dcterms:created xsi:type="dcterms:W3CDTF">2013-12-14T15:30:51Z</dcterms:created>
  <dcterms:modified xsi:type="dcterms:W3CDTF">2020-04-20T11:42:01Z</dcterms:modified>
</cp:coreProperties>
</file>