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8" r:id="rId4"/>
    <p:sldId id="259" r:id="rId5"/>
    <p:sldId id="258" r:id="rId6"/>
    <p:sldId id="269" r:id="rId7"/>
    <p:sldId id="261" r:id="rId8"/>
    <p:sldId id="262" r:id="rId9"/>
    <p:sldId id="270" r:id="rId10"/>
    <p:sldId id="263" r:id="rId11"/>
    <p:sldId id="271" r:id="rId12"/>
    <p:sldId id="267" r:id="rId13"/>
    <p:sldId id="264" r:id="rId14"/>
    <p:sldId id="272" r:id="rId15"/>
    <p:sldId id="265" r:id="rId16"/>
    <p:sldId id="273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5D8FD0-8E10-4406-AA32-2DE4D8B4526A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B9A9AA-E304-4C19-AF9B-FBFC227F4FE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59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8FD0-8E10-4406-AA32-2DE4D8B4526A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9AA-E304-4C19-AF9B-FBFC227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2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8FD0-8E10-4406-AA32-2DE4D8B4526A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9AA-E304-4C19-AF9B-FBFC227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3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8FD0-8E10-4406-AA32-2DE4D8B4526A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9AA-E304-4C19-AF9B-FBFC227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2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8FD0-8E10-4406-AA32-2DE4D8B4526A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9AA-E304-4C19-AF9B-FBFC227F4FE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42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8FD0-8E10-4406-AA32-2DE4D8B4526A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9AA-E304-4C19-AF9B-FBFC227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1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8FD0-8E10-4406-AA32-2DE4D8B4526A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9AA-E304-4C19-AF9B-FBFC227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27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8FD0-8E10-4406-AA32-2DE4D8B4526A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9AA-E304-4C19-AF9B-FBFC227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0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8FD0-8E10-4406-AA32-2DE4D8B4526A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9AA-E304-4C19-AF9B-FBFC227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8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8FD0-8E10-4406-AA32-2DE4D8B4526A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9AA-E304-4C19-AF9B-FBFC227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42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8FD0-8E10-4406-AA32-2DE4D8B4526A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9AA-E304-4C19-AF9B-FBFC227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5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85D8FD0-8E10-4406-AA32-2DE4D8B4526A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5B9A9AA-E304-4C19-AF9B-FBFC227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12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E9C56-6E9A-4AB0-853B-667A860FB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239" y="1509204"/>
            <a:ext cx="9144000" cy="2246050"/>
          </a:xfrm>
        </p:spPr>
        <p:txBody>
          <a:bodyPr>
            <a:normAutofit fontScale="90000"/>
          </a:bodyPr>
          <a:lstStyle/>
          <a:p>
            <a:pPr algn="r"/>
            <a:r>
              <a:rPr lang="ru-RU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Рекомендации по организации питания детей дошкольного возраста.</a:t>
            </a:r>
            <a:endParaRPr lang="ru-RU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29729-EA26-4525-B8C4-579F6E119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4079"/>
          </a:xfrm>
        </p:spPr>
        <p:txBody>
          <a:bodyPr>
            <a:normAutofit/>
          </a:bodyPr>
          <a:lstStyle/>
          <a:p>
            <a:r>
              <a:rPr lang="ru-RU" sz="24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Масса порций для детей в зависимости от возраста (в граммах) (Приложение N 9 к СанПиН 2.3/2.4.3590-20, таблица 1)</a:t>
            </a:r>
            <a:endParaRPr lang="ru-RU" sz="24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9F37BCE-5666-4FBC-ABD0-ED2D303497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851227"/>
              </p:ext>
            </p:extLst>
          </p:nvPr>
        </p:nvGraphicFramePr>
        <p:xfrm>
          <a:off x="1589103" y="1690688"/>
          <a:ext cx="8753381" cy="493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0365">
                  <a:extLst>
                    <a:ext uri="{9D8B030D-6E8A-4147-A177-3AD203B41FA5}">
                      <a16:colId xmlns:a16="http://schemas.microsoft.com/office/drawing/2014/main" val="2921875643"/>
                    </a:ext>
                  </a:extLst>
                </a:gridCol>
                <a:gridCol w="2125253">
                  <a:extLst>
                    <a:ext uri="{9D8B030D-6E8A-4147-A177-3AD203B41FA5}">
                      <a16:colId xmlns:a16="http://schemas.microsoft.com/office/drawing/2014/main" val="814605617"/>
                    </a:ext>
                  </a:extLst>
                </a:gridCol>
                <a:gridCol w="1757763">
                  <a:extLst>
                    <a:ext uri="{9D8B030D-6E8A-4147-A177-3AD203B41FA5}">
                      <a16:colId xmlns:a16="http://schemas.microsoft.com/office/drawing/2014/main" val="3738851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Блюдо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Масса порций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008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 года до 3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3-7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685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Каша, или овощное, или яичное, или творожное, или мясное блюдо (допускается комбинация разных блюд завтрака, при этом выход каждого блюда может быть уменьшен при условии соблюдения общей массы блюд завтрака)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130-150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150-200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681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Закуска (холодное блюдо) (салат, овощи и т.п.)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216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Первое блюдо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150-180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180-200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329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Второе блюдо (мясное, рыбное, блюдо из мяса птицы)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42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Гарнир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110-120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130-150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410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Третье блюдо (компот, кисель, чай, напиток кофейный, какао-напиток, напиток из шиповника, сок)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150-180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180-200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756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Фрукты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100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61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4A7C4635-44BA-4B39-8766-5877B53070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0" y="2750538"/>
            <a:ext cx="6020341" cy="37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E7AA7C5E-2290-4128-AD21-F15EADB8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206" y="363982"/>
            <a:ext cx="5433137" cy="362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117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0597D-C845-4DB0-AEDE-3FF5C5629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Суммарные объемы блюд по приемам пищи (в граммах - не менее) (Приложение N 9 к СанПиН 2.3/2.4.3590-20, таблица 3)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6931066-1867-4ABA-9725-26703D42F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83203"/>
              </p:ext>
            </p:extLst>
          </p:nvPr>
        </p:nvGraphicFramePr>
        <p:xfrm>
          <a:off x="1491449" y="2201661"/>
          <a:ext cx="9286041" cy="3790766"/>
        </p:xfrm>
        <a:graphic>
          <a:graphicData uri="http://schemas.openxmlformats.org/drawingml/2006/table">
            <a:tbl>
              <a:tblPr/>
              <a:tblGrid>
                <a:gridCol w="3095347">
                  <a:extLst>
                    <a:ext uri="{9D8B030D-6E8A-4147-A177-3AD203B41FA5}">
                      <a16:colId xmlns:a16="http://schemas.microsoft.com/office/drawing/2014/main" val="3357310324"/>
                    </a:ext>
                  </a:extLst>
                </a:gridCol>
                <a:gridCol w="3095347">
                  <a:extLst>
                    <a:ext uri="{9D8B030D-6E8A-4147-A177-3AD203B41FA5}">
                      <a16:colId xmlns:a16="http://schemas.microsoft.com/office/drawing/2014/main" val="4290877771"/>
                    </a:ext>
                  </a:extLst>
                </a:gridCol>
                <a:gridCol w="3095347">
                  <a:extLst>
                    <a:ext uri="{9D8B030D-6E8A-4147-A177-3AD203B41FA5}">
                      <a16:colId xmlns:a16="http://schemas.microsoft.com/office/drawing/2014/main" val="1605442381"/>
                    </a:ext>
                  </a:extLst>
                </a:gridCol>
              </a:tblGrid>
              <a:tr h="541538"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Показатели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от 1 до 3 лет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>
                          <a:effectLst/>
                        </a:rPr>
                        <a:t>от 3 до 7 лет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09527"/>
                  </a:ext>
                </a:extLst>
              </a:tr>
              <a:tr h="541538"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</a:rPr>
                        <a:t>Завтрак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>
                          <a:effectLst/>
                        </a:rPr>
                        <a:t>350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>
                          <a:effectLst/>
                        </a:rPr>
                        <a:t>400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107483"/>
                  </a:ext>
                </a:extLst>
              </a:tr>
              <a:tr h="541538"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</a:rPr>
                        <a:t>Второй завтрак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>
                          <a:effectLst/>
                        </a:rPr>
                        <a:t>100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>
                          <a:effectLst/>
                        </a:rPr>
                        <a:t>100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256576"/>
                  </a:ext>
                </a:extLst>
              </a:tr>
              <a:tr h="541538"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</a:rPr>
                        <a:t>Обед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>
                          <a:effectLst/>
                        </a:rPr>
                        <a:t>450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>
                          <a:effectLst/>
                        </a:rPr>
                        <a:t>600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638754"/>
                  </a:ext>
                </a:extLst>
              </a:tr>
              <a:tr h="541538"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</a:rPr>
                        <a:t>Полдник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>
                          <a:effectLst/>
                        </a:rPr>
                        <a:t>200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>
                          <a:effectLst/>
                        </a:rPr>
                        <a:t>250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528007"/>
                  </a:ext>
                </a:extLst>
              </a:tr>
              <a:tr h="541538"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</a:rPr>
                        <a:t>Ужин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>
                          <a:effectLst/>
                        </a:rPr>
                        <a:t>400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>
                          <a:effectLst/>
                        </a:rPr>
                        <a:t>450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365027"/>
                  </a:ext>
                </a:extLst>
              </a:tr>
              <a:tr h="541538"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</a:rPr>
                        <a:t>Второй ужин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>
                          <a:effectLst/>
                        </a:rPr>
                        <a:t>100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150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32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26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24D8F-2B86-4E91-86F0-8239E6C1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особенности.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A2AA48-6287-4B6A-AC4E-FB7015720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Пищевые продукты должны храниться в соответствии с условиями хранения и сроками годности. </a:t>
            </a:r>
          </a:p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Продукты, имеющие специфический запах (специи, сельдь), рекомендуется хранить отдельно от продуктов, воспринимающих запахи (масло сливочное, сыр, чай, сахар, соль). </a:t>
            </a:r>
          </a:p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обеспечения сохранности витаминов в блюдах овощи, предназначенные для приготовления салатов, рекомендуется варить в кожуре. </a:t>
            </a:r>
          </a:p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приготовлении блюд для детей рекомендуется пользоваться сборниками рецептур для детского питания.</a:t>
            </a:r>
          </a:p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Для того, чтобы пища хорошо усваивалась, она должна быть разнообразной, безопасной, правильно и вкусно приготовленной, - только такую пищу ребенок съедает с удовольствием, т.е. с аппетитом. Аппетит зависит и от режима питания.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812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ADD75D1C-9435-412E-AC1B-E52F29D641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3" y="2501283"/>
            <a:ext cx="607558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E47F63B2-DB00-4B7F-8E9E-C792F67A3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883" y="246355"/>
            <a:ext cx="5523371" cy="360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033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5933E-FB96-4A4A-9CC2-EB44A4B44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373A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Режим питания предусматривает определенные часы приема пищи и интервалы между ними, количественное и качественное распределение ее в течение дня.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34BED4-9172-49A5-94AC-32CBAB914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431800" algn="just">
              <a:lnSpc>
                <a:spcPct val="109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Важным элементом правильной организации питания ребенка являются: режим приемов пищи в течение дня и правильное распределение продуктов. </a:t>
            </a:r>
          </a:p>
          <a:p>
            <a:pPr indent="431800" algn="just">
              <a:lnSpc>
                <a:spcPct val="109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понимать, что пища переваривается в желудке ребенка в среднем в течение грех с половиной — четырех часов, поэтому интервалы между приемами пищи должны быть примерно равны этому времени. </a:t>
            </a:r>
          </a:p>
          <a:p>
            <a:pPr indent="431800" algn="just">
              <a:lnSpc>
                <a:spcPct val="109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Возможна организация дополнительных приемов пищи —так называемые перекусы — второй завтрак (выдача фруктов, соков) и второй ужин (кисломолочный напиток). Целесообразно сохранять такой режим питания на протяжении всего дошкольного возраста. Часы приема пищи должны быть постоянными, отклонения от установленного времени не желательны и не должны превышать 15-30 мин. При запаздывании с принятием пищи налаженная работа пищеварительных желез расстраивается, выделение пищеварительного сока снижается и постепенно развивается анорексия (понижение аппетита).</a:t>
            </a:r>
          </a:p>
          <a:p>
            <a:pPr indent="431800" algn="just">
              <a:lnSpc>
                <a:spcPct val="109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Интервалы между основными приемами пищи (завтрак, обед и ужин) должны составлять не менее 3,5-4 часов; между основными и промежуточными приемами пищи (второй завтрак, полдник, второй ужин) - не менее 1,5 часов. Для приема пищи в режиме дня ребенка должно выделяться 20-30 минут.</a:t>
            </a:r>
          </a:p>
          <a:p>
            <a:pPr indent="431800" algn="just">
              <a:lnSpc>
                <a:spcPct val="109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Здоровое питание - одно из базовых условий формирования здоровья детей, их гармоничного роста и развития. Нездоровое пищевое поведение формирует риски избыточной массы тела, сахарного диабета, заболеваний органов пищеварения, эндокринной системы, системы кровообращения. (Подтверждением рисков служат регистрируемые показатели заболеваемости.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563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22848983-6FC9-4E6A-ADB7-9FF92DD737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t="2794" r="4531" b="2794"/>
          <a:stretch/>
        </p:blipFill>
        <p:spPr bwMode="auto">
          <a:xfrm>
            <a:off x="6469912" y="349990"/>
            <a:ext cx="5303520" cy="414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>
            <a:extLst>
              <a:ext uri="{FF2B5EF4-FFF2-40B4-BE49-F238E27FC236}">
                <a16:creationId xmlns:a16="http://schemas.microsoft.com/office/drawing/2014/main" id="{AD79823F-5632-416B-971E-A0C72EA3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223434"/>
            <a:ext cx="5755908" cy="431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70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1F00-09CC-450C-8A3B-EF31F7F3C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438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принципы здорового питания, которые должны реализовываться каждый день: 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442EE3-6F09-4F55-991B-BE6E82364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508"/>
            <a:ext cx="10515600" cy="4907455"/>
          </a:xfrm>
        </p:spPr>
        <p:txBody>
          <a:bodyPr>
            <a:normAutofit fontScale="85000" lnSpcReduction="10000"/>
          </a:bodyPr>
          <a:lstStyle/>
          <a:p>
            <a:pPr indent="0">
              <a:lnSpc>
                <a:spcPct val="109000"/>
              </a:lnSpc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  Обеспечение разнообразия меню (включение блюд, предусматривающих использование не менее 20 наименований продуктов в суточном меню, отсутствие повторов блюд в течение дня и двух смежных с ним календарных дней);</a:t>
            </a:r>
          </a:p>
          <a:p>
            <a:pPr indent="0">
              <a:lnSpc>
                <a:spcPct val="109000"/>
              </a:lnSpc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  Соответствие энергетической ценности энергозатратам, химического состава блюд – физиологическим потребностям организма в макро- и микронутриентах;</a:t>
            </a:r>
          </a:p>
          <a:p>
            <a:pPr indent="0">
              <a:lnSpc>
                <a:spcPct val="109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  Использование в меню блюд, рецептуры которых, предусматривают использование щадящих методов кулинарной обработки;</a:t>
            </a:r>
          </a:p>
          <a:p>
            <a:pPr indent="0">
              <a:lnSpc>
                <a:spcPct val="109000"/>
              </a:lnSpc>
              <a:buNone/>
            </a:pPr>
            <a:r>
              <a:rPr lang="ru-RU" sz="1800" u="none" strike="noStrik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  Использование в меню пищевых продуктов со сниженным содержанием насыщенных жиров, простых сахаров, поваренной соли; а также продуктов, содержащих пищевые волокна; продукты, обогащенные витаминами, микроэлементами, </a:t>
            </a:r>
            <a:r>
              <a:rPr lang="ru-RU" sz="1800" u="none" strike="noStrik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бифидо</a:t>
            </a:r>
            <a:r>
              <a:rPr lang="ru-RU" sz="1800" u="none" strike="noStrik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 лакто- бактериями и биологически активными добавками;</a:t>
            </a:r>
          </a:p>
          <a:p>
            <a:pPr indent="0">
              <a:lnSpc>
                <a:spcPct val="109000"/>
              </a:lnSpc>
              <a:buNone/>
            </a:pPr>
            <a:r>
              <a:rPr lang="ru-RU" sz="1800" u="none" strike="noStrik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  Оптимальный режим питания;</a:t>
            </a:r>
          </a:p>
          <a:p>
            <a:pPr indent="0">
              <a:lnSpc>
                <a:spcPct val="109000"/>
              </a:lnSpc>
              <a:buNone/>
            </a:pPr>
            <a:r>
              <a:rPr lang="ru-RU" sz="1800" u="none" strike="noStrik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  Наличие необходимого оборудования и прочих условий для приготовления блюд меню, хранения пищевых продуктов;</a:t>
            </a:r>
          </a:p>
          <a:p>
            <a:pPr indent="0">
              <a:lnSpc>
                <a:spcPct val="109000"/>
              </a:lnSpc>
              <a:buNone/>
            </a:pPr>
            <a:r>
              <a:rPr lang="ru-RU" sz="1800" u="none" strike="noStrik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   Отсутствие в меню продуктов в технологии изготовления которых использовались усилители вкуса, красители, запрещенные консерванты; продуктов, запрещенных к употреблению в дошкольных организациях; а также продуктов с нарушениями условий хранения и истекшим сроком годности, продуктов без маркировочных ярлыков и (или) без сопроводительных документов, подтверждающих безопасность пищевых продуктов.</a:t>
            </a:r>
          </a:p>
          <a:p>
            <a:pPr marL="571500" indent="-342900">
              <a:lnSpc>
                <a:spcPct val="109000"/>
              </a:lnSpc>
              <a:buAutoNum type="arabicParenR"/>
            </a:pP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80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1466D-DBF6-47F2-9F64-187940DC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914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Рекомендуемая пищевая ценность меню для детей дошкольного возраста.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426371-CF0B-49CF-942C-750CDED15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832"/>
            <a:ext cx="10515600" cy="2666476"/>
          </a:xfrm>
        </p:spPr>
        <p:txBody>
          <a:bodyPr>
            <a:normAutofit fontScale="70000" lnSpcReduction="20000"/>
          </a:bodyPr>
          <a:lstStyle/>
          <a:p>
            <a:pPr indent="444500" algn="just">
              <a:lnSpc>
                <a:spcPct val="107000"/>
              </a:lnSpc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Питание детей должно быть здоровым, физиологически полноценным, разнообразным, безопасным, способствовать росту и гармоничному развитию.</a:t>
            </a:r>
          </a:p>
          <a:p>
            <a:pPr indent="342900" algn="just">
              <a:lnSpc>
                <a:spcPct val="107000"/>
              </a:lnSpc>
              <a:spcAft>
                <a:spcPts val="4900"/>
              </a:spcAft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Рекомендуемая пищевая ценность меню для детей дошкольного возраста в соответствии с действующими санитарными нормами и правилами, регламентирующими требования к организации питания детей в дошкольных организациях должна составлять для детей от 2-х до 3-х лет 1400 ккал/сутки (±10%), для детей 3-7 лет - 1800 ккал/сутки (±10%), Рекомендуемое процентное распределение калорийности по приемам пищи должно составлять для детей на завтрак 20% от суточной калорийности, второй завтрак -5%, обед -35%, полдник 15%, ужин 20%, второй ужин – 5%.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3AFD73-8D81-44EB-9552-43FA6D6D2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33" y="4280702"/>
            <a:ext cx="10164192" cy="1782902"/>
          </a:xfrm>
          <a:prstGeom prst="rect">
            <a:avLst/>
          </a:prstGeom>
        </p:spPr>
      </p:pic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74E20A59-06DD-41D6-82F4-8B223446D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88771"/>
              </p:ext>
            </p:extLst>
          </p:nvPr>
        </p:nvGraphicFramePr>
        <p:xfrm>
          <a:off x="8886548" y="6169981"/>
          <a:ext cx="2347649" cy="4882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7649">
                  <a:extLst>
                    <a:ext uri="{9D8B030D-6E8A-4147-A177-3AD203B41FA5}">
                      <a16:colId xmlns:a16="http://schemas.microsoft.com/office/drawing/2014/main" val="481215308"/>
                    </a:ext>
                  </a:extLst>
                </a:gridCol>
              </a:tblGrid>
              <a:tr h="48827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Приложение N 10</a:t>
                      </a:r>
                      <a:br>
                        <a:rPr lang="ru-RU" sz="1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СанПиН 2.3/2.4.3590-20 Таблица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250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04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9C1DF09F-D8B9-4E96-9AFD-A0F4DB2A2C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11" y="304244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B7565704-63F1-4072-B17A-DE85B3C98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61" y="304244"/>
            <a:ext cx="452642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6ACE2C6B-54A3-4701-873F-610724B4A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11" y="3505756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BAFE846A-0431-4962-A669-9A80F693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87" y="3505756"/>
            <a:ext cx="4572000" cy="312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330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6E557-510F-42C6-92E2-CFAAD6E88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приемов пищи в зависимости от продолжительности нахождения ребенка в организации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D32FF1B-6B9D-49CE-BC81-10913BEDD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982" y="2219417"/>
            <a:ext cx="9876084" cy="3077277"/>
          </a:xfrm>
          <a:prstGeom prst="rect">
            <a:avLst/>
          </a:prstGeom>
        </p:spPr>
      </p:pic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87BE03BF-2613-4AAC-9453-341219816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953682"/>
              </p:ext>
            </p:extLst>
          </p:nvPr>
        </p:nvGraphicFramePr>
        <p:xfrm>
          <a:off x="8238479" y="5419072"/>
          <a:ext cx="288031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10">
                  <a:extLst>
                    <a:ext uri="{9D8B030D-6E8A-4147-A177-3AD203B41FA5}">
                      <a16:colId xmlns:a16="http://schemas.microsoft.com/office/drawing/2014/main" val="3051401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Приложение N 12</a:t>
                      </a:r>
                      <a:b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СанПиН 2.3/2.4.3590-20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757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88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ACB7B-10F7-47BE-8C85-9EFC52922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должен включать каждый прием пищи?!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C8B41-CC45-4643-9563-D0B5052EA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Завтрак должен состоять из горячего блюда (каша, запеканка, творожные или яичные блюда и др.), горячего напитка и иных не горячих блюд.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 рекомендуется включать бутерброд, свежие овощи и плоды.</a:t>
            </a:r>
          </a:p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Второй завтрак состоит из сока или свежих фруктов и ягод.</a:t>
            </a:r>
          </a:p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Обед должен включать закуску (салат или порционные овощи, сельдь с луком), первое, второе (основное горячее блюдо из мяса (субпродуктов), рыбы или мяса птицы), гарнир, напиток (в том числе витаминизированные компот или кисель). В качестве закуски рекомендуется использовать салат из свежих или переработанных овощей. Допускается добавление свежей зелени, использование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порционированных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овощей (дополнительный гарнир).</a:t>
            </a:r>
          </a:p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Полдник состоит из сладкого блюда (запеканки, булочные или кондитерские изделия), горячего или холодного напитка (молоко, кисломолочный напиток, сок), рекомендуется также включать свежие фрукты.</a:t>
            </a:r>
          </a:p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Ужин должен состоять из закуски, основного второго блюда или творожного блюда, горячего напитка.</a:t>
            </a:r>
          </a:p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второй ужин рекомендуется предлагать детям кисломолочные напитки.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22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5F47A03D-48A1-4294-81DF-C089DEAF4B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8" y="2834848"/>
            <a:ext cx="5180841" cy="373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387299FD-7E18-455F-87EF-5E9E15691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94" y="341790"/>
            <a:ext cx="5598850" cy="41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2C0D70-ADDE-441F-9589-03E2E7C93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0506"/>
            <a:ext cx="10515600" cy="2977195"/>
          </a:xfrm>
        </p:spPr>
        <p:txBody>
          <a:bodyPr>
            <a:normAutofit lnSpcReduction="10000"/>
          </a:bodyPr>
          <a:lstStyle/>
          <a:p>
            <a:pPr indent="444500" algn="just">
              <a:lnSpc>
                <a:spcPct val="107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Ежедневно следует включать мясо и (или) птицу, молоко, овощи, фрукты, сливочное и растительное масло, хлеб ржаной и пшеничный (с каждым приемом пищи). Рыбу, мясо птицы, яйца, сыр, творог, кисломолочные продукты - 1 раз в 2­3 дня.</a:t>
            </a:r>
          </a:p>
          <a:p>
            <a:pPr indent="444500" algn="just">
              <a:lnSpc>
                <a:spcPct val="107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приготовления блюд, учитывая особенности физиологии пищеварения ребенка, рекомендуется использовать щадящие методы кулинарной обработки (варка, приготовление на пару, тушение, запекание, пассерование,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припускание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обеспечивающих сохранение вкусовых качеств, пищевой и биологической ценности продуктов.</a:t>
            </a:r>
          </a:p>
          <a:p>
            <a:pPr indent="444500" algn="just">
              <a:lnSpc>
                <a:spcPct val="107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Дня повышения вкусовых качеств пищи можно в небольших количествах использовать зелень и др. приправы (петрушку, укроп, лук, ревень).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38F7FE3B-D8BC-40F7-94E7-AE1CF9462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8" y="4109805"/>
            <a:ext cx="3795698" cy="266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82215FF6-6DF5-4625-B4BB-9E04B7FDA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36" y="4122414"/>
            <a:ext cx="3795698" cy="265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ture background">
            <a:extLst>
              <a:ext uri="{FF2B5EF4-FFF2-40B4-BE49-F238E27FC236}">
                <a16:creationId xmlns:a16="http://schemas.microsoft.com/office/drawing/2014/main" id="{946B3D59-3993-49FC-9D1D-8D851CEE2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326" y="4109805"/>
            <a:ext cx="3663342" cy="26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564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ED72B-6062-4292-98AF-9A198FB8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85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Для обеспечения физиологической ценности предлагаемого детям меню рекомендуется использовать среднесуточные наборы продуктов (из расчета средних показателей за 10 дней) для детей дошкольного возраста </a:t>
            </a:r>
            <a:r>
              <a:rPr lang="ru-RU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(</a:t>
            </a:r>
            <a:r>
              <a:rPr lang="ru-RU" sz="1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N 7 к СанПиН 2.3/2.4.3590-20, таблица 1)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6FDEF9E-DFB9-4586-B00B-CBBD24E671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249834"/>
              </p:ext>
            </p:extLst>
          </p:nvPr>
        </p:nvGraphicFramePr>
        <p:xfrm>
          <a:off x="636232" y="1305015"/>
          <a:ext cx="5459768" cy="5187860"/>
        </p:xfrm>
        <a:graphic>
          <a:graphicData uri="http://schemas.openxmlformats.org/drawingml/2006/table">
            <a:tbl>
              <a:tblPr/>
              <a:tblGrid>
                <a:gridCol w="1364942">
                  <a:extLst>
                    <a:ext uri="{9D8B030D-6E8A-4147-A177-3AD203B41FA5}">
                      <a16:colId xmlns:a16="http://schemas.microsoft.com/office/drawing/2014/main" val="622007554"/>
                    </a:ext>
                  </a:extLst>
                </a:gridCol>
                <a:gridCol w="1364942">
                  <a:extLst>
                    <a:ext uri="{9D8B030D-6E8A-4147-A177-3AD203B41FA5}">
                      <a16:colId xmlns:a16="http://schemas.microsoft.com/office/drawing/2014/main" val="1107331608"/>
                    </a:ext>
                  </a:extLst>
                </a:gridCol>
                <a:gridCol w="1364942">
                  <a:extLst>
                    <a:ext uri="{9D8B030D-6E8A-4147-A177-3AD203B41FA5}">
                      <a16:colId xmlns:a16="http://schemas.microsoft.com/office/drawing/2014/main" val="3436591226"/>
                    </a:ext>
                  </a:extLst>
                </a:gridCol>
                <a:gridCol w="1364942">
                  <a:extLst>
                    <a:ext uri="{9D8B030D-6E8A-4147-A177-3AD203B41FA5}">
                      <a16:colId xmlns:a16="http://schemas.microsoft.com/office/drawing/2014/main" val="836709973"/>
                    </a:ext>
                  </a:extLst>
                </a:gridCol>
              </a:tblGrid>
              <a:tr h="23832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пищевой продукции или</a:t>
                      </a:r>
                    </a:p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пищевой продукции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сутки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808988"/>
                  </a:ext>
                </a:extLst>
              </a:tr>
              <a:tr h="309346">
                <a:tc>
                  <a:txBody>
                    <a:bodyPr/>
                    <a:lstStyle/>
                    <a:p>
                      <a:pPr fontAlgn="base"/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/>
                      <a:r>
                        <a:rPr lang="ru-RU" sz="700" dirty="0">
                          <a:effectLst/>
                        </a:rPr>
                        <a:t>группы пищевой продукции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 года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3-7 лет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056170"/>
                  </a:ext>
                </a:extLst>
              </a:tr>
              <a:tr h="441923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Молоко, молочная и кисломолочные продукция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122499"/>
                  </a:ext>
                </a:extLst>
              </a:tr>
              <a:tr h="17676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Творог (5% - 9% м.д.ж.)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113020"/>
                  </a:ext>
                </a:extLst>
              </a:tr>
              <a:tr h="17676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Сметана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773233"/>
                  </a:ext>
                </a:extLst>
              </a:tr>
              <a:tr h="17676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707850"/>
                  </a:ext>
                </a:extLst>
              </a:tr>
              <a:tr h="17676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Мясо 1-й категории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156976"/>
                  </a:ext>
                </a:extLst>
              </a:tr>
              <a:tr h="441923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Птица (куры, цыплята-бройлеры, индейка - потрошенная, 1 кат.)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340124"/>
                  </a:ext>
                </a:extLst>
              </a:tr>
              <a:tr h="30934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Субпродукты (печень, язык, сердце)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222455"/>
                  </a:ext>
                </a:extLst>
              </a:tr>
              <a:tr h="30934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Рыба (филе), в т.ч. филе слабо- или малосоленое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477307"/>
                  </a:ext>
                </a:extLst>
              </a:tr>
              <a:tr h="17676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Яйцо, шт.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472904"/>
                  </a:ext>
                </a:extLst>
              </a:tr>
              <a:tr h="17676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Картофель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208462"/>
                  </a:ext>
                </a:extLst>
              </a:tr>
              <a:tr h="110480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Овощи (свежие, замороженные, консервированные), включая соленые и квашеные (не более 10% от общего количества овощей), в т.ч. томат-пюре, зелень, г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993692"/>
                  </a:ext>
                </a:extLst>
              </a:tr>
              <a:tr h="17676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Фрукты свежие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361640"/>
                  </a:ext>
                </a:extLst>
              </a:tr>
              <a:tr h="17676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Сухофрукты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657757"/>
                  </a:ext>
                </a:extLst>
              </a:tr>
              <a:tr h="30934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Соки фруктовые и овощные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56907"/>
                  </a:ext>
                </a:extLst>
              </a:tr>
              <a:tr h="30934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Витаминизированные напитки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655308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4EA1D16-A3F6-42C2-A997-F903DE675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415437"/>
              </p:ext>
            </p:extLst>
          </p:nvPr>
        </p:nvGraphicFramePr>
        <p:xfrm>
          <a:off x="6447880" y="1313892"/>
          <a:ext cx="4905920" cy="52248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26480">
                  <a:extLst>
                    <a:ext uri="{9D8B030D-6E8A-4147-A177-3AD203B41FA5}">
                      <a16:colId xmlns:a16="http://schemas.microsoft.com/office/drawing/2014/main" val="2693361714"/>
                    </a:ext>
                  </a:extLst>
                </a:gridCol>
                <a:gridCol w="1226480">
                  <a:extLst>
                    <a:ext uri="{9D8B030D-6E8A-4147-A177-3AD203B41FA5}">
                      <a16:colId xmlns:a16="http://schemas.microsoft.com/office/drawing/2014/main" val="2511816945"/>
                    </a:ext>
                  </a:extLst>
                </a:gridCol>
                <a:gridCol w="1226480">
                  <a:extLst>
                    <a:ext uri="{9D8B030D-6E8A-4147-A177-3AD203B41FA5}">
                      <a16:colId xmlns:a16="http://schemas.microsoft.com/office/drawing/2014/main" val="157527154"/>
                    </a:ext>
                  </a:extLst>
                </a:gridCol>
                <a:gridCol w="1226480">
                  <a:extLst>
                    <a:ext uri="{9D8B030D-6E8A-4147-A177-3AD203B41FA5}">
                      <a16:colId xmlns:a16="http://schemas.microsoft.com/office/drawing/2014/main" val="2496635319"/>
                    </a:ext>
                  </a:extLst>
                </a:gridCol>
              </a:tblGrid>
              <a:tr h="309494"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42660" marR="42660" marT="21330" marB="21330"/>
                </a:tc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пищевой продукции или</a:t>
                      </a:r>
                    </a:p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пищевой продукции</a:t>
                      </a:r>
                    </a:p>
                  </a:txBody>
                  <a:tcPr marL="36566" marR="36566" marT="18283" marB="18283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сутки</a:t>
                      </a:r>
                    </a:p>
                    <a:p>
                      <a:pPr algn="ctr" fontAlgn="base"/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0" marR="42660" marT="21330" marB="21330"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 dirty="0">
                        <a:effectLst/>
                      </a:endParaRPr>
                    </a:p>
                  </a:txBody>
                  <a:tcPr marL="42660" marR="42660" marT="21330" marB="213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99637"/>
                  </a:ext>
                </a:extLst>
              </a:tr>
              <a:tr h="177789">
                <a:tc vMerge="1">
                  <a:txBody>
                    <a:bodyPr/>
                    <a:lstStyle/>
                    <a:p>
                      <a:pPr algn="ctr" fontAlgn="base"/>
                      <a:endParaRPr lang="ru-RU" sz="800" dirty="0">
                        <a:effectLst/>
                      </a:endParaRPr>
                    </a:p>
                  </a:txBody>
                  <a:tcPr marL="42660" marR="42660" marT="21330" marB="213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/>
                      <a:r>
                        <a:rPr lang="ru-RU" sz="700" dirty="0">
                          <a:effectLst/>
                        </a:rPr>
                        <a:t>группы пищевой продукции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 года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3-7 лет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val="3398281343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ржаной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val="3151001879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пшеничный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val="931705822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Крупы, бобовые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val="2751169349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Макаронные изделия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val="2584722209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Мука пшеничная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val="456280452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 сливочное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val="3478062743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 растительное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val="1598252615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Кондитерские изделия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val="1147137535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Чай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val="3009093507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Какао-порошок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val="2495183355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Кофейный напиток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val="3538003992"/>
                  </a:ext>
                </a:extLst>
              </a:tr>
              <a:tr h="1843361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Сахар (в том числе для приготовления блюд и напитков, в случае использования пищевой продукции промышленного выпуска, содержащих сахар выдача сахара должна быть уменьшена в зависимости от его содержания в используемом готовой пищевой продукции)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val="916925639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Дрожжи хлебопекарные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val="613730911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Крахмал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val="3059603490"/>
                  </a:ext>
                </a:extLst>
              </a:tr>
              <a:tr h="460841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Соль пищевая поваренная йодированная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val="2792429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30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74F5153C-53F6-456C-88EA-7141584D2A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8" y="2572305"/>
            <a:ext cx="598828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2BA1FEE2-842A-46E9-AB49-7C026FA56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758" y="390617"/>
            <a:ext cx="5622524" cy="38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5638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191</TotalTime>
  <Words>1540</Words>
  <Application>Microsoft Office PowerPoint</Application>
  <PresentationFormat>Широкоэкранный</PresentationFormat>
  <Paragraphs>219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Unicode MS</vt:lpstr>
      <vt:lpstr>Corbel</vt:lpstr>
      <vt:lpstr>Times New Roman</vt:lpstr>
      <vt:lpstr>Базис</vt:lpstr>
      <vt:lpstr>Рекомендации по организации питания детей дошкольного возраста.</vt:lpstr>
      <vt:lpstr>Рекомендуемая пищевая ценность меню для детей дошкольного возраста.</vt:lpstr>
      <vt:lpstr>Презентация PowerPoint</vt:lpstr>
      <vt:lpstr>Количество приемов пищи в зависимости от продолжительности нахождения ребенка в организации</vt:lpstr>
      <vt:lpstr>Что должен включать каждый прием пищи?!</vt:lpstr>
      <vt:lpstr>Презентация PowerPoint</vt:lpstr>
      <vt:lpstr>Презентация PowerPoint</vt:lpstr>
      <vt:lpstr>Для обеспечения физиологической ценности предлагаемого детям меню рекомендуется использовать среднесуточные наборы продуктов (из расчета средних показателей за 10 дней) для детей дошкольного возраста (Приложение N 7 к СанПиН 2.3/2.4.3590-20, таблица 1)</vt:lpstr>
      <vt:lpstr>Презентация PowerPoint</vt:lpstr>
      <vt:lpstr>Масса порций для детей в зависимости от возраста (в граммах) (Приложение N 9 к СанПиН 2.3/2.4.3590-20, таблица 1)</vt:lpstr>
      <vt:lpstr>Презентация PowerPoint</vt:lpstr>
      <vt:lpstr>Суммарные объемы блюд по приемам пищи (в граммах - не менее) (Приложение N 9 к СанПиН 2.3/2.4.3590-20, таблица 3) </vt:lpstr>
      <vt:lpstr>Некоторые особенности.</vt:lpstr>
      <vt:lpstr>Презентация PowerPoint</vt:lpstr>
      <vt:lpstr>Режим питания предусматривает определенные часы приема пищи и интервалы между ними, количественное и качественное распределение ее в течение дня.</vt:lpstr>
      <vt:lpstr>Презентация PowerPoint</vt:lpstr>
      <vt:lpstr>Основные принципы здорового питания, которые должны реализовываться каждый день: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организации питания.</dc:title>
  <dc:creator>Иван Анатольевич</dc:creator>
  <cp:lastModifiedBy>Иван Анатольевич</cp:lastModifiedBy>
  <cp:revision>13</cp:revision>
  <dcterms:created xsi:type="dcterms:W3CDTF">2025-03-14T04:24:37Z</dcterms:created>
  <dcterms:modified xsi:type="dcterms:W3CDTF">2025-03-14T07:54:36Z</dcterms:modified>
</cp:coreProperties>
</file>