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5" r:id="rId4"/>
    <p:sldId id="261" r:id="rId5"/>
    <p:sldId id="279" r:id="rId6"/>
    <p:sldId id="271" r:id="rId7"/>
    <p:sldId id="278" r:id="rId8"/>
    <p:sldId id="281" r:id="rId9"/>
    <p:sldId id="282" r:id="rId10"/>
    <p:sldId id="283" r:id="rId11"/>
    <p:sldId id="284" r:id="rId12"/>
    <p:sldId id="285" r:id="rId13"/>
    <p:sldId id="286" r:id="rId14"/>
    <p:sldId id="272" r:id="rId15"/>
    <p:sldId id="273" r:id="rId16"/>
    <p:sldId id="257" r:id="rId17"/>
    <p:sldId id="280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DBBD1D-9BF6-4B45-90A6-F2A904D64CCE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DDE761-147D-4D8D-9C60-5450369C93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AB1802-D935-4A57-B797-35D58D819C8B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3AB78B-D34B-4B78-B2A2-4199BA5825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0D5583-21C4-4246-8052-E749FD61BE77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8C1FA2-223E-4ABC-8A6F-D43FDDAA65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296996-8113-4FE2-A847-1CBDD6DE66A2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EDABD44-FFD8-4E40-83F5-2BADE6E7D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A1FF02-F598-41EA-9DA9-8FF0F0413400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A21050-B3E4-4CB2-B62F-B85D870877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892411-B33B-4DD9-8D6D-3950A53F7E3D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05D222-DE72-4C46-B151-346556FDD5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0390E4-DF5A-4BE4-A8D4-B9FCA1A7D7DB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F5D8E6-3958-4E22-A1D0-5E143952C3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09404A-46DB-4525-9872-88710CF637A4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3EB903-870D-4D81-A3E0-4A62F04303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D26FE5-4754-47C8-8028-7762B65AC2E9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21521A-1F01-46D3-8766-E28E2582FC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0493660E-BEF3-4C2F-9C07-DB3F1FB35801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A571B6-0BB7-4AF1-8B5E-1DAEF24FC2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74F9054-A9F7-48CC-8C2B-C5C04725FBEA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E2FD453-77D6-4374-A605-761345957F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B241725-F198-4D21-B2CD-C700910489EA}" type="datetimeFigureOut">
              <a:rPr lang="ru-RU" smtClean="0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947F4C-FDF8-4C34-BA42-6A69DD2739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0" y="3068960"/>
            <a:ext cx="9144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Звук и буква Ж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517232"/>
            <a:ext cx="6400800" cy="5509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a37d07e3edd9b8b5f83c06daa924d3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3047388" cy="20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55022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atin typeface="Century Gothic" pitchFamily="34" charset="0"/>
              </a:rPr>
              <a:t>ЖИ-ЖИ-ЖИ-ЖИ-ЖИ-ЖИ-ЖИ</a:t>
            </a:r>
          </a:p>
          <a:p>
            <a:pPr algn="ctr"/>
            <a:r>
              <a:rPr lang="ru-RU" sz="3200" b="1" dirty="0" smtClean="0">
                <a:latin typeface="Century Gothic" pitchFamily="34" charset="0"/>
              </a:rPr>
              <a:t>                             Муха</a:t>
            </a:r>
            <a:r>
              <a:rPr lang="ru-RU" sz="3200" b="1" dirty="0">
                <a:latin typeface="Century Gothic" pitchFamily="34" charset="0"/>
              </a:rPr>
              <a:t>, муха, не жужжи!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732588" y="188913"/>
            <a:ext cx="2174875" cy="156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CC"/>
                </a:solidFill>
                <a:latin typeface="Century Gothic" pitchFamily="34" charset="0"/>
              </a:rPr>
              <a:t>Ж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И</a:t>
            </a:r>
          </a:p>
        </p:txBody>
      </p:sp>
      <p:pic>
        <p:nvPicPr>
          <p:cNvPr id="12292" name="Picture 4" descr="7240-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765175"/>
            <a:ext cx="626427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-36513" y="5502275"/>
            <a:ext cx="932497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atin typeface="Century Gothic" pitchFamily="34" charset="0"/>
              </a:rPr>
              <a:t>ЖО-ЖО-ЖО-ЖО-ЖО-ЖО-ЖО</a:t>
            </a:r>
          </a:p>
          <a:p>
            <a:pPr algn="ctr"/>
            <a:r>
              <a:rPr lang="ru-RU" sz="3200" b="1" dirty="0" smtClean="0">
                <a:latin typeface="Century Gothic" pitchFamily="34" charset="0"/>
              </a:rPr>
              <a:t>                        Стало </a:t>
            </a:r>
            <a:r>
              <a:rPr lang="ru-RU" sz="3200" b="1" dirty="0">
                <a:latin typeface="Century Gothic" pitchFamily="34" charset="0"/>
              </a:rPr>
              <a:t>к вечеру свежо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604000" y="188913"/>
            <a:ext cx="2360613" cy="156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CC"/>
                </a:solidFill>
                <a:latin typeface="Century Gothic" pitchFamily="34" charset="0"/>
              </a:rPr>
              <a:t>Ж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О</a:t>
            </a:r>
          </a:p>
        </p:txBody>
      </p:sp>
      <p:pic>
        <p:nvPicPr>
          <p:cNvPr id="13316" name="Picture 4" descr="1237771"/>
          <p:cNvPicPr>
            <a:picLocks noChangeAspect="1" noChangeArrowheads="1"/>
          </p:cNvPicPr>
          <p:nvPr/>
        </p:nvPicPr>
        <p:blipFill>
          <a:blip r:embed="rId2" cstate="print"/>
          <a:srcRect l="3236" t="4089" r="3236" b="4179"/>
          <a:stretch>
            <a:fillRect/>
          </a:stretch>
        </p:blipFill>
        <p:spPr bwMode="auto">
          <a:xfrm>
            <a:off x="323850" y="620713"/>
            <a:ext cx="5976938" cy="4638675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0" y="55022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entury Gothic" pitchFamily="34" charset="0"/>
              </a:rPr>
              <a:t>ЖУ-ЖУ-ЖУ-ЖУ-ЖУ-ЖУ-ЖУ</a:t>
            </a:r>
          </a:p>
          <a:p>
            <a:pPr algn="ctr"/>
            <a:r>
              <a:rPr lang="ru-RU" sz="3200" b="1">
                <a:latin typeface="Century Gothic" pitchFamily="34" charset="0"/>
              </a:rPr>
              <a:t>Очень громко я жужжу</a:t>
            </a:r>
          </a:p>
        </p:txBody>
      </p:sp>
      <p:pic>
        <p:nvPicPr>
          <p:cNvPr id="14339" name="Picture 5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49275"/>
            <a:ext cx="705643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46888" y="188913"/>
            <a:ext cx="2117725" cy="156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CC"/>
                </a:solidFill>
                <a:latin typeface="Century Gothic" pitchFamily="34" charset="0"/>
              </a:rPr>
              <a:t>Ж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55022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atin typeface="Century Gothic" pitchFamily="34" charset="0"/>
              </a:rPr>
              <a:t>ЖА-ЖЕ-ЖИ-ЖО-ЖУ-ЖИ-ЖА</a:t>
            </a:r>
          </a:p>
          <a:p>
            <a:pPr algn="ctr"/>
            <a:r>
              <a:rPr lang="ru-RU" sz="3200" b="1" dirty="0" smtClean="0">
                <a:latin typeface="Century Gothic" pitchFamily="34" charset="0"/>
              </a:rPr>
              <a:t>                      Всё </a:t>
            </a:r>
            <a:r>
              <a:rPr lang="ru-RU" sz="3200" b="1" dirty="0">
                <a:latin typeface="Century Gothic" pitchFamily="34" charset="0"/>
              </a:rPr>
              <a:t>про  муху и ежа!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2238375" cy="156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CC"/>
                </a:solidFill>
                <a:latin typeface="Century Gothic" pitchFamily="34" charset="0"/>
              </a:rPr>
              <a:t>Ж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А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987675" y="188913"/>
            <a:ext cx="1970088" cy="156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CC"/>
                </a:solidFill>
                <a:latin typeface="Century Gothic" pitchFamily="34" charset="0"/>
              </a:rPr>
              <a:t>Ж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Е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435600" y="188913"/>
            <a:ext cx="2174875" cy="156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CC"/>
                </a:solidFill>
                <a:latin typeface="Century Gothic" pitchFamily="34" charset="0"/>
              </a:rPr>
              <a:t>Ж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И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116013" y="2070100"/>
            <a:ext cx="2360612" cy="156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CC"/>
                </a:solidFill>
                <a:latin typeface="Century Gothic" pitchFamily="34" charset="0"/>
              </a:rPr>
              <a:t>Ж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О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068763" y="2070100"/>
            <a:ext cx="2117725" cy="156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CC"/>
                </a:solidFill>
                <a:latin typeface="Century Gothic" pitchFamily="34" charset="0"/>
              </a:rPr>
              <a:t>Ж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У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699250" y="2060575"/>
            <a:ext cx="2174875" cy="156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CC"/>
                </a:solidFill>
                <a:latin typeface="Century Gothic" pitchFamily="34" charset="0"/>
              </a:rPr>
              <a:t>Ж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И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50825" y="3933825"/>
            <a:ext cx="2238375" cy="156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CC"/>
                </a:solidFill>
                <a:latin typeface="Century Gothic" pitchFamily="34" charset="0"/>
              </a:rPr>
              <a:t>Ж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А</a:t>
            </a:r>
          </a:p>
        </p:txBody>
      </p:sp>
      <p:pic>
        <p:nvPicPr>
          <p:cNvPr id="15370" name="Picture 10" descr="4216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34" t="9854" r="9512" b="12682"/>
          <a:stretch>
            <a:fillRect/>
          </a:stretch>
        </p:blipFill>
        <p:spPr bwMode="auto">
          <a:xfrm>
            <a:off x="6443663" y="3860800"/>
            <a:ext cx="22320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7240-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3887788"/>
            <a:ext cx="22320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  <p:bldP spid="36869" grpId="0" animBg="1"/>
      <p:bldP spid="36870" grpId="0" animBg="1"/>
      <p:bldP spid="36871" grpId="0" animBg="1"/>
      <p:bldP spid="36872" grpId="0" animBg="1"/>
      <p:bldP spid="368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" y="0"/>
            <a:ext cx="9144000" cy="624786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Но</a:t>
            </a: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</a:t>
            </a: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чи</a:t>
            </a: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</a:t>
            </a: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стри</a:t>
            </a: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</a:t>
            </a: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ер</a:t>
            </a: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ш</a:t>
            </a: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и, 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шала</a:t>
            </a: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ш</a:t>
            </a: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 камы</a:t>
            </a: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ш</a:t>
            </a: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 у</a:t>
            </a: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</a:t>
            </a: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</a:t>
            </a: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ш</a:t>
            </a: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</a:t>
            </a:r>
            <a:b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</a:b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</a:t>
            </a: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ть,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ти</a:t>
            </a:r>
            <a:r>
              <a:rPr lang="ru-RU" sz="8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ш</a:t>
            </a: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</a:t>
            </a:r>
            <a:r>
              <a:rPr lang="ru-RU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home\Desktop\becd92627ec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>
            <a:normAutofit fontScale="90000"/>
          </a:bodyPr>
          <a:lstStyle/>
          <a:p>
            <a:r>
              <a:rPr lang="ru-RU" sz="6000" b="1" i="1" smtClean="0">
                <a:solidFill>
                  <a:srgbClr val="FFFF00"/>
                </a:solidFill>
              </a:rPr>
              <a:t>Как называется игра?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8313" y="1628775"/>
            <a:ext cx="914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1403350" y="1628775"/>
            <a:ext cx="914400" cy="914400"/>
          </a:xfrm>
          <a:prstGeom prst="rt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1403350" y="1628775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39975" y="1628775"/>
            <a:ext cx="914400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3276600" y="1628775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0800000">
            <a:off x="3276600" y="1628775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339975" y="1268413"/>
            <a:ext cx="0" cy="165576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835150" y="981075"/>
            <a:ext cx="433388" cy="4318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МамулькА\Рабочий стол\азбука\азбука\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5" y="1500188"/>
            <a:ext cx="12795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жираф</a:t>
            </a:r>
            <a:endParaRPr lang="ru-RU" sz="28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00875" y="4833938"/>
            <a:ext cx="8302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жук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65875" y="1619250"/>
            <a:ext cx="13493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жёлуди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63" y="6357938"/>
            <a:ext cx="10842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жабы</a:t>
            </a:r>
            <a:endParaRPr lang="ru-RU" sz="2800" dirty="0">
              <a:solidFill>
                <a:srgbClr val="00FF99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13" y="1690688"/>
            <a:ext cx="15843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журавль</a:t>
            </a:r>
            <a:endParaRPr lang="ru-RU" sz="2800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5188" y="3048000"/>
            <a:ext cx="19208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жар-птица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Трапеция 9"/>
          <p:cNvSpPr/>
          <p:nvPr/>
        </p:nvSpPr>
        <p:spPr>
          <a:xfrm>
            <a:off x="571500" y="214313"/>
            <a:ext cx="2214563" cy="6643687"/>
          </a:xfrm>
          <a:prstGeom prst="trapezoid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15125" y="4000500"/>
            <a:ext cx="1000125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 rot="21351413">
            <a:off x="4279900" y="5653088"/>
            <a:ext cx="3454400" cy="15827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 rot="19537999">
            <a:off x="5641975" y="1039813"/>
            <a:ext cx="3362325" cy="103028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с двумя вырезанными соседними углами 13"/>
          <p:cNvSpPr/>
          <p:nvPr/>
        </p:nvSpPr>
        <p:spPr>
          <a:xfrm rot="20352969">
            <a:off x="3052763" y="57150"/>
            <a:ext cx="2492375" cy="1770063"/>
          </a:xfrm>
          <a:prstGeom prst="snip2Same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15250" y="1500188"/>
            <a:ext cx="1428750" cy="2286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566124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Букву Ж сложим из палочек. Посмотри!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палочек нам понадобилось?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Нарисуй букву 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Жэ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Сфотографируй что у тебя получилось.  Отправь учителю.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2160588" cy="1871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Century Gothic"/>
              </a:rPr>
              <a:t>Ж</a:t>
            </a:r>
          </a:p>
        </p:txBody>
      </p:sp>
      <p:pic>
        <p:nvPicPr>
          <p:cNvPr id="8196" name="Picture 4" descr="372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02" t="11995" r="14005" b="12856"/>
          <a:stretch>
            <a:fillRect/>
          </a:stretch>
        </p:blipFill>
        <p:spPr bwMode="auto">
          <a:xfrm>
            <a:off x="6732588" y="188913"/>
            <a:ext cx="219551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14939">
            <a:off x="4562475" y="1484313"/>
            <a:ext cx="4524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85061" flipH="1">
            <a:off x="4500563" y="1485900"/>
            <a:ext cx="4524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743075"/>
            <a:ext cx="474662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изношение букв русского алфавита. Как произносится алфавит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546655" cy="51000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260648"/>
            <a:ext cx="561662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правильно произносить БУКВЫ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19672" y="4581128"/>
            <a:ext cx="144016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таблица согласных звуков русского языка: 22 тыс изображений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644730" cy="6458221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5436096" y="2708920"/>
            <a:ext cx="1080120" cy="79208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773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Вспомни!</a:t>
            </a:r>
            <a:endParaRPr lang="ru-RU" dirty="0"/>
          </a:p>
        </p:txBody>
      </p:sp>
      <p:pic>
        <p:nvPicPr>
          <p:cNvPr id="33794" name="Picture 2" descr="Презентация для дошкольников звуки и букв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892480" cy="435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Рисунок 1" descr="349094aac8b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897438" cy="6858000"/>
          </a:xfrm>
          <a:noFill/>
          <a:ln/>
        </p:spPr>
      </p:pic>
      <p:pic>
        <p:nvPicPr>
          <p:cNvPr id="27656" name="Рисунок 3" descr="a37d07e3edd9b8b5f83c06daa924d366.jpg"/>
          <p:cNvPicPr>
            <a:picLocks noGrp="1" noChangeAspect="1"/>
          </p:cNvPicPr>
          <p:nvPr>
            <p:ph type="title"/>
          </p:nvPr>
        </p:nvPicPr>
        <p:blipFill>
          <a:blip r:embed="rId3" cstate="print"/>
          <a:stretch>
            <a:fillRect/>
          </a:stretch>
        </p:blipFill>
        <p:spPr>
          <a:xfrm>
            <a:off x="4006850" y="274638"/>
            <a:ext cx="1130300" cy="1143000"/>
          </a:xfrm>
          <a:noFill/>
          <a:ln/>
        </p:spPr>
      </p:pic>
      <p:pic>
        <p:nvPicPr>
          <p:cNvPr id="27653" name="Рисунок 7" descr="juk_bombardir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357313"/>
            <a:ext cx="17986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6" descr="08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857250"/>
            <a:ext cx="388938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2" descr="895094f4d353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63" y="3286125"/>
            <a:ext cx="17081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8" descr="2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50" y="4857750"/>
            <a:ext cx="23002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0688" y="3500438"/>
            <a:ext cx="3162300" cy="1016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/>
              <a:t>БУКВА Ж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5214938" y="3571875"/>
            <a:ext cx="642937" cy="5715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576263" y="3770313"/>
            <a:ext cx="1000125" cy="7461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endCxn id="10" idx="1"/>
          </p:cNvCxnSpPr>
          <p:nvPr/>
        </p:nvCxnSpPr>
        <p:spPr>
          <a:xfrm rot="16200000" flipH="1">
            <a:off x="3591719" y="5755481"/>
            <a:ext cx="1298575" cy="6461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9" idx="1"/>
          </p:cNvCxnSpPr>
          <p:nvPr/>
        </p:nvCxnSpPr>
        <p:spPr>
          <a:xfrm rot="5400000">
            <a:off x="2102644" y="5853907"/>
            <a:ext cx="1239837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417755" y="1785902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18741738">
            <a:off x="-11023" y="4701107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Хорда 8"/>
          <p:cNvSpPr/>
          <p:nvPr/>
        </p:nvSpPr>
        <p:spPr>
          <a:xfrm rot="6744725">
            <a:off x="1308100" y="5791200"/>
            <a:ext cx="1025525" cy="1374775"/>
          </a:xfrm>
          <a:prstGeom prst="chord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Хорда 9"/>
          <p:cNvSpPr/>
          <p:nvPr/>
        </p:nvSpPr>
        <p:spPr>
          <a:xfrm rot="4086666" flipV="1">
            <a:off x="4771232" y="5784056"/>
            <a:ext cx="862012" cy="1374775"/>
          </a:xfrm>
          <a:prstGeom prst="chord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73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4763" y="-71438"/>
            <a:ext cx="4286250" cy="319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89138" y="1428750"/>
            <a:ext cx="2854325" cy="4508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7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700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15" name="Овал 14"/>
          <p:cNvSpPr/>
          <p:nvPr/>
        </p:nvSpPr>
        <p:spPr>
          <a:xfrm rot="17275552">
            <a:off x="5667076" y="3006222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5679282" y="3821906"/>
            <a:ext cx="500062" cy="1428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857875" y="4159250"/>
            <a:ext cx="264318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54613" y="285750"/>
            <a:ext cx="20367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жэ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11988" y="285750"/>
            <a:ext cx="18462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[ж] –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86438" y="690563"/>
            <a:ext cx="20828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согласный, 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5365750" y="1143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>
                <a:solidFill>
                  <a:srgbClr val="25406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звонкий, 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83200" y="1500188"/>
            <a:ext cx="32845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 твёрдый [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http://bebiklad.ru/wp-content/uploads/naydi-slova-na-bukvu-Z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04813"/>
            <a:ext cx="79390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535531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Запомни!</a:t>
            </a:r>
            <a:r>
              <a:rPr lang="ru-RU" sz="9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9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9600" b="1" i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9600" b="1" i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9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пиш</a:t>
            </a:r>
            <a:r>
              <a:rPr lang="ru-RU" sz="9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9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9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600" b="1" i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9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9600" b="1" i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3"/>
          <p:cNvSpPr txBox="1">
            <a:spLocks noChangeArrowheads="1"/>
          </p:cNvSpPr>
          <p:nvPr/>
        </p:nvSpPr>
        <p:spPr bwMode="auto">
          <a:xfrm>
            <a:off x="2915816" y="5657671"/>
            <a:ext cx="6228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Жук – это насекомое. Железо – металл, из него делаю различную технику и вещи. Например машина железная, ножницы железные,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Желтый – это цвет. Желтое солнце, желтый банан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50825" y="188913"/>
            <a:ext cx="4176713" cy="3768725"/>
            <a:chOff x="158" y="119"/>
            <a:chExt cx="2631" cy="2374"/>
          </a:xfrm>
        </p:grpSpPr>
        <p:sp>
          <p:nvSpPr>
            <p:cNvPr id="6154" name="Text Box 46"/>
            <p:cNvSpPr txBox="1">
              <a:spLocks noChangeArrowheads="1"/>
            </p:cNvSpPr>
            <p:nvPr/>
          </p:nvSpPr>
          <p:spPr bwMode="auto">
            <a:xfrm>
              <a:off x="1156" y="2205"/>
              <a:ext cx="51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CC"/>
                  </a:solidFill>
                  <a:latin typeface="Century Gothic" pitchFamily="34" charset="0"/>
                </a:rPr>
                <a:t>Ж</a:t>
              </a:r>
              <a:r>
                <a:rPr lang="ru-RU" sz="2400" b="1">
                  <a:latin typeface="Century Gothic" pitchFamily="34" charset="0"/>
                </a:rPr>
                <a:t>ук</a:t>
              </a:r>
            </a:p>
          </p:txBody>
        </p:sp>
        <p:pic>
          <p:nvPicPr>
            <p:cNvPr id="6155" name="Picture 56" descr="c81ebb7a643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19"/>
              <a:ext cx="2631" cy="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4211960" y="1340768"/>
            <a:ext cx="4679950" cy="4086225"/>
            <a:chOff x="2654" y="1355"/>
            <a:chExt cx="2948" cy="2574"/>
          </a:xfrm>
        </p:grpSpPr>
        <p:sp>
          <p:nvSpPr>
            <p:cNvPr id="6152" name="Text Box 54"/>
            <p:cNvSpPr txBox="1">
              <a:spLocks noChangeArrowheads="1"/>
            </p:cNvSpPr>
            <p:nvPr/>
          </p:nvSpPr>
          <p:spPr bwMode="auto">
            <a:xfrm>
              <a:off x="3651" y="3641"/>
              <a:ext cx="85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CC"/>
                  </a:solidFill>
                  <a:latin typeface="Century Gothic" pitchFamily="34" charset="0"/>
                </a:rPr>
                <a:t>Ж</a:t>
              </a:r>
              <a:r>
                <a:rPr lang="ru-RU" sz="2400" b="1">
                  <a:latin typeface="Century Gothic" pitchFamily="34" charset="0"/>
                </a:rPr>
                <a:t>елезо</a:t>
              </a:r>
            </a:p>
          </p:txBody>
        </p:sp>
        <p:pic>
          <p:nvPicPr>
            <p:cNvPr id="6153" name="Picture 57" descr="p11_jelez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54" y="1355"/>
              <a:ext cx="2948" cy="2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323850" y="4149725"/>
            <a:ext cx="3600450" cy="2112963"/>
            <a:chOff x="204" y="2614"/>
            <a:chExt cx="2268" cy="1331"/>
          </a:xfrm>
        </p:grpSpPr>
        <p:sp>
          <p:nvSpPr>
            <p:cNvPr id="6150" name="Text Box 55"/>
            <p:cNvSpPr txBox="1">
              <a:spLocks noChangeArrowheads="1"/>
            </p:cNvSpPr>
            <p:nvPr/>
          </p:nvSpPr>
          <p:spPr bwMode="auto">
            <a:xfrm>
              <a:off x="902" y="3657"/>
              <a:ext cx="889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 b="1">
                  <a:solidFill>
                    <a:srgbClr val="0000CC"/>
                  </a:solidFill>
                  <a:latin typeface="Century Gothic" pitchFamily="34" charset="0"/>
                </a:rPr>
                <a:t>Ж</a:t>
              </a:r>
              <a:r>
                <a:rPr lang="ru-RU" sz="2400" b="1">
                  <a:latin typeface="Century Gothic" pitchFamily="34" charset="0"/>
                </a:rPr>
                <a:t>ёлтый</a:t>
              </a:r>
            </a:p>
          </p:txBody>
        </p:sp>
        <p:sp>
          <p:nvSpPr>
            <p:cNvPr id="6151" name="Rectangle 58"/>
            <p:cNvSpPr>
              <a:spLocks noChangeArrowheads="1"/>
            </p:cNvSpPr>
            <p:nvPr/>
          </p:nvSpPr>
          <p:spPr bwMode="auto">
            <a:xfrm>
              <a:off x="204" y="2614"/>
              <a:ext cx="2268" cy="9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8"/>
          <p:cNvSpPr txBox="1">
            <a:spLocks noChangeArrowheads="1"/>
          </p:cNvSpPr>
          <p:nvPr/>
        </p:nvSpPr>
        <p:spPr bwMode="auto">
          <a:xfrm>
            <a:off x="0" y="55022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entury Gothic" pitchFamily="34" charset="0"/>
              </a:rPr>
              <a:t>ЖА-ЖА-ЖА-ЖА-ЖА-ЖА-ЖА</a:t>
            </a:r>
          </a:p>
          <a:p>
            <a:pPr algn="ctr"/>
            <a:r>
              <a:rPr lang="ru-RU" sz="3200" b="1">
                <a:latin typeface="Century Gothic" pitchFamily="34" charset="0"/>
              </a:rPr>
              <a:t>Мы увидели ежа</a:t>
            </a:r>
          </a:p>
        </p:txBody>
      </p:sp>
      <p:sp>
        <p:nvSpPr>
          <p:cNvPr id="10243" name="Text Box 49"/>
          <p:cNvSpPr txBox="1">
            <a:spLocks noChangeArrowheads="1"/>
          </p:cNvSpPr>
          <p:nvPr/>
        </p:nvSpPr>
        <p:spPr bwMode="auto">
          <a:xfrm>
            <a:off x="6732588" y="188913"/>
            <a:ext cx="2238375" cy="156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CC"/>
                </a:solidFill>
                <a:latin typeface="Century Gothic" pitchFamily="34" charset="0"/>
              </a:rPr>
              <a:t>Ж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А</a:t>
            </a:r>
          </a:p>
        </p:txBody>
      </p:sp>
      <p:pic>
        <p:nvPicPr>
          <p:cNvPr id="10244" name="Picture 50" descr="4216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34" t="9854" r="9512" b="12682"/>
          <a:stretch>
            <a:fillRect/>
          </a:stretch>
        </p:blipFill>
        <p:spPr bwMode="auto">
          <a:xfrm>
            <a:off x="1476375" y="1196975"/>
            <a:ext cx="61198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0"/>
            <a:ext cx="5832648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Прочитай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0" y="5502275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atin typeface="Century Gothic" pitchFamily="34" charset="0"/>
              </a:rPr>
              <a:t>ЖЕ-ЖЕ-ЖЕ-ЖЕ-ЖЕ-ЖЕ-ЖЕ</a:t>
            </a:r>
          </a:p>
          <a:p>
            <a:pPr algn="ctr"/>
            <a:r>
              <a:rPr lang="ru-RU" sz="3200" b="1" dirty="0" smtClean="0">
                <a:latin typeface="Century Gothic" pitchFamily="34" charset="0"/>
              </a:rPr>
              <a:t>                      Сидит </a:t>
            </a:r>
            <a:r>
              <a:rPr lang="ru-RU" sz="3200" b="1" dirty="0">
                <a:latin typeface="Century Gothic" pitchFamily="34" charset="0"/>
              </a:rPr>
              <a:t>муха на еже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994525" y="188913"/>
            <a:ext cx="1970088" cy="1568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0000CC"/>
                </a:solidFill>
                <a:latin typeface="Century Gothic" pitchFamily="34" charset="0"/>
              </a:rPr>
              <a:t>Ж</a:t>
            </a:r>
            <a:r>
              <a:rPr lang="ru-RU" sz="9600" b="1">
                <a:solidFill>
                  <a:srgbClr val="FF0000"/>
                </a:solidFill>
                <a:latin typeface="Century Gothic" pitchFamily="34" charset="0"/>
              </a:rPr>
              <a:t>Е</a:t>
            </a:r>
          </a:p>
        </p:txBody>
      </p:sp>
      <p:pic>
        <p:nvPicPr>
          <p:cNvPr id="10244" name="Picture 6" descr="4216_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534" t="9854" r="9512" b="12682"/>
          <a:stretch>
            <a:fillRect/>
          </a:stretch>
        </p:blipFill>
        <p:spPr bwMode="auto">
          <a:xfrm>
            <a:off x="1476375" y="1196975"/>
            <a:ext cx="61198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9" descr="7240-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0"/>
            <a:ext cx="4960937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229</TotalTime>
  <Words>177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Звук и буква Ж</vt:lpstr>
      <vt:lpstr>Вспомни!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Как называется игра?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Ж</dc:title>
  <dc:creator>home</dc:creator>
  <cp:lastModifiedBy>1234</cp:lastModifiedBy>
  <cp:revision>17</cp:revision>
  <dcterms:created xsi:type="dcterms:W3CDTF">2011-10-19T06:07:38Z</dcterms:created>
  <dcterms:modified xsi:type="dcterms:W3CDTF">2020-04-23T09:45:51Z</dcterms:modified>
</cp:coreProperties>
</file>