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10FDA-79A0-4C30-B2CA-CD091B97EF24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</dgm:pt>
    <dgm:pt modelId="{81C05513-FD47-47F2-B45F-AAB53387A7C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Репродуктивное здоровье</a:t>
          </a:r>
          <a:endParaRPr lang="ru-RU" sz="1400" dirty="0">
            <a:solidFill>
              <a:schemeClr val="tx1"/>
            </a:solidFill>
          </a:endParaRPr>
        </a:p>
      </dgm:t>
    </dgm:pt>
    <dgm:pt modelId="{3AE1D286-EB59-4A0D-B5AC-4FB5769035C8}" type="parTrans" cxnId="{3159D988-0402-462A-923A-82F74D7DF05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F7A34A-3FB2-4B2C-8B8A-E583572E43D1}" type="sibTrans" cxnId="{3159D988-0402-462A-923A-82F74D7DF05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F793D3B-700B-4988-B573-31C60DD71D9E}">
      <dgm:prSet phldrT="[Текст]"/>
      <dgm:spPr/>
      <dgm:t>
        <a:bodyPr/>
        <a:lstStyle/>
        <a:p>
          <a:endParaRPr lang="ru-RU"/>
        </a:p>
      </dgm:t>
    </dgm:pt>
    <dgm:pt modelId="{5E8D14D9-3CC7-4114-883E-5F8576B88F53}" type="parTrans" cxnId="{FA14A916-4F6B-4AAF-A6AE-42CEC8CE66C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99B3C0A-FFE2-468B-A667-DB8942B9E9FC}" type="sibTrans" cxnId="{FA14A916-4F6B-4AAF-A6AE-42CEC8CE66C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23BD951-44B5-4E4F-8F83-6C734A5BE3E1}">
      <dgm:prSet phldrT="[Текст]"/>
      <dgm:spPr/>
      <dgm:t>
        <a:bodyPr/>
        <a:lstStyle/>
        <a:p>
          <a:endParaRPr lang="ru-RU"/>
        </a:p>
      </dgm:t>
    </dgm:pt>
    <dgm:pt modelId="{339C0670-0041-49FE-B557-9B48D8A9408A}" type="parTrans" cxnId="{1A2B9712-0C8B-46D7-B379-66E3492F634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FA93BE7-2608-4B13-98D3-4C12A808B4F2}" type="sibTrans" cxnId="{1A2B9712-0C8B-46D7-B379-66E3492F634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9E8C868-AB90-4E7B-A255-42AFE8375AA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Мед. работник</a:t>
          </a:r>
          <a:endParaRPr lang="ru-RU" sz="1400" dirty="0">
            <a:solidFill>
              <a:schemeClr val="tx1"/>
            </a:solidFill>
          </a:endParaRPr>
        </a:p>
      </dgm:t>
    </dgm:pt>
    <dgm:pt modelId="{E63DFC66-132F-4557-BBAB-8BB85BF83BC8}" type="parTrans" cxnId="{3F4878DC-F77E-4599-AF68-F56BB1E2750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E5BC8A6-B41C-4800-9E14-4AAF450158DF}" type="sibTrans" cxnId="{3F4878DC-F77E-4599-AF68-F56BB1E2750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5CBB98-F406-4429-936B-750206D0708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Родитель</a:t>
          </a:r>
          <a:endParaRPr lang="ru-RU" sz="1400" dirty="0">
            <a:solidFill>
              <a:schemeClr val="tx1"/>
            </a:solidFill>
          </a:endParaRPr>
        </a:p>
      </dgm:t>
    </dgm:pt>
    <dgm:pt modelId="{CB8373F5-7DF2-456E-ACCA-D2184A1382CE}" type="parTrans" cxnId="{FDCD5AAA-BC76-40BC-86F6-706B5E34487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B4B9051-B215-428E-A57B-EE045ED0E913}" type="sibTrans" cxnId="{FDCD5AAA-BC76-40BC-86F6-706B5E34487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7482F43-D241-40F8-BF46-C51371E88C7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Подросток</a:t>
          </a:r>
          <a:endParaRPr lang="ru-RU" sz="1400" dirty="0">
            <a:solidFill>
              <a:schemeClr val="tx1"/>
            </a:solidFill>
          </a:endParaRPr>
        </a:p>
      </dgm:t>
    </dgm:pt>
    <dgm:pt modelId="{471C1AD3-D849-435B-BAB9-095B9391EF1E}" type="parTrans" cxnId="{5AD17046-44D1-4AC6-86B7-9FA8B7FD86B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5360732-ACC3-42A6-B476-4D70D4A1EE30}" type="sibTrans" cxnId="{5AD17046-44D1-4AC6-86B7-9FA8B7FD86B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14DE8B5-9366-4AA9-819F-D6A353A918F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Педагог в школе</a:t>
          </a:r>
          <a:endParaRPr lang="ru-RU" sz="1400" dirty="0">
            <a:solidFill>
              <a:schemeClr val="tx1"/>
            </a:solidFill>
          </a:endParaRPr>
        </a:p>
      </dgm:t>
    </dgm:pt>
    <dgm:pt modelId="{FE2A9B40-5F2D-4F05-83EA-C7966D412076}" type="parTrans" cxnId="{D0A7D07B-986C-47CC-8527-2FFD54B7680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B17A04A-6580-45A3-B16C-F7ABE107B954}" type="sibTrans" cxnId="{D0A7D07B-986C-47CC-8527-2FFD54B7680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4F35177-4835-49FC-8AD9-DA4A75CAFA32}" type="pres">
      <dgm:prSet presAssocID="{22210FDA-79A0-4C30-B2CA-CD091B97EF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CEF136-C6DC-4663-9A68-3A732F526C91}" type="pres">
      <dgm:prSet presAssocID="{81C05513-FD47-47F2-B45F-AAB53387A7CB}" presName="centerShape" presStyleLbl="node0" presStyleIdx="0" presStyleCnt="1" custScaleX="122539" custScaleY="114231"/>
      <dgm:spPr/>
      <dgm:t>
        <a:bodyPr/>
        <a:lstStyle/>
        <a:p>
          <a:endParaRPr lang="ru-RU"/>
        </a:p>
      </dgm:t>
    </dgm:pt>
    <dgm:pt modelId="{8EBC6746-0B70-4CC2-B1FA-BAD00280AF51}" type="pres">
      <dgm:prSet presAssocID="{D9E8C868-AB90-4E7B-A255-42AFE8375A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F43E8-ABD8-4B46-9A9E-4F9E2CB366E6}" type="pres">
      <dgm:prSet presAssocID="{D9E8C868-AB90-4E7B-A255-42AFE8375AA5}" presName="dummy" presStyleCnt="0"/>
      <dgm:spPr/>
    </dgm:pt>
    <dgm:pt modelId="{BA505136-0573-46FC-9902-E72D2B03C2EA}" type="pres">
      <dgm:prSet presAssocID="{2E5BC8A6-B41C-4800-9E14-4AAF450158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20DC895-F44C-4869-AD44-97199BC8E806}" type="pres">
      <dgm:prSet presAssocID="{185CBB98-F406-4429-936B-750206D070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2AA69-2C0E-4640-96C1-2881051C6D39}" type="pres">
      <dgm:prSet presAssocID="{185CBB98-F406-4429-936B-750206D0708C}" presName="dummy" presStyleCnt="0"/>
      <dgm:spPr/>
    </dgm:pt>
    <dgm:pt modelId="{09742FB8-2404-47FC-9F50-67502347567F}" type="pres">
      <dgm:prSet presAssocID="{4B4B9051-B215-428E-A57B-EE045ED0E91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9B07C26-6894-4BB4-AE70-8FCB4D42D197}" type="pres">
      <dgm:prSet presAssocID="{A7482F43-D241-40F8-BF46-C51371E88C7A}" presName="node" presStyleLbl="node1" presStyleIdx="2" presStyleCnt="4" custScaleX="117839" custScaleY="105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F15B3-8FFD-4B43-9AC5-E53EC74F0C5C}" type="pres">
      <dgm:prSet presAssocID="{A7482F43-D241-40F8-BF46-C51371E88C7A}" presName="dummy" presStyleCnt="0"/>
      <dgm:spPr/>
    </dgm:pt>
    <dgm:pt modelId="{B34BF0A0-9798-411F-9B97-886FC95377E6}" type="pres">
      <dgm:prSet presAssocID="{C5360732-ACC3-42A6-B476-4D70D4A1EE3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C79D946-BF64-4018-A8FA-9CA4E6C6A670}" type="pres">
      <dgm:prSet presAssocID="{314DE8B5-9366-4AA9-819F-D6A353A918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3300B-7A78-4640-BBF4-F2B1B0E38BB0}" type="pres">
      <dgm:prSet presAssocID="{314DE8B5-9366-4AA9-819F-D6A353A918F9}" presName="dummy" presStyleCnt="0"/>
      <dgm:spPr/>
    </dgm:pt>
    <dgm:pt modelId="{BEE08464-6776-408F-9FE0-656477C7315C}" type="pres">
      <dgm:prSet presAssocID="{8B17A04A-6580-45A3-B16C-F7ABE107B95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62E03AD-53BC-4B6D-B9E8-64526CE904FF}" type="presOf" srcId="{4B4B9051-B215-428E-A57B-EE045ED0E913}" destId="{09742FB8-2404-47FC-9F50-67502347567F}" srcOrd="0" destOrd="0" presId="urn:microsoft.com/office/officeart/2005/8/layout/radial6"/>
    <dgm:cxn modelId="{BDC55E26-8E32-4CAA-9DC4-BE20C28B07B6}" type="presOf" srcId="{81C05513-FD47-47F2-B45F-AAB53387A7CB}" destId="{BCCEF136-C6DC-4663-9A68-3A732F526C91}" srcOrd="0" destOrd="0" presId="urn:microsoft.com/office/officeart/2005/8/layout/radial6"/>
    <dgm:cxn modelId="{070F807B-D179-493E-AC9D-47D3230DF228}" type="presOf" srcId="{8B17A04A-6580-45A3-B16C-F7ABE107B954}" destId="{BEE08464-6776-408F-9FE0-656477C7315C}" srcOrd="0" destOrd="0" presId="urn:microsoft.com/office/officeart/2005/8/layout/radial6"/>
    <dgm:cxn modelId="{D0A7D07B-986C-47CC-8527-2FFD54B76809}" srcId="{81C05513-FD47-47F2-B45F-AAB53387A7CB}" destId="{314DE8B5-9366-4AA9-819F-D6A353A918F9}" srcOrd="3" destOrd="0" parTransId="{FE2A9B40-5F2D-4F05-83EA-C7966D412076}" sibTransId="{8B17A04A-6580-45A3-B16C-F7ABE107B954}"/>
    <dgm:cxn modelId="{3F4878DC-F77E-4599-AF68-F56BB1E27502}" srcId="{81C05513-FD47-47F2-B45F-AAB53387A7CB}" destId="{D9E8C868-AB90-4E7B-A255-42AFE8375AA5}" srcOrd="0" destOrd="0" parTransId="{E63DFC66-132F-4557-BBAB-8BB85BF83BC8}" sibTransId="{2E5BC8A6-B41C-4800-9E14-4AAF450158DF}"/>
    <dgm:cxn modelId="{FDCD5AAA-BC76-40BC-86F6-706B5E34487E}" srcId="{81C05513-FD47-47F2-B45F-AAB53387A7CB}" destId="{185CBB98-F406-4429-936B-750206D0708C}" srcOrd="1" destOrd="0" parTransId="{CB8373F5-7DF2-456E-ACCA-D2184A1382CE}" sibTransId="{4B4B9051-B215-428E-A57B-EE045ED0E913}"/>
    <dgm:cxn modelId="{D328EE9D-BFE1-464E-8627-A2ED21A47BA1}" type="presOf" srcId="{314DE8B5-9366-4AA9-819F-D6A353A918F9}" destId="{8C79D946-BF64-4018-A8FA-9CA4E6C6A670}" srcOrd="0" destOrd="0" presId="urn:microsoft.com/office/officeart/2005/8/layout/radial6"/>
    <dgm:cxn modelId="{2CE4954F-507A-48E6-AD79-63C3AFD94D9E}" type="presOf" srcId="{22210FDA-79A0-4C30-B2CA-CD091B97EF24}" destId="{B4F35177-4835-49FC-8AD9-DA4A75CAFA32}" srcOrd="0" destOrd="0" presId="urn:microsoft.com/office/officeart/2005/8/layout/radial6"/>
    <dgm:cxn modelId="{670A5582-043B-4930-B3CD-714011CF5A35}" type="presOf" srcId="{A7482F43-D241-40F8-BF46-C51371E88C7A}" destId="{39B07C26-6894-4BB4-AE70-8FCB4D42D197}" srcOrd="0" destOrd="0" presId="urn:microsoft.com/office/officeart/2005/8/layout/radial6"/>
    <dgm:cxn modelId="{FA14A916-4F6B-4AAF-A6AE-42CEC8CE66CD}" srcId="{22210FDA-79A0-4C30-B2CA-CD091B97EF24}" destId="{0F793D3B-700B-4988-B573-31C60DD71D9E}" srcOrd="1" destOrd="0" parTransId="{5E8D14D9-3CC7-4114-883E-5F8576B88F53}" sibTransId="{A99B3C0A-FFE2-468B-A667-DB8942B9E9FC}"/>
    <dgm:cxn modelId="{2B48D9CF-85F1-4A44-874E-C7B5E8FDF8C9}" type="presOf" srcId="{185CBB98-F406-4429-936B-750206D0708C}" destId="{E20DC895-F44C-4869-AD44-97199BC8E806}" srcOrd="0" destOrd="0" presId="urn:microsoft.com/office/officeart/2005/8/layout/radial6"/>
    <dgm:cxn modelId="{45AAFCFB-7FC8-467E-9CFB-20616D217584}" type="presOf" srcId="{C5360732-ACC3-42A6-B476-4D70D4A1EE30}" destId="{B34BF0A0-9798-411F-9B97-886FC95377E6}" srcOrd="0" destOrd="0" presId="urn:microsoft.com/office/officeart/2005/8/layout/radial6"/>
    <dgm:cxn modelId="{3159D988-0402-462A-923A-82F74D7DF050}" srcId="{22210FDA-79A0-4C30-B2CA-CD091B97EF24}" destId="{81C05513-FD47-47F2-B45F-AAB53387A7CB}" srcOrd="0" destOrd="0" parTransId="{3AE1D286-EB59-4A0D-B5AC-4FB5769035C8}" sibTransId="{47F7A34A-3FB2-4B2C-8B8A-E583572E43D1}"/>
    <dgm:cxn modelId="{5AD17046-44D1-4AC6-86B7-9FA8B7FD86B1}" srcId="{81C05513-FD47-47F2-B45F-AAB53387A7CB}" destId="{A7482F43-D241-40F8-BF46-C51371E88C7A}" srcOrd="2" destOrd="0" parTransId="{471C1AD3-D849-435B-BAB9-095B9391EF1E}" sibTransId="{C5360732-ACC3-42A6-B476-4D70D4A1EE30}"/>
    <dgm:cxn modelId="{1A2B9712-0C8B-46D7-B379-66E3492F6341}" srcId="{22210FDA-79A0-4C30-B2CA-CD091B97EF24}" destId="{623BD951-44B5-4E4F-8F83-6C734A5BE3E1}" srcOrd="2" destOrd="0" parTransId="{339C0670-0041-49FE-B557-9B48D8A9408A}" sibTransId="{8FA93BE7-2608-4B13-98D3-4C12A808B4F2}"/>
    <dgm:cxn modelId="{E426CB4D-2441-4537-BAAD-E2D77CEA4F1D}" type="presOf" srcId="{2E5BC8A6-B41C-4800-9E14-4AAF450158DF}" destId="{BA505136-0573-46FC-9902-E72D2B03C2EA}" srcOrd="0" destOrd="0" presId="urn:microsoft.com/office/officeart/2005/8/layout/radial6"/>
    <dgm:cxn modelId="{18C970D0-4B89-4EEA-85BA-12B3D0E6F003}" type="presOf" srcId="{D9E8C868-AB90-4E7B-A255-42AFE8375AA5}" destId="{8EBC6746-0B70-4CC2-B1FA-BAD00280AF51}" srcOrd="0" destOrd="0" presId="urn:microsoft.com/office/officeart/2005/8/layout/radial6"/>
    <dgm:cxn modelId="{4046743A-E9E2-489D-8A5C-D3052111E193}" type="presParOf" srcId="{B4F35177-4835-49FC-8AD9-DA4A75CAFA32}" destId="{BCCEF136-C6DC-4663-9A68-3A732F526C91}" srcOrd="0" destOrd="0" presId="urn:microsoft.com/office/officeart/2005/8/layout/radial6"/>
    <dgm:cxn modelId="{F0152CF1-7C0F-46C4-8834-DD7C3FC0B86E}" type="presParOf" srcId="{B4F35177-4835-49FC-8AD9-DA4A75CAFA32}" destId="{8EBC6746-0B70-4CC2-B1FA-BAD00280AF51}" srcOrd="1" destOrd="0" presId="urn:microsoft.com/office/officeart/2005/8/layout/radial6"/>
    <dgm:cxn modelId="{F344F2FF-BF69-4C8A-ABF5-3B0FB250911F}" type="presParOf" srcId="{B4F35177-4835-49FC-8AD9-DA4A75CAFA32}" destId="{8BDF43E8-ABD8-4B46-9A9E-4F9E2CB366E6}" srcOrd="2" destOrd="0" presId="urn:microsoft.com/office/officeart/2005/8/layout/radial6"/>
    <dgm:cxn modelId="{D828A451-1005-47DF-9FC2-80654FA410BD}" type="presParOf" srcId="{B4F35177-4835-49FC-8AD9-DA4A75CAFA32}" destId="{BA505136-0573-46FC-9902-E72D2B03C2EA}" srcOrd="3" destOrd="0" presId="urn:microsoft.com/office/officeart/2005/8/layout/radial6"/>
    <dgm:cxn modelId="{A5DAE3F5-AA2A-48E0-AE88-E98CEB121C26}" type="presParOf" srcId="{B4F35177-4835-49FC-8AD9-DA4A75CAFA32}" destId="{E20DC895-F44C-4869-AD44-97199BC8E806}" srcOrd="4" destOrd="0" presId="urn:microsoft.com/office/officeart/2005/8/layout/radial6"/>
    <dgm:cxn modelId="{B59B2211-7767-473B-A5C5-07201642FA7F}" type="presParOf" srcId="{B4F35177-4835-49FC-8AD9-DA4A75CAFA32}" destId="{5B02AA69-2C0E-4640-96C1-2881051C6D39}" srcOrd="5" destOrd="0" presId="urn:microsoft.com/office/officeart/2005/8/layout/radial6"/>
    <dgm:cxn modelId="{01C48D96-8C8B-49D5-A28E-6053550601C1}" type="presParOf" srcId="{B4F35177-4835-49FC-8AD9-DA4A75CAFA32}" destId="{09742FB8-2404-47FC-9F50-67502347567F}" srcOrd="6" destOrd="0" presId="urn:microsoft.com/office/officeart/2005/8/layout/radial6"/>
    <dgm:cxn modelId="{4343DC31-CA47-49C0-97A5-DBE22207D230}" type="presParOf" srcId="{B4F35177-4835-49FC-8AD9-DA4A75CAFA32}" destId="{39B07C26-6894-4BB4-AE70-8FCB4D42D197}" srcOrd="7" destOrd="0" presId="urn:microsoft.com/office/officeart/2005/8/layout/radial6"/>
    <dgm:cxn modelId="{F8ABD071-3D14-4EA0-B8A9-B5D7DD294079}" type="presParOf" srcId="{B4F35177-4835-49FC-8AD9-DA4A75CAFA32}" destId="{C02F15B3-8FFD-4B43-9AC5-E53EC74F0C5C}" srcOrd="8" destOrd="0" presId="urn:microsoft.com/office/officeart/2005/8/layout/radial6"/>
    <dgm:cxn modelId="{6C1C0C0E-C986-4734-8216-B171C8BB6F4D}" type="presParOf" srcId="{B4F35177-4835-49FC-8AD9-DA4A75CAFA32}" destId="{B34BF0A0-9798-411F-9B97-886FC95377E6}" srcOrd="9" destOrd="0" presId="urn:microsoft.com/office/officeart/2005/8/layout/radial6"/>
    <dgm:cxn modelId="{5BDA4D57-4447-4A6E-84FB-1086393055CC}" type="presParOf" srcId="{B4F35177-4835-49FC-8AD9-DA4A75CAFA32}" destId="{8C79D946-BF64-4018-A8FA-9CA4E6C6A670}" srcOrd="10" destOrd="0" presId="urn:microsoft.com/office/officeart/2005/8/layout/radial6"/>
    <dgm:cxn modelId="{AF40BE02-8E5C-4C02-85F7-E3D13D7BB9CE}" type="presParOf" srcId="{B4F35177-4835-49FC-8AD9-DA4A75CAFA32}" destId="{FF63300B-7A78-4640-BBF4-F2B1B0E38BB0}" srcOrd="11" destOrd="0" presId="urn:microsoft.com/office/officeart/2005/8/layout/radial6"/>
    <dgm:cxn modelId="{7B7B66D4-3F9F-49D0-9289-B64EE4F6008A}" type="presParOf" srcId="{B4F35177-4835-49FC-8AD9-DA4A75CAFA32}" destId="{BEE08464-6776-408F-9FE0-656477C7315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08464-6776-408F-9FE0-656477C7315C}">
      <dsp:nvSpPr>
        <dsp:cNvPr id="0" name=""/>
        <dsp:cNvSpPr/>
      </dsp:nvSpPr>
      <dsp:spPr>
        <a:xfrm>
          <a:off x="3583891" y="487012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BF0A0-9798-411F-9B97-886FC95377E6}">
      <dsp:nvSpPr>
        <dsp:cNvPr id="0" name=""/>
        <dsp:cNvSpPr/>
      </dsp:nvSpPr>
      <dsp:spPr>
        <a:xfrm>
          <a:off x="3583891" y="487012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742FB8-2404-47FC-9F50-67502347567F}">
      <dsp:nvSpPr>
        <dsp:cNvPr id="0" name=""/>
        <dsp:cNvSpPr/>
      </dsp:nvSpPr>
      <dsp:spPr>
        <a:xfrm>
          <a:off x="3583891" y="487012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505136-0573-46FC-9902-E72D2B03C2EA}">
      <dsp:nvSpPr>
        <dsp:cNvPr id="0" name=""/>
        <dsp:cNvSpPr/>
      </dsp:nvSpPr>
      <dsp:spPr>
        <a:xfrm>
          <a:off x="3583891" y="487012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CEF136-C6DC-4663-9A68-3A732F526C91}">
      <dsp:nvSpPr>
        <dsp:cNvPr id="0" name=""/>
        <dsp:cNvSpPr/>
      </dsp:nvSpPr>
      <dsp:spPr>
        <a:xfrm>
          <a:off x="4314022" y="1281130"/>
          <a:ext cx="1887555" cy="17595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Репродуктивное здоровье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90448" y="1538815"/>
        <a:ext cx="1334703" cy="1244211"/>
      </dsp:txXfrm>
    </dsp:sp>
    <dsp:sp modelId="{8EBC6746-0B70-4CC2-B1FA-BAD00280AF51}">
      <dsp:nvSpPr>
        <dsp:cNvPr id="0" name=""/>
        <dsp:cNvSpPr/>
      </dsp:nvSpPr>
      <dsp:spPr>
        <a:xfrm>
          <a:off x="4718670" y="-13299"/>
          <a:ext cx="1078259" cy="1078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Мед. работник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76577" y="144608"/>
        <a:ext cx="762445" cy="762445"/>
      </dsp:txXfrm>
    </dsp:sp>
    <dsp:sp modelId="{E20DC895-F44C-4869-AD44-97199BC8E806}">
      <dsp:nvSpPr>
        <dsp:cNvPr id="0" name=""/>
        <dsp:cNvSpPr/>
      </dsp:nvSpPr>
      <dsp:spPr>
        <a:xfrm>
          <a:off x="6353761" y="1621791"/>
          <a:ext cx="1078259" cy="1078259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Родитель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511668" y="1779698"/>
        <a:ext cx="762445" cy="762445"/>
      </dsp:txXfrm>
    </dsp:sp>
    <dsp:sp modelId="{39B07C26-6894-4BB4-AE70-8FCB4D42D197}">
      <dsp:nvSpPr>
        <dsp:cNvPr id="0" name=""/>
        <dsp:cNvSpPr/>
      </dsp:nvSpPr>
      <dsp:spPr>
        <a:xfrm>
          <a:off x="4622494" y="3227386"/>
          <a:ext cx="1270610" cy="1137251"/>
        </a:xfrm>
        <a:prstGeom prst="ellipse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Подросток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08571" y="3393933"/>
        <a:ext cx="898456" cy="804157"/>
      </dsp:txXfrm>
    </dsp:sp>
    <dsp:sp modelId="{8C79D946-BF64-4018-A8FA-9CA4E6C6A670}">
      <dsp:nvSpPr>
        <dsp:cNvPr id="0" name=""/>
        <dsp:cNvSpPr/>
      </dsp:nvSpPr>
      <dsp:spPr>
        <a:xfrm>
          <a:off x="3083579" y="1621791"/>
          <a:ext cx="1078259" cy="1078259"/>
        </a:xfrm>
        <a:prstGeom prst="ellipse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Педагог в школе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41486" y="1779698"/>
        <a:ext cx="762445" cy="76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01A5-75F3-48A4-9002-A961AE094AC6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B755-F3A7-432B-B020-0B1C626B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1265-B0CC-4B79-9D4B-68EB0221638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9861-E44C-4C62-A5DE-E71AAD0B0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7614-FCD4-48B4-9848-B19C950E581A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72BB-E2ED-4C60-B386-CEA37C6C1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0F91-EE79-4C0A-929D-A7A78D2DF8A6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E430-2C1B-47F0-BC4A-116E628E4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B62F-E6CC-4CD8-873F-0324D32AA1EA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9CD9-BE3A-4314-9975-15C9C2A1C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100D-DF8F-4723-B7C0-5F55FA45CA23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9F57-3B2E-4192-8C24-6BA73EC41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B746-1EEB-499E-A2F0-ADF9E34E910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22A8-D86D-48BF-BEB5-85995761E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E522-A06F-4BB3-B47D-383233B1929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3A5E-6704-498C-9F3F-8208A26BE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7B3E-0B7D-4ECC-AFBA-8F02C91240FB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3DA-909A-4814-8CEE-9B15897F6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0AE7-2842-49CD-A081-B737FF7C8200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62E9-1485-4CF9-8073-3784B1A2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13B2-E868-48F7-87A2-81EB23C7D3B3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1C53-904B-4D10-B807-9F5D19ED7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137D3-3B7E-4C13-AABA-AB224168BB1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25AE2-ADE4-47DB-B4CC-E158E804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live.ru-/" TargetMode="External"/><Relationship Id="rId2" Type="http://schemas.openxmlformats.org/officeDocument/2006/relationships/hyperlink" Target="http://www.focus-medi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058988" y="2559050"/>
            <a:ext cx="8621712" cy="1512888"/>
          </a:xfrm>
        </p:spPr>
        <p:txBody>
          <a:bodyPr/>
          <a:lstStyle/>
          <a:p>
            <a:r>
              <a:rPr lang="ru-RU" sz="5400" b="1" smtClean="0"/>
              <a:t>Репродуктивное здоровье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163" y="4189413"/>
            <a:ext cx="8986837" cy="1068387"/>
          </a:xfrm>
        </p:spPr>
        <p:txBody>
          <a:bodyPr/>
          <a:lstStyle/>
          <a:p>
            <a:r>
              <a:rPr lang="ru-RU" smtClean="0"/>
              <a:t>Центра охраны здоровья детей и Бабикова Анастасия Сергеевна</a:t>
            </a:r>
          </a:p>
          <a:p>
            <a:r>
              <a:rPr lang="ru-RU" smtClean="0"/>
              <a:t>Врач-методист регионального подростков СОМК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79388"/>
            <a:ext cx="335438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54013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5898" r="19427"/>
          <a:stretch>
            <a:fillRect/>
          </a:stretch>
        </p:blipFill>
        <p:spPr>
          <a:xfrm>
            <a:off x="1501775" y="385763"/>
            <a:ext cx="9117013" cy="59896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254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Ресурсы мед. работнику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4883" r="19569"/>
          <a:stretch>
            <a:fillRect/>
          </a:stretch>
        </p:blipFill>
        <p:spPr>
          <a:xfrm>
            <a:off x="0" y="881063"/>
            <a:ext cx="5905500" cy="3929062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 t="9776" r="19669"/>
          <a:stretch>
            <a:fillRect/>
          </a:stretch>
        </p:blipFill>
        <p:spPr bwMode="auto">
          <a:xfrm>
            <a:off x="2606675" y="2754313"/>
            <a:ext cx="61372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/>
          <a:srcRect t="5301" r="19669"/>
          <a:stretch>
            <a:fillRect/>
          </a:stretch>
        </p:blipFill>
        <p:spPr bwMode="auto">
          <a:xfrm>
            <a:off x="7315200" y="1035050"/>
            <a:ext cx="47021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38200" y="144463"/>
            <a:ext cx="10515600" cy="89058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7313"/>
          </a:xfrm>
        </p:spPr>
        <p:txBody>
          <a:bodyPr/>
          <a:lstStyle/>
          <a:p>
            <a:r>
              <a:rPr lang="ru-RU" smtClean="0"/>
              <a:t>Информация о проблемах в репродуктивной сфере из интернета</a:t>
            </a:r>
          </a:p>
          <a:p>
            <a:r>
              <a:rPr lang="ru-RU" smtClean="0"/>
              <a:t>Низкий уровень информированности о путях передачи инфекции</a:t>
            </a:r>
          </a:p>
          <a:p>
            <a:r>
              <a:rPr lang="ru-RU" smtClean="0"/>
              <a:t>Наличие фобий (стигматизаций в отношении риска заражения ВИЧ)</a:t>
            </a:r>
          </a:p>
          <a:p>
            <a:r>
              <a:rPr lang="ru-RU" smtClean="0"/>
              <a:t>Воспалительные заболевания  и расстройства менструальной функции являются основной причиной обращений к гинекологу</a:t>
            </a:r>
          </a:p>
          <a:p>
            <a:r>
              <a:rPr lang="ru-RU" smtClean="0"/>
              <a:t>Снижение авторитета медицинских работников в просвещении</a:t>
            </a:r>
          </a:p>
          <a:p>
            <a:r>
              <a:rPr lang="ru-RU" smtClean="0"/>
              <a:t>При выявлении ИППП подростки зачастую занимаются самолечением, так как ожидают негативную реакцию со стороны мед. Работника и родителя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238"/>
            <a:ext cx="10515600" cy="6715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2838"/>
            <a:ext cx="10515600" cy="55737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Репродуктивное здоровье- это не только отсутствие заболеваний репродуктивной системы, нарушений функций, но и психическое состояние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Факторы определяющие РЗ: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Раннее начало половой жизни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Высокая распространенность заболеваний, которые передаются половым путем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Ассоциированные факторы (употребление алкоголя, курение и др.)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 </a:t>
            </a:r>
            <a:r>
              <a:rPr lang="ru-RU" dirty="0"/>
              <a:t>точки зрения сексопатологии ранняя половая жизнь считается </a:t>
            </a:r>
            <a:r>
              <a:rPr lang="ru-RU" dirty="0" err="1"/>
              <a:t>девиантным</a:t>
            </a:r>
            <a:r>
              <a:rPr lang="ru-RU" dirty="0"/>
              <a:t> (не норма) отклонением, если ещё не наступила полная физиологическая и половая зрелость: у девочек – до 15-16 лет, а у мальчиков – до 16-17 лет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олноценно человек готов к сексуальной жизни к 18-19 годам, поскольку именно к этому времени у человека формируется структура психики взрослого человека.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1366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Почему начинают половую жизнь?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Начать половую жизнь подростка подталкивают не гормоны, а психологические факторы: влияние социума, т. е. информация из окружающего пространства и влияние сверстников. </a:t>
            </a:r>
          </a:p>
          <a:p>
            <a:endParaRPr lang="ru-RU" smtClean="0"/>
          </a:p>
          <a:p>
            <a:r>
              <a:rPr lang="ru-RU" smtClean="0"/>
              <a:t>Мальчикам в таком юном возрасте нужен только сам процесс, а девочки же хотят заботы и внимания, т. е. отношений.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3" y="185559"/>
            <a:ext cx="10515600" cy="1076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Алгоритм работы по профилактике нарушений репродуктивного здоровья детей и подростков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36563" y="1452563"/>
          <a:ext cx="11319165" cy="513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728">
                  <a:extLst>
                    <a:ext uri="{9D8B030D-6E8A-4147-A177-3AD203B41FA5}"/>
                  </a:extLst>
                </a:gridCol>
                <a:gridCol w="2662382">
                  <a:extLst>
                    <a:ext uri="{9D8B030D-6E8A-4147-A177-3AD203B41FA5}"/>
                  </a:extLst>
                </a:gridCol>
                <a:gridCol w="3773055">
                  <a:extLst>
                    <a:ext uri="{9D8B030D-6E8A-4147-A177-3AD203B41FA5}"/>
                  </a:extLst>
                </a:gridCol>
              </a:tblGrid>
              <a:tr h="653011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Контрольная</a:t>
                      </a:r>
                      <a:r>
                        <a:rPr lang="ru-RU" baseline="0" dirty="0" smtClean="0"/>
                        <a:t> точка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6113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Диагностика нарушений развития и функционирования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репродуктивной системы, а также воспалительных заболеваний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половой сферы мальчиков и девочек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Осмотр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соответствии с приказом 514н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Гигиеническое воспитание и обучение детей и подростков, привитие</a:t>
                      </a:r>
                    </a:p>
                    <a:p>
                      <a:r>
                        <a:rPr lang="ru-RU" dirty="0" smtClean="0"/>
                        <a:t>навыков в сфере формирования репродуктивного здоровья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плана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Плана</a:t>
                      </a:r>
                      <a:r>
                        <a:rPr lang="ru-RU" baseline="0" dirty="0" smtClean="0"/>
                        <a:t> информационно-коммуникационных мероприятий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Санитарно-просветительная работа с родителями обучающихся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организаций по вопросам охраны репродуктивного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разработанных текстов занятий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Беседы,</a:t>
                      </a:r>
                      <a:r>
                        <a:rPr lang="ru-RU" baseline="0" dirty="0" smtClean="0"/>
                        <a:t> интерактивные занятия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87350" y="207963"/>
            <a:ext cx="11458575" cy="128905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Гигиеническое воспитание и обучение детей и подростков, привитие навыков в сфере формирования репродуктивного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996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Информирование </a:t>
            </a:r>
            <a:r>
              <a:rPr lang="ru-RU" u="sng" dirty="0"/>
              <a:t>и обучение детей и подростков позволяет сформировать: </a:t>
            </a:r>
            <a:endParaRPr lang="ru-RU" b="1" u="sng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правильные </a:t>
            </a:r>
            <a:r>
              <a:rPr lang="ru-RU" b="1" dirty="0"/>
              <a:t>навыки личной гигиены в сфере репродуктивного здоровья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правильные </a:t>
            </a:r>
            <a:r>
              <a:rPr lang="ru-RU" b="1" dirty="0"/>
              <a:t>представления</a:t>
            </a:r>
            <a:r>
              <a:rPr lang="ru-RU" dirty="0"/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об особенностях процесса полового созревания,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о наиболее распространенных нарушениях репродуктивного здоровья в детском и подростковом возрасте,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о последствиях раннего начала половой жизни, инфекциях, передаваемых </a:t>
            </a:r>
            <a:r>
              <a:rPr lang="ru-RU" dirty="0" smtClean="0"/>
              <a:t>половым </a:t>
            </a:r>
            <a:r>
              <a:rPr lang="ru-RU" dirty="0"/>
              <a:t>путем, использовании средств контрацепции.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Этапы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282575"/>
            <a:ext cx="10515600" cy="7286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Залог успеха!</a:t>
            </a: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7975"/>
            <a:ext cx="4168775" cy="2786063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1188" y="4070350"/>
            <a:ext cx="43926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916613" y="1577975"/>
            <a:ext cx="3878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Доброжелательность</a:t>
            </a:r>
          </a:p>
          <a:p>
            <a:r>
              <a:rPr lang="ru-RU" sz="2400">
                <a:latin typeface="Calibri" pitchFamily="34" charset="0"/>
              </a:rPr>
              <a:t>Информированность </a:t>
            </a:r>
          </a:p>
          <a:p>
            <a:r>
              <a:rPr lang="ru-RU" sz="2400">
                <a:latin typeface="Calibri" pitchFamily="34" charset="0"/>
              </a:rPr>
              <a:t>Готовность помочь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7699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Ресурсы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для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50" y="869950"/>
            <a:ext cx="11233150" cy="5816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2"/>
              </a:rPr>
              <a:t>www.focus-media.ru</a:t>
            </a:r>
            <a:r>
              <a:rPr lang="ru-RU" dirty="0" smtClean="0"/>
              <a:t> адаптированный сайт </a:t>
            </a:r>
            <a:r>
              <a:rPr lang="en-US" dirty="0" smtClean="0"/>
              <a:t>dans4life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3"/>
              </a:rPr>
              <a:t>www.2live.ru-</a:t>
            </a:r>
            <a:r>
              <a:rPr lang="ru-RU" dirty="0" smtClean="0"/>
              <a:t> сайт про здоровье с 12 лет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4"/>
          <a:srcRect t="6674" r="19926"/>
          <a:stretch>
            <a:fillRect/>
          </a:stretch>
        </p:blipFill>
        <p:spPr bwMode="auto">
          <a:xfrm>
            <a:off x="6543675" y="2578100"/>
            <a:ext cx="55308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5"/>
          <a:srcRect t="9317" r="19489"/>
          <a:stretch>
            <a:fillRect/>
          </a:stretch>
        </p:blipFill>
        <p:spPr bwMode="auto">
          <a:xfrm>
            <a:off x="-77789" y="1977265"/>
            <a:ext cx="654526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428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Репродуктивное здоровье</vt:lpstr>
      <vt:lpstr>Актуально</vt:lpstr>
      <vt:lpstr>Терминология</vt:lpstr>
      <vt:lpstr>Почему начинают половую жизнь?</vt:lpstr>
      <vt:lpstr>Алгоритм работы по профилактике нарушений репродуктивного здоровья детей и подростков</vt:lpstr>
      <vt:lpstr>Гигиеническое воспитание и обучение детей и подростков, привитие навыков в сфере формирования репродуктивного здоровья</vt:lpstr>
      <vt:lpstr>Этапы работы</vt:lpstr>
      <vt:lpstr>Залог успеха!</vt:lpstr>
      <vt:lpstr>Ресурсы для подростков</vt:lpstr>
      <vt:lpstr>Презентация PowerPoint</vt:lpstr>
      <vt:lpstr>Ресурсы мед. работнику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Репродуктивное здоровье</dc:title>
  <dc:creator>USER</dc:creator>
  <cp:lastModifiedBy>user</cp:lastModifiedBy>
  <cp:revision>21</cp:revision>
  <dcterms:created xsi:type="dcterms:W3CDTF">2019-08-25T17:59:04Z</dcterms:created>
  <dcterms:modified xsi:type="dcterms:W3CDTF">2019-10-15T08:05:49Z</dcterms:modified>
</cp:coreProperties>
</file>