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3" r:id="rId4"/>
    <p:sldId id="282" r:id="rId5"/>
    <p:sldId id="265" r:id="rId6"/>
    <p:sldId id="279" r:id="rId7"/>
    <p:sldId id="266" r:id="rId8"/>
    <p:sldId id="268" r:id="rId9"/>
    <p:sldId id="280" r:id="rId10"/>
    <p:sldId id="269" r:id="rId11"/>
    <p:sldId id="270" r:id="rId12"/>
    <p:sldId id="271" r:id="rId13"/>
    <p:sldId id="272" r:id="rId14"/>
    <p:sldId id="278" r:id="rId15"/>
    <p:sldId id="283" r:id="rId16"/>
    <p:sldId id="273" r:id="rId17"/>
    <p:sldId id="281" r:id="rId18"/>
    <p:sldId id="277" r:id="rId19"/>
    <p:sldId id="274" r:id="rId20"/>
    <p:sldId id="276" r:id="rId21"/>
    <p:sldId id="275" r:id="rId2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4868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МАДОУ «Детский сад комбинированного вида №16»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517232"/>
            <a:ext cx="536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Позднякова Наталья Сергеевна</a:t>
            </a:r>
          </a:p>
          <a:p>
            <a:pPr algn="r"/>
            <a:r>
              <a:rPr lang="ru-RU" sz="2000" b="1" dirty="0" smtClean="0"/>
              <a:t>учитель-логопед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84784"/>
            <a:ext cx="8604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</a:rPr>
              <a:t>Сторителлинг</a:t>
            </a:r>
            <a:r>
              <a:rPr lang="ru-RU" sz="3600" b="1" dirty="0" smtClean="0">
                <a:solidFill>
                  <a:schemeClr val="tx2"/>
                </a:solidFill>
              </a:rPr>
              <a:t>  как средство развития связной речи детей </a:t>
            </a: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дошкольного возраста.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6386" name="Picture 2" descr="https://1.bp.blogspot.com/-tPXsnGdT0EY/XH0hLPjDGRI/AAAAAAAABac/-nL445dHVn4br0MO2gw-tRDwRyvP5pIaQCLcBGAs/s1600/OUD0KxipJoY.jpg"/>
          <p:cNvPicPr>
            <a:picLocks noChangeAspect="1" noChangeArrowheads="1"/>
          </p:cNvPicPr>
          <p:nvPr/>
        </p:nvPicPr>
        <p:blipFill>
          <a:blip r:embed="rId2" cstate="print"/>
          <a:srcRect t="18541" r="1442" b="13420"/>
          <a:stretch>
            <a:fillRect/>
          </a:stretch>
        </p:blipFill>
        <p:spPr bwMode="auto">
          <a:xfrm>
            <a:off x="2195736" y="3212976"/>
            <a:ext cx="5163263" cy="237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48680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техники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1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.Вступление</a:t>
            </a:r>
            <a:r>
              <a:rPr lang="ru-RU" sz="2000" dirty="0" smtClean="0"/>
              <a:t> - вызвать у слушателя интерес и увлечь его,</a:t>
            </a:r>
          </a:p>
          <a:p>
            <a:r>
              <a:rPr lang="ru-RU" sz="2000" dirty="0" smtClean="0"/>
              <a:t>должно зацепить их внимание и удерживать его.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Развитие события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/>
              <a:t>- Эта часть дает возможность основательнее</a:t>
            </a:r>
          </a:p>
          <a:p>
            <a:r>
              <a:rPr lang="ru-RU" sz="2000" dirty="0" smtClean="0"/>
              <a:t>проникнуть в проблему или конфликт, о котором рассказывается в вступлении.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3. Кульминация </a:t>
            </a:r>
            <a:r>
              <a:rPr lang="ru-RU" sz="2000" dirty="0" smtClean="0"/>
              <a:t>-Когда напряжение доходит до апогея и обстановка начинает выглядеть нестерпимой, появляется разрешение поставленной проблемы. Тайна раскрыта. В конечном итоге находится решение, и этот ответ, как правило, совсем не тот, которого мы ожидали.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4. Заключение </a:t>
            </a:r>
            <a:r>
              <a:rPr lang="ru-RU" sz="2000" dirty="0" smtClean="0"/>
              <a:t>- Должно быть краткое заключение, которое подытоживает рассказ одним предложением. Как в басне - мораль.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14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 хороших историй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0"/>
            <a:ext cx="44644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Простота.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Неожиданность.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Конкретность.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Персонажи истории должны быть знакомы и понятны дошкольникам.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Реалистичность.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Эмоциональность.</a:t>
            </a:r>
          </a:p>
        </p:txBody>
      </p:sp>
      <p:pic>
        <p:nvPicPr>
          <p:cNvPr id="1026" name="Picture 2" descr="F:\связное высказывание\970afc8d-cd80-4164-968a-e9713328f4e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6010" b="11049"/>
          <a:stretch>
            <a:fillRect/>
          </a:stretch>
        </p:blipFill>
        <p:spPr bwMode="auto">
          <a:xfrm>
            <a:off x="4932040" y="1340768"/>
            <a:ext cx="3906819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построить образовательную деятельность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Конверт-доска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англ.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сonvert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преобразовывать)  </a:t>
            </a:r>
            <a:r>
              <a:rPr lang="ru-RU" b="1" dirty="0" smtClean="0"/>
              <a:t>– плоскостное изображение </a:t>
            </a:r>
            <a:r>
              <a:rPr lang="ru-RU" dirty="0" smtClean="0"/>
              <a:t>с помощью пластилина и ДВП на определенную тему.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73216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Благодаря такой технологии</a:t>
            </a:r>
          </a:p>
          <a:p>
            <a:r>
              <a:rPr lang="ru-RU" dirty="0" smtClean="0"/>
              <a:t>в процессе совместной работы с детьми или при объяснении материала</a:t>
            </a:r>
          </a:p>
          <a:p>
            <a:r>
              <a:rPr lang="ru-RU" dirty="0" smtClean="0"/>
              <a:t>педагог может изменять содержание, дополнять изображение на доске</a:t>
            </a:r>
          </a:p>
          <a:p>
            <a:r>
              <a:rPr lang="ru-RU" dirty="0" smtClean="0"/>
              <a:t>различными элементами или удалять их с помощью стеки.</a:t>
            </a:r>
            <a:endParaRPr lang="ru-RU" dirty="0"/>
          </a:p>
        </p:txBody>
      </p:sp>
      <p:pic>
        <p:nvPicPr>
          <p:cNvPr id="1026" name="Picture 2" descr="C:\Users\Windows\Desktop\связное высказывание\62ba67de-ca9e-4afe-8485-89c841b03d2f.jpg"/>
          <p:cNvPicPr>
            <a:picLocks noChangeAspect="1" noChangeArrowheads="1"/>
          </p:cNvPicPr>
          <p:nvPr/>
        </p:nvPicPr>
        <p:blipFill>
          <a:blip r:embed="rId2" cstate="print"/>
          <a:srcRect t="22916" b="29167"/>
          <a:stretch>
            <a:fillRect/>
          </a:stretch>
        </p:blipFill>
        <p:spPr bwMode="auto">
          <a:xfrm>
            <a:off x="285720" y="1500174"/>
            <a:ext cx="5572132" cy="3559998"/>
          </a:xfrm>
          <a:prstGeom prst="rect">
            <a:avLst/>
          </a:prstGeom>
          <a:noFill/>
        </p:spPr>
      </p:pic>
      <p:pic>
        <p:nvPicPr>
          <p:cNvPr id="12289" name="Picture 1" descr="F:\связное высказывание\1a11847f-ae8e-4e9f-b612-99b59b0908fd.jpg"/>
          <p:cNvPicPr>
            <a:picLocks noChangeAspect="1" noChangeArrowheads="1"/>
          </p:cNvPicPr>
          <p:nvPr/>
        </p:nvPicPr>
        <p:blipFill>
          <a:blip r:embed="rId3" cstate="print"/>
          <a:srcRect l="19200" t="23750" b="18501"/>
          <a:stretch>
            <a:fillRect/>
          </a:stretch>
        </p:blipFill>
        <p:spPr bwMode="auto">
          <a:xfrm>
            <a:off x="6156176" y="1556792"/>
            <a:ext cx="2644680" cy="2520280"/>
          </a:xfrm>
          <a:prstGeom prst="rect">
            <a:avLst/>
          </a:prstGeom>
          <a:noFill/>
        </p:spPr>
      </p:pic>
      <p:pic>
        <p:nvPicPr>
          <p:cNvPr id="1027" name="Picture 3" descr="C:\Users\Windows\Desktop\связное высказывание\3a51b3fa-ddb4-4c17-b3bb-a8bcca3d6072.jpg"/>
          <p:cNvPicPr>
            <a:picLocks noChangeAspect="1" noChangeArrowheads="1"/>
          </p:cNvPicPr>
          <p:nvPr/>
        </p:nvPicPr>
        <p:blipFill>
          <a:blip r:embed="rId4" cstate="print"/>
          <a:srcRect l="11111" t="12500" r="13889" b="39583"/>
          <a:stretch>
            <a:fillRect/>
          </a:stretch>
        </p:blipFill>
        <p:spPr bwMode="auto">
          <a:xfrm>
            <a:off x="6084168" y="3284984"/>
            <a:ext cx="276744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642918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Кубики Историй </a:t>
            </a:r>
            <a:r>
              <a:rPr lang="ru-RU" b="1" dirty="0" smtClean="0"/>
              <a:t>– это уникальная настольная игра-пособие</a:t>
            </a:r>
          </a:p>
          <a:p>
            <a:r>
              <a:rPr lang="ru-RU" dirty="0" smtClean="0"/>
              <a:t>жанра </a:t>
            </a:r>
            <a:r>
              <a:rPr lang="ru-RU" i="1" dirty="0" err="1" smtClean="0"/>
              <a:t>storytelling</a:t>
            </a:r>
            <a:r>
              <a:rPr lang="ru-RU" i="1" dirty="0" smtClean="0"/>
              <a:t>, развивающая фантазию и речь.</a:t>
            </a:r>
            <a:endParaRPr lang="ru-RU" dirty="0"/>
          </a:p>
        </p:txBody>
      </p:sp>
      <p:sp>
        <p:nvSpPr>
          <p:cNvPr id="5122" name="AutoShape 2" descr="blob:https://web.whatsapp.com/cf153624-bbc7-4e0a-9a5f-98ec11cb67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1234\Desktop\связное высказывание\cf153624-bbc7-4e0a-9a5f-98ec11cb67c7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076056" y="1412776"/>
            <a:ext cx="3412722" cy="4550296"/>
          </a:xfrm>
          <a:prstGeom prst="rect">
            <a:avLst/>
          </a:prstGeom>
          <a:noFill/>
        </p:spPr>
      </p:pic>
      <p:pic>
        <p:nvPicPr>
          <p:cNvPr id="2050" name="Picture 2" descr="C:\Users\Windows\Desktop\связное высказывание\77a4b47b-b8d9-40aa-9c97-4ec5b0b7c115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t="12500"/>
          <a:stretch>
            <a:fillRect/>
          </a:stretch>
        </p:blipFill>
        <p:spPr bwMode="auto">
          <a:xfrm>
            <a:off x="428596" y="1428736"/>
            <a:ext cx="3857620" cy="450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ребенку задается тема рассказа «Жил был ежик» выпадает домик - «Дом у него был теплый, деревянный» выпадает изображение дерева - «Около его дома росло дерево» выпадает солнышко - «Над домиком его светит солнышко» и т.д……..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(Используются  5 кубиков).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7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/>
          <a:srcRect t="25141" b="13602"/>
          <a:stretch/>
        </p:blipFill>
        <p:spPr bwMode="auto">
          <a:xfrm>
            <a:off x="395536" y="3573016"/>
            <a:ext cx="5785842" cy="2329558"/>
          </a:xfrm>
          <a:prstGeom prst="rect">
            <a:avLst/>
          </a:prstGeom>
          <a:noFill/>
        </p:spPr>
      </p:pic>
      <p:pic>
        <p:nvPicPr>
          <p:cNvPr id="29705" name="Picture 9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2799184" cy="3107095"/>
          </a:xfrm>
          <a:prstGeom prst="rect">
            <a:avLst/>
          </a:prstGeom>
          <a:noFill/>
        </p:spPr>
      </p:pic>
      <p:pic>
        <p:nvPicPr>
          <p:cNvPr id="29707" name="Picture 11" descr="Картинки по запросу сказочное солнц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64288" y="1988840"/>
            <a:ext cx="1767196" cy="1646335"/>
          </a:xfrm>
          <a:prstGeom prst="rect">
            <a:avLst/>
          </a:prstGeom>
          <a:noFill/>
        </p:spPr>
      </p:pic>
      <p:pic>
        <p:nvPicPr>
          <p:cNvPr id="29709" name="Picture 13" descr="Картинки по запросу сказочный персонаж заяц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7816" y="4293096"/>
            <a:ext cx="1656184" cy="2165779"/>
          </a:xfrm>
          <a:prstGeom prst="rect">
            <a:avLst/>
          </a:prstGeom>
          <a:noFill/>
        </p:spPr>
      </p:pic>
      <p:pic>
        <p:nvPicPr>
          <p:cNvPr id="10244" name="Picture 4" descr="https://img2.freepng.ru/20180205/xiw/kisspng-t-shirt-hedgehog-clip-art-cartoon-hedgehog-5a78eb9ea1af12.94754964151787407866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1695001" cy="1845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8924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Собрать корзинку для пересказа истории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Таинственно открываем корзинку и достаем первую игрушку….Когда-то жила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она живёт? …….. Дом, в котором она жила……….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Существует несколько способов, как собрать корзинку.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1.Собираем сами (педагог)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2.Собирают дети, по вашей подсказке.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3.Для этого нужно предварительно проговорить, что должно быть в корзине.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(Отличный вариант для повторения слов)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Заранее, вместе готовим карточки с рисунками или поделки.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381625"/>
            <a:ext cx="14097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Конструирование сказок по картам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1234\Desktop\связное высказывание\500908481a9bbd24fe04a9cd0fcfd4fe.jpg"/>
          <p:cNvPicPr>
            <a:picLocks noChangeAspect="1" noChangeArrowheads="1"/>
          </p:cNvPicPr>
          <p:nvPr/>
        </p:nvPicPr>
        <p:blipFill>
          <a:blip r:embed="rId2" cstate="print"/>
          <a:srcRect l="4189" t="12566" r="4705" b="2262"/>
          <a:stretch>
            <a:fillRect/>
          </a:stretch>
        </p:blipFill>
        <p:spPr bwMode="auto">
          <a:xfrm>
            <a:off x="827584" y="1124744"/>
            <a:ext cx="7848872" cy="550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 flipV="1">
            <a:off x="251520" y="2348880"/>
            <a:ext cx="871296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27784" y="1844824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80112" y="177281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5536" y="141277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Обычный мир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1412776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Волшебный мир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1412776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Возвращение</a:t>
            </a:r>
            <a:endParaRPr lang="ru-RU" dirty="0"/>
          </a:p>
        </p:txBody>
      </p:sp>
      <p:pic>
        <p:nvPicPr>
          <p:cNvPr id="4097" name="Picture 1" descr="F:\связное высказывание\карты проппа\proppCard01_planerka_in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848386" cy="1284362"/>
          </a:xfrm>
          <a:prstGeom prst="rect">
            <a:avLst/>
          </a:prstGeom>
          <a:noFill/>
        </p:spPr>
      </p:pic>
      <p:pic>
        <p:nvPicPr>
          <p:cNvPr id="4098" name="Picture 2" descr="F:\связное высказывание\карты проппа\proppCard03_planerka_inf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864096" cy="1308145"/>
          </a:xfrm>
          <a:prstGeom prst="rect">
            <a:avLst/>
          </a:prstGeom>
          <a:noFill/>
        </p:spPr>
      </p:pic>
      <p:pic>
        <p:nvPicPr>
          <p:cNvPr id="4099" name="Picture 3" descr="F:\связное высказывание\карты проппа\proppCard04_planerka_inf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68960"/>
            <a:ext cx="936104" cy="1417157"/>
          </a:xfrm>
          <a:prstGeom prst="rect">
            <a:avLst/>
          </a:prstGeom>
          <a:noFill/>
        </p:spPr>
      </p:pic>
      <p:pic>
        <p:nvPicPr>
          <p:cNvPr id="4100" name="Picture 4" descr="F:\связное высказывание\карты проппа\proppCard05_planerka_inf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708920"/>
            <a:ext cx="720080" cy="1090121"/>
          </a:xfrm>
          <a:prstGeom prst="rect">
            <a:avLst/>
          </a:prstGeom>
          <a:noFill/>
        </p:spPr>
      </p:pic>
      <p:pic>
        <p:nvPicPr>
          <p:cNvPr id="4101" name="Picture 5" descr="F:\связное высказывание\карты проппа\proppCard06_planerka_inf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492896"/>
            <a:ext cx="828495" cy="1254249"/>
          </a:xfrm>
          <a:prstGeom prst="rect">
            <a:avLst/>
          </a:prstGeom>
          <a:noFill/>
        </p:spPr>
      </p:pic>
      <p:pic>
        <p:nvPicPr>
          <p:cNvPr id="4102" name="Picture 6" descr="F:\связное высказывание\карты проппа\proppCard14_planerka_inf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852936"/>
            <a:ext cx="943516" cy="1428378"/>
          </a:xfrm>
          <a:prstGeom prst="rect">
            <a:avLst/>
          </a:prstGeom>
          <a:noFill/>
        </p:spPr>
      </p:pic>
      <p:pic>
        <p:nvPicPr>
          <p:cNvPr id="4103" name="Picture 7" descr="F:\связное высказывание\карты проппа\proppCard21_planerka_inf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2564904"/>
            <a:ext cx="1008112" cy="1526170"/>
          </a:xfrm>
          <a:prstGeom prst="rect">
            <a:avLst/>
          </a:prstGeom>
          <a:noFill/>
        </p:spPr>
      </p:pic>
      <p:pic>
        <p:nvPicPr>
          <p:cNvPr id="4104" name="Picture 8" descr="F:\связное высказывание\карты проппа\proppCard27_planerka_inf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636912"/>
            <a:ext cx="800821" cy="1212354"/>
          </a:xfrm>
          <a:prstGeom prst="rect">
            <a:avLst/>
          </a:prstGeom>
          <a:noFill/>
        </p:spPr>
      </p:pic>
      <p:pic>
        <p:nvPicPr>
          <p:cNvPr id="4105" name="Picture 9" descr="F:\связное высказывание\карты проппа\proppCard22_planerka_inf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2636912"/>
            <a:ext cx="943516" cy="1428378"/>
          </a:xfrm>
          <a:prstGeom prst="rect">
            <a:avLst/>
          </a:prstGeom>
          <a:noFill/>
        </p:spPr>
      </p:pic>
      <p:pic>
        <p:nvPicPr>
          <p:cNvPr id="4106" name="Picture 10" descr="F:\связное высказывание\карты проппа\proppCard28_planerka_inf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2996952"/>
            <a:ext cx="827584" cy="1252871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4214911"/>
            <a:ext cx="896448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«Сказка про зайчонка Тишку».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лесу под кустиком жил маленький зайчонок. Звали его Тишка. Тишка любил убегать далеко на поляну и играть в траве прыгая за бабочкой. Но родители запрещали ему далеко убегать и играть на поляне, потому что она таила много опасностей. Но однажды зайчонок заигрался и упал  с высоты в яму, повредил лапку. Эту беду увидела белка. Она достала волшебную бутылочку с лекарством и напоила Тишку. Все зажило. Тишка очутился снова  рядом со своим домом. Здоровый и не вередимый. Зайчонок был благодарен белочке за спасение и больше не бегал играть на поляну, а играл рядом со своим кустиком, где был его дом.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Мораль - нельзя нарушать запреты родителей, так как может случиться беда.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Вероника Н.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7098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Составление сказки по картам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3610744" cy="421048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Фото нового пособия будет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98" name="AutoShape 2" descr="blob:https://web.whatsapp.com/e435a9a0-6d5a-45e2-a518-c2753fe9cb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1234\Desktop\связное высказывание\53faeeee-5763-4788-8189-020c815371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2700" b="14301"/>
          <a:stretch>
            <a:fillRect/>
          </a:stretch>
        </p:blipFill>
        <p:spPr bwMode="auto">
          <a:xfrm>
            <a:off x="155575" y="2456892"/>
            <a:ext cx="5143500" cy="4320480"/>
          </a:xfrm>
          <a:prstGeom prst="rect">
            <a:avLst/>
          </a:prstGeom>
          <a:noFill/>
        </p:spPr>
      </p:pic>
      <p:pic>
        <p:nvPicPr>
          <p:cNvPr id="4101" name="Picture 5" descr="C:\Users\1234\Desktop\связное высказывание\7aa3b733-1551-4cc1-9478-2e9282186b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1151" b="32150"/>
          <a:stretch>
            <a:fillRect/>
          </a:stretch>
        </p:blipFill>
        <p:spPr bwMode="auto">
          <a:xfrm>
            <a:off x="4932040" y="548680"/>
            <a:ext cx="4074220" cy="4106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04664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Используя технику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педагог :</a:t>
            </a:r>
            <a:endParaRPr lang="ru-RU" sz="2400" b="1" dirty="0" smtClean="0"/>
          </a:p>
          <a:p>
            <a:r>
              <a:rPr lang="ru-RU" sz="3200" b="1" dirty="0" smtClean="0"/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создает комфортную обстановку во время занятия;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-формирует эмоциональный настрой;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снижает уровень тревожности;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активизирует речемыслительную деятельность;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помогает усваивать новый или обобщать пройденный материал;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пользуется доверием и завоевывает авторитет воспитанника.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позволяет разнообразить образовательную деятельность с детьми;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заинтересовывает каждого ребёнка в происходящем действии;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учит воспринимать и перерабатывать внешнюю информацию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Метод, который широко применяется в обучении. </a:t>
            </a:r>
          </a:p>
          <a:p>
            <a:r>
              <a:rPr lang="ru-RU" sz="2400" b="1" dirty="0" smtClean="0"/>
              <a:t>«</a:t>
            </a:r>
            <a:r>
              <a:rPr lang="en-US" sz="2400" b="1" dirty="0" smtClean="0"/>
              <a:t>Storytelling</a:t>
            </a:r>
            <a:r>
              <a:rPr lang="ru-RU" sz="2400" b="1" dirty="0" smtClean="0"/>
              <a:t>»</a:t>
            </a:r>
            <a:r>
              <a:rPr lang="en-US" sz="2400" b="1" dirty="0" smtClean="0"/>
              <a:t>, </a:t>
            </a:r>
            <a:r>
              <a:rPr lang="ru-RU" sz="2400" b="1" dirty="0" smtClean="0"/>
              <a:t>или «рассказывание историй»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Искусство увлекательного рассказа</a:t>
            </a:r>
          </a:p>
          <a:p>
            <a:r>
              <a:rPr lang="ru-RU" sz="2400" dirty="0" smtClean="0"/>
              <a:t>– это вариант неформального обучения с использованием</a:t>
            </a:r>
          </a:p>
          <a:p>
            <a:r>
              <a:rPr lang="ru-RU" sz="2400" dirty="0" smtClean="0"/>
              <a:t>любого сюжетно связанного повествования.</a:t>
            </a:r>
          </a:p>
          <a:p>
            <a:r>
              <a:rPr lang="ru-RU" sz="2400" dirty="0" smtClean="0"/>
              <a:t>В русском языке этому термину имеется весьма хороший</a:t>
            </a:r>
          </a:p>
          <a:p>
            <a:r>
              <a:rPr lang="ru-RU" sz="2400" dirty="0" smtClean="0"/>
              <a:t>синоним –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сказительство</a:t>
            </a:r>
            <a:r>
              <a:rPr lang="ru-RU" sz="2400" b="1" dirty="0" smtClean="0"/>
              <a:t>», подразумевая под собой</a:t>
            </a:r>
          </a:p>
          <a:p>
            <a:r>
              <a:rPr lang="ru-RU" sz="2400" dirty="0" smtClean="0"/>
              <a:t>исполнение сказаний, искусство увлекательного рассказа.</a:t>
            </a:r>
          </a:p>
          <a:p>
            <a:r>
              <a:rPr lang="ru-RU" sz="2400" b="1" dirty="0" smtClean="0"/>
              <a:t>Метод, который широко применяется в обучении.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dirty="0" err="1" smtClean="0">
                <a:solidFill>
                  <a:schemeClr val="tx2"/>
                </a:solidFill>
              </a:rPr>
              <a:t>Сторителлинг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/>
              <a:t>–педагогическая техника, выстроенная в </a:t>
            </a:r>
            <a:r>
              <a:rPr lang="ru-RU" sz="2400" dirty="0" smtClean="0"/>
              <a:t>применении историй с конкретной структурой и интересным героем, которая направлена на разрешение педагогических вопросов воспитания, развития и обучения.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5193"/>
            <a:ext cx="8712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Таким образом, можно выделить следующие преимущества использования техники </a:t>
            </a:r>
            <a:r>
              <a:rPr lang="ru-RU" sz="2800" dirty="0" err="1" smtClean="0"/>
              <a:t>сторителлинг</a:t>
            </a:r>
            <a:r>
              <a:rPr lang="ru-RU" sz="2800" dirty="0" smtClean="0"/>
              <a:t> с детьми дошкольного возраста.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Отличный способ разнообразить занятия.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имеет форму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дискурса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помогает научиться умственному восприятию и переработке внешней информации, обогащает устную речь, помогает запомнить материал, развивает грамотность.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может успешно использоваться в </a:t>
            </a:r>
            <a:r>
              <a:rPr lang="ru-RU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проектной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совместной деятельности детей.</a:t>
            </a:r>
          </a:p>
          <a:p>
            <a:pPr algn="ctr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5400000">
            <a:off x="4056582" y="-3498611"/>
            <a:ext cx="923330" cy="9036498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4" name="Picture 4" descr="C:\Users\1234\Desktop\связное высказывание\e435a9a0-6d5a-45e2-a518-c2753fe9cbe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22018" b="34691"/>
          <a:stretch/>
        </p:blipFill>
        <p:spPr bwMode="auto">
          <a:xfrm>
            <a:off x="1154586" y="1340768"/>
            <a:ext cx="6727321" cy="5177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5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1074902"/>
            <a:ext cx="8244408" cy="5522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7376" y="476672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искусство увлекательного рассказа. </a:t>
            </a:r>
          </a:p>
          <a:p>
            <a:pPr algn="ctr">
              <a:defRPr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был разработан     </a:t>
            </a:r>
          </a:p>
          <a:p>
            <a:pPr algn="ctr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Дэвидом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Армстронгом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руководителем  интернациональной фирмы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Armstrong 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International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0\Desktop\b_57a432568ab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3309930" cy="36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743798"/>
            <a:ext cx="871296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сторителлинга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 умственного восприятия и переработка информации, обогащение  устной речи,  запоминание материала, развитие  грамотности.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Обогащать активный и пассивный словарь.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Облегчать запоминание сюжета.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Уточнять использование грамматических форм речи.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и донести информацию.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коммуникативные способности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53532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Выделяют несколько видов педагогического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классический, активный, цифровой.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классическом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сторителлинге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реальная ситуация из жизни (или вымышленная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история) рассказывается самим педагогом. Дети только слушают и воспринимают информацию.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активном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сторителлинге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педагогом задается основа события, формируются 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проблемы, цели и задачи. Слушатели стремительно вовлекаются в процесс формирования и пересказа историй. Данный вид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содействует передаче не только очевидного, но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литофанического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знания (косвенный), которое закономерно не формируется и словесно никак не выражается. Оно особенным способом выражается в практической деятельности и предполагает собой передачу умений и навыков.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 формат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в котором рассказывание истории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дополняется визуальными компонентами (видео,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майнд-мэп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76672"/>
            <a:ext cx="50720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процесс визуализации сложного смысла простыми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образами, при котором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отрисовка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 происходит в процессе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донесения информации.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Майнд-мэп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методика графического представления информации,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изобретенная британским ученым Тони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русский язык это понятие переводится по-разному, например: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интеллект-карта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ментальная карта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ассоциативная карта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карта мыслей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графический способ подачи информации, данных и знаний, целью которого является быстро и чётко преподносить сложную информацию. Одна из форм информационного дизайна.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скрайбинг э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528734" cy="557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17632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которые можно использовать в работе с детьми дошкольного возраста.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017744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1.Сторителлинг на основе реальных ситуаций.</a:t>
            </a:r>
          </a:p>
          <a:p>
            <a:pPr marL="624078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основе повествования.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основе сценария.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	основе проблемных	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7204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97144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использовать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образовательной деятельности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965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Нужно рассказывать так, чтобы дети верили, что история интересна самому рассказчику.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Историю нужно сделать «живучей»и эмоционально окрашенной 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должна быть убедительной, правдивой, даже если в ней будут фантастические и сказочные сюжеты или животные, общение зверей и людей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0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важные моменты при создании истории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Начиная сочинять историю, подумайте, как создать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ее визуальный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Визуализация истории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поможет передать атмосферу, раскрыть тему и погрузить ребенка в воображаемый мир.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Соблюдайте очередность действий рассказчика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Всегда учитывайте возраст детей и их настроение, начиная историю о приключениях героев.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При необходимости поменяйте замысел повествования сюжета, его последовательность, окончание истории.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Рассказывайте историю доступным для детей языком, задействуйте в ней ярких героев.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Поясняйте перед повествованием, почему именно сегодня вы решили рассказать эту историю и чем она будет интересна для данной группы детей.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Начинайте историю с завязки и от первого лица.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«Хочу рассказать, как я…»,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 вам уже рассказывала про то, как я…»,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«Однажды со мной произошла такая история…».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1130</TotalTime>
  <Words>1082</Words>
  <Application>Microsoft Office PowerPoint</Application>
  <PresentationFormat>Экран (4:3)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 сторителлинга, которые можно использовать в работе с детьми дошкольного возраста.</vt:lpstr>
      <vt:lpstr>Как использовать сторителлинг в образовательной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сказки по картам Проппа.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103</cp:revision>
  <dcterms:created xsi:type="dcterms:W3CDTF">2013-08-25T13:41:46Z</dcterms:created>
  <dcterms:modified xsi:type="dcterms:W3CDTF">2019-11-08T05:33:44Z</dcterms:modified>
</cp:coreProperties>
</file>