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1" r:id="rId3"/>
    <p:sldId id="263" r:id="rId4"/>
    <p:sldId id="282" r:id="rId5"/>
    <p:sldId id="265" r:id="rId6"/>
    <p:sldId id="279" r:id="rId7"/>
    <p:sldId id="266" r:id="rId8"/>
    <p:sldId id="268" r:id="rId9"/>
    <p:sldId id="280" r:id="rId10"/>
    <p:sldId id="269" r:id="rId11"/>
    <p:sldId id="270" r:id="rId12"/>
    <p:sldId id="271" r:id="rId13"/>
    <p:sldId id="272" r:id="rId14"/>
    <p:sldId id="278" r:id="rId15"/>
    <p:sldId id="283" r:id="rId16"/>
    <p:sldId id="273" r:id="rId17"/>
    <p:sldId id="281" r:id="rId18"/>
    <p:sldId id="277" r:id="rId19"/>
    <p:sldId id="274" r:id="rId20"/>
    <p:sldId id="276" r:id="rId21"/>
    <p:sldId id="275" r:id="rId22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5" Type="http://schemas.microsoft.com/office/2007/relationships/hdphoto" Target="../media/hdphoto2.wdp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548680"/>
            <a:ext cx="9144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МАДОУ «Детский сад комбинированного вида №16»</a:t>
            </a:r>
          </a:p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pPr algn="ctr"/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491880" y="5517232"/>
            <a:ext cx="53640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/>
              <a:t>Позднякова Наталья Сергеевна</a:t>
            </a:r>
          </a:p>
          <a:p>
            <a:pPr algn="r"/>
            <a:r>
              <a:rPr lang="ru-RU" sz="2000" b="1" dirty="0" smtClean="0"/>
              <a:t>учитель-логопед</a:t>
            </a:r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1484784"/>
            <a:ext cx="86044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 smtClean="0">
                <a:solidFill>
                  <a:schemeClr val="tx2"/>
                </a:solidFill>
              </a:rPr>
              <a:t>Сторителлинг</a:t>
            </a:r>
            <a:r>
              <a:rPr lang="ru-RU" sz="3600" b="1" dirty="0" smtClean="0">
                <a:solidFill>
                  <a:schemeClr val="tx2"/>
                </a:solidFill>
              </a:rPr>
              <a:t>  как средство развития связной речи детей </a:t>
            </a:r>
            <a:r>
              <a:rPr lang="ru-RU" sz="3600" dirty="0" smtClean="0">
                <a:solidFill>
                  <a:schemeClr val="tx2"/>
                </a:solidFill>
              </a:rPr>
              <a:t/>
            </a:r>
            <a:br>
              <a:rPr lang="ru-RU" sz="3600" dirty="0" smtClean="0">
                <a:solidFill>
                  <a:schemeClr val="tx2"/>
                </a:solidFill>
              </a:rPr>
            </a:br>
            <a:r>
              <a:rPr lang="ru-RU" sz="3600" b="1" dirty="0" smtClean="0">
                <a:solidFill>
                  <a:schemeClr val="tx2"/>
                </a:solidFill>
              </a:rPr>
              <a:t>дошкольного возраста.</a:t>
            </a:r>
            <a:endParaRPr lang="ru-RU" sz="4000" dirty="0">
              <a:solidFill>
                <a:schemeClr val="tx2"/>
              </a:solidFill>
            </a:endParaRPr>
          </a:p>
        </p:txBody>
      </p:sp>
      <p:pic>
        <p:nvPicPr>
          <p:cNvPr id="16386" name="Picture 2" descr="https://1.bp.blogspot.com/-tPXsnGdT0EY/XH0hLPjDGRI/AAAAAAAABac/-nL445dHVn4br0MO2gw-tRDwRyvP5pIaQCLcBGAs/s1600/OUD0KxipJoY.jpg"/>
          <p:cNvPicPr>
            <a:picLocks noChangeAspect="1" noChangeArrowheads="1"/>
          </p:cNvPicPr>
          <p:nvPr/>
        </p:nvPicPr>
        <p:blipFill>
          <a:blip r:embed="rId2" cstate="print"/>
          <a:srcRect t="18541" r="1442" b="13420"/>
          <a:stretch>
            <a:fillRect/>
          </a:stretch>
        </p:blipFill>
        <p:spPr bwMode="auto">
          <a:xfrm>
            <a:off x="2195736" y="3212976"/>
            <a:ext cx="5163263" cy="23762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548680"/>
            <a:ext cx="835824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Структура техники </a:t>
            </a:r>
            <a:r>
              <a:rPr lang="ru-RU" sz="32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сторителлинг</a:t>
            </a:r>
            <a:endParaRPr lang="ru-RU" sz="32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chemeClr val="tx2"/>
                </a:solidFill>
              </a:rPr>
              <a:t>1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.Вступление</a:t>
            </a:r>
            <a:r>
              <a:rPr lang="ru-RU" sz="2000" dirty="0" smtClean="0"/>
              <a:t> - вызвать у слушателя интерес и увлечь его,</a:t>
            </a:r>
          </a:p>
          <a:p>
            <a:r>
              <a:rPr lang="ru-RU" sz="2000" dirty="0" smtClean="0"/>
              <a:t>должно зацепить их внимание и удерживать его.</a:t>
            </a:r>
          </a:p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2. Развитие события</a:t>
            </a:r>
            <a:r>
              <a:rPr lang="ru-RU" sz="2000" dirty="0" smtClean="0">
                <a:solidFill>
                  <a:schemeClr val="tx2"/>
                </a:solidFill>
              </a:rPr>
              <a:t> </a:t>
            </a:r>
            <a:r>
              <a:rPr lang="ru-RU" sz="2000" dirty="0" smtClean="0"/>
              <a:t>- Эта часть дает возможность основательнее</a:t>
            </a:r>
          </a:p>
          <a:p>
            <a:r>
              <a:rPr lang="ru-RU" sz="2000" dirty="0" smtClean="0"/>
              <a:t>проникнуть в проблему или конфликт, о котором рассказывается в вступлении.</a:t>
            </a:r>
          </a:p>
          <a:p>
            <a:r>
              <a:rPr lang="ru-RU" sz="2000" b="1" dirty="0" smtClean="0">
                <a:solidFill>
                  <a:schemeClr val="tx2"/>
                </a:solidFill>
              </a:rPr>
              <a:t>3. Кульминация </a:t>
            </a:r>
            <a:r>
              <a:rPr lang="ru-RU" sz="2000" dirty="0" smtClean="0"/>
              <a:t>-Когда напряжение доходит до апогея и обстановка начинает выглядеть нестерпимой, появляется разрешение поставленной проблемы. Тайна раскрыта. В конечном итоге находится решение, и этот ответ, как правило, совсем не тот, которого мы ожидали.</a:t>
            </a:r>
          </a:p>
          <a:p>
            <a:r>
              <a:rPr lang="ru-RU" sz="2000" b="1" dirty="0" smtClean="0">
                <a:solidFill>
                  <a:schemeClr val="tx2"/>
                </a:solidFill>
              </a:rPr>
              <a:t>4. Заключение </a:t>
            </a:r>
            <a:r>
              <a:rPr lang="ru-RU" sz="2000" dirty="0" smtClean="0"/>
              <a:t>- Должно быть краткое заключение, которое подытоживает рассказ одним предложением. Как в басне - мораль.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7142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476672"/>
            <a:ext cx="7704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Принципы хороших историй</a:t>
            </a: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628800"/>
            <a:ext cx="446449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 dirty="0" smtClean="0"/>
              <a:t>Простота.</a:t>
            </a:r>
          </a:p>
          <a:p>
            <a:pPr>
              <a:buFont typeface="Wingdings" pitchFamily="2" charset="2"/>
              <a:buChar char="ü"/>
            </a:pPr>
            <a:endParaRPr lang="ru-RU" sz="2000" dirty="0" smtClean="0"/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Неожиданность.</a:t>
            </a:r>
          </a:p>
          <a:p>
            <a:pPr>
              <a:buFont typeface="Wingdings" pitchFamily="2" charset="2"/>
              <a:buChar char="ü"/>
            </a:pPr>
            <a:endParaRPr lang="ru-RU" sz="2000" dirty="0" smtClean="0"/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Конкретность. 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Персонажи истории должны быть знакомы и понятны дошкольникам.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Реалистичность.</a:t>
            </a:r>
          </a:p>
          <a:p>
            <a:pPr>
              <a:buFont typeface="Wingdings" pitchFamily="2" charset="2"/>
              <a:buChar char="ü"/>
            </a:pPr>
            <a:endParaRPr lang="ru-RU" sz="2000" dirty="0" smtClean="0"/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Эмоциональность.</a:t>
            </a:r>
          </a:p>
        </p:txBody>
      </p:sp>
      <p:pic>
        <p:nvPicPr>
          <p:cNvPr id="1026" name="Picture 2" descr="F:\связное высказывание\970afc8d-cd80-4164-968a-e9713328f4e0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 t="6010" b="11049"/>
          <a:stretch>
            <a:fillRect/>
          </a:stretch>
        </p:blipFill>
        <p:spPr bwMode="auto">
          <a:xfrm>
            <a:off x="4932040" y="1340768"/>
            <a:ext cx="3906819" cy="4320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7275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0648"/>
            <a:ext cx="88204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Как построить образовательную деятельность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836712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/>
                </a:solidFill>
              </a:rPr>
              <a:t>Конверт-доска </a:t>
            </a:r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 англ.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сonvert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преобразовывать)  </a:t>
            </a:r>
            <a:r>
              <a:rPr lang="ru-RU" b="1" dirty="0" smtClean="0"/>
              <a:t>– плоскостное изображение </a:t>
            </a:r>
            <a:r>
              <a:rPr lang="ru-RU" dirty="0" smtClean="0"/>
              <a:t>с помощью пластилина и ДВП на определенную тему.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5373216"/>
            <a:ext cx="85324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Благодаря такой технологии</a:t>
            </a:r>
          </a:p>
          <a:p>
            <a:r>
              <a:rPr lang="ru-RU" dirty="0" smtClean="0"/>
              <a:t>в процессе совместной работы с детьми или при объяснении материала</a:t>
            </a:r>
          </a:p>
          <a:p>
            <a:r>
              <a:rPr lang="ru-RU" dirty="0" smtClean="0"/>
              <a:t>педагог может изменять содержание, дополнять изображение на доске</a:t>
            </a:r>
          </a:p>
          <a:p>
            <a:r>
              <a:rPr lang="ru-RU" dirty="0" smtClean="0"/>
              <a:t>различными элементами или удалять их с помощью стеки.</a:t>
            </a:r>
            <a:endParaRPr lang="ru-RU" dirty="0"/>
          </a:p>
        </p:txBody>
      </p:sp>
      <p:pic>
        <p:nvPicPr>
          <p:cNvPr id="1026" name="Picture 2" descr="C:\Users\Windows\Desktop\связное высказывание\62ba67de-ca9e-4afe-8485-89c841b03d2f.jpg"/>
          <p:cNvPicPr>
            <a:picLocks noChangeAspect="1" noChangeArrowheads="1"/>
          </p:cNvPicPr>
          <p:nvPr/>
        </p:nvPicPr>
        <p:blipFill>
          <a:blip r:embed="rId2" cstate="print"/>
          <a:srcRect t="22916" b="29167"/>
          <a:stretch>
            <a:fillRect/>
          </a:stretch>
        </p:blipFill>
        <p:spPr bwMode="auto">
          <a:xfrm>
            <a:off x="285720" y="1500174"/>
            <a:ext cx="5572132" cy="3559998"/>
          </a:xfrm>
          <a:prstGeom prst="rect">
            <a:avLst/>
          </a:prstGeom>
          <a:noFill/>
        </p:spPr>
      </p:pic>
      <p:pic>
        <p:nvPicPr>
          <p:cNvPr id="12289" name="Picture 1" descr="F:\связное высказывание\1a11847f-ae8e-4e9f-b612-99b59b0908fd.jpg"/>
          <p:cNvPicPr>
            <a:picLocks noChangeAspect="1" noChangeArrowheads="1"/>
          </p:cNvPicPr>
          <p:nvPr/>
        </p:nvPicPr>
        <p:blipFill>
          <a:blip r:embed="rId3" cstate="print"/>
          <a:srcRect l="19200" t="23750" b="18501"/>
          <a:stretch>
            <a:fillRect/>
          </a:stretch>
        </p:blipFill>
        <p:spPr bwMode="auto">
          <a:xfrm>
            <a:off x="6156176" y="1556792"/>
            <a:ext cx="2644680" cy="2520280"/>
          </a:xfrm>
          <a:prstGeom prst="rect">
            <a:avLst/>
          </a:prstGeom>
          <a:noFill/>
        </p:spPr>
      </p:pic>
      <p:pic>
        <p:nvPicPr>
          <p:cNvPr id="1027" name="Picture 3" descr="C:\Users\Windows\Desktop\связное высказывание\3a51b3fa-ddb4-4c17-b3bb-a8bcca3d6072.jpg"/>
          <p:cNvPicPr>
            <a:picLocks noChangeAspect="1" noChangeArrowheads="1"/>
          </p:cNvPicPr>
          <p:nvPr/>
        </p:nvPicPr>
        <p:blipFill>
          <a:blip r:embed="rId4" cstate="print"/>
          <a:srcRect l="11111" t="12500" r="13889" b="39583"/>
          <a:stretch>
            <a:fillRect/>
          </a:stretch>
        </p:blipFill>
        <p:spPr bwMode="auto">
          <a:xfrm>
            <a:off x="6084168" y="3284984"/>
            <a:ext cx="2767446" cy="23574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7275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7158" y="642918"/>
            <a:ext cx="85010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/>
                </a:solidFill>
              </a:rPr>
              <a:t>Кубики Историй </a:t>
            </a:r>
            <a:r>
              <a:rPr lang="ru-RU" b="1" dirty="0" smtClean="0"/>
              <a:t>– это уникальная настольная игра-пособие</a:t>
            </a:r>
          </a:p>
          <a:p>
            <a:r>
              <a:rPr lang="ru-RU" dirty="0" smtClean="0"/>
              <a:t>жанра </a:t>
            </a:r>
            <a:r>
              <a:rPr lang="ru-RU" i="1" dirty="0" err="1" smtClean="0"/>
              <a:t>storytelling</a:t>
            </a:r>
            <a:r>
              <a:rPr lang="ru-RU" i="1" dirty="0" smtClean="0"/>
              <a:t>, развивающая фантазию и речь.</a:t>
            </a:r>
            <a:endParaRPr lang="ru-RU" dirty="0"/>
          </a:p>
        </p:txBody>
      </p:sp>
      <p:sp>
        <p:nvSpPr>
          <p:cNvPr id="5122" name="AutoShape 2" descr="blob:https://web.whatsapp.com/cf153624-bbc7-4e0a-9a5f-98ec11cb67c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 descr="C:\Users\1234\Desktop\связное высказывание\cf153624-bbc7-4e0a-9a5f-98ec11cb67c7.jpg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5076056" y="1412776"/>
            <a:ext cx="3412722" cy="4550296"/>
          </a:xfrm>
          <a:prstGeom prst="rect">
            <a:avLst/>
          </a:prstGeom>
          <a:noFill/>
        </p:spPr>
      </p:pic>
      <p:pic>
        <p:nvPicPr>
          <p:cNvPr id="2050" name="Picture 2" descr="C:\Users\Windows\Desktop\связное высказывание\77a4b47b-b8d9-40aa-9c97-4ec5b0b7c115.jpg"/>
          <p:cNvPicPr>
            <a:picLocks noChangeAspect="1" noChangeArrowheads="1"/>
          </p:cNvPicPr>
          <p:nvPr/>
        </p:nvPicPr>
        <p:blipFill>
          <a:blip r:embed="rId3" cstate="print">
            <a:lum bright="30000"/>
          </a:blip>
          <a:srcRect t="12500"/>
          <a:stretch>
            <a:fillRect/>
          </a:stretch>
        </p:blipFill>
        <p:spPr bwMode="auto">
          <a:xfrm>
            <a:off x="428596" y="1428736"/>
            <a:ext cx="3857620" cy="45005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7275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48680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Например, ребенку задается тема рассказа «Жил был ежик» выпадает домик - «Дом у него был теплый, деревянный» выпадает изображение дерева - «Около его дома росло дерево» выпадает солнышко - «Над домиком его светит солнышко» и т.д……..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(Используются  5 кубиков).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703" name="Picture 7" descr="Похожее изображение"/>
          <p:cNvPicPr>
            <a:picLocks noChangeAspect="1" noChangeArrowheads="1"/>
          </p:cNvPicPr>
          <p:nvPr/>
        </p:nvPicPr>
        <p:blipFill rotWithShape="1">
          <a:blip r:embed="rId2" cstate="print"/>
          <a:srcRect t="25141" b="13602"/>
          <a:stretch/>
        </p:blipFill>
        <p:spPr bwMode="auto">
          <a:xfrm>
            <a:off x="395536" y="3573016"/>
            <a:ext cx="5785842" cy="2329558"/>
          </a:xfrm>
          <a:prstGeom prst="rect">
            <a:avLst/>
          </a:prstGeom>
          <a:noFill/>
        </p:spPr>
      </p:pic>
      <p:pic>
        <p:nvPicPr>
          <p:cNvPr id="29705" name="Picture 9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780928"/>
            <a:ext cx="2799184" cy="3107095"/>
          </a:xfrm>
          <a:prstGeom prst="rect">
            <a:avLst/>
          </a:prstGeom>
          <a:noFill/>
        </p:spPr>
      </p:pic>
      <p:pic>
        <p:nvPicPr>
          <p:cNvPr id="29707" name="Picture 11" descr="Картинки по запросу сказочное солнц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164288" y="1988840"/>
            <a:ext cx="1767196" cy="1646335"/>
          </a:xfrm>
          <a:prstGeom prst="rect">
            <a:avLst/>
          </a:prstGeom>
          <a:noFill/>
        </p:spPr>
      </p:pic>
      <p:pic>
        <p:nvPicPr>
          <p:cNvPr id="29709" name="Picture 13" descr="Картинки по запросу сказочный персонаж заяц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87816" y="4293096"/>
            <a:ext cx="1656184" cy="2165779"/>
          </a:xfrm>
          <a:prstGeom prst="rect">
            <a:avLst/>
          </a:prstGeom>
          <a:noFill/>
        </p:spPr>
      </p:pic>
      <p:pic>
        <p:nvPicPr>
          <p:cNvPr id="10244" name="Picture 4" descr="https://img2.freepng.ru/20180205/xiw/kisspng-t-shirt-hedgehog-clip-art-cartoon-hedgehog-5a78eb9ea1af12.947549641517874078662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725144"/>
            <a:ext cx="1695001" cy="1845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92696"/>
            <a:ext cx="889248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Собрать корзинку для пересказа истории</a:t>
            </a:r>
          </a:p>
          <a:p>
            <a:endParaRPr lang="ru-RU" sz="28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Таинственно открываем корзинку и достаем первую игрушку….Когда-то жила ….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Где она живёт? …….. Дом, в котором она жила……….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Существует несколько способов, как собрать корзинку.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1.Собираем сами (педагог)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2.Собирают дети, по вашей подсказке.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3.Для этого нужно предварительно проговорить, что должно быть в корзине.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(Отличный вариант для повторения слов)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Заранее, вместе готовим карточки с рисунками или поделки.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5381625"/>
            <a:ext cx="14097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692696"/>
            <a:ext cx="8280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Конструирование сказок по картам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Проппа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7" name="Picture 1" descr="C:\Users\1234\Desktop\связное высказывание\500908481a9bbd24fe04a9cd0fcfd4fe.jpg"/>
          <p:cNvPicPr>
            <a:picLocks noChangeAspect="1" noChangeArrowheads="1"/>
          </p:cNvPicPr>
          <p:nvPr/>
        </p:nvPicPr>
        <p:blipFill>
          <a:blip r:embed="rId2" cstate="print"/>
          <a:srcRect l="4189" t="12566" r="4705" b="2262"/>
          <a:stretch>
            <a:fillRect/>
          </a:stretch>
        </p:blipFill>
        <p:spPr bwMode="auto">
          <a:xfrm>
            <a:off x="827584" y="1124744"/>
            <a:ext cx="7848872" cy="55032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7275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 стрелкой 12"/>
          <p:cNvCxnSpPr/>
          <p:nvPr/>
        </p:nvCxnSpPr>
        <p:spPr>
          <a:xfrm flipV="1">
            <a:off x="251520" y="2348880"/>
            <a:ext cx="8712968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627784" y="1844824"/>
            <a:ext cx="0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580112" y="1772816"/>
            <a:ext cx="0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395536" y="1412776"/>
            <a:ext cx="2088232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Обычный мир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915816" y="1412776"/>
            <a:ext cx="2304256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Волшебный мир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724128" y="1412776"/>
            <a:ext cx="2664296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Возвращение</a:t>
            </a:r>
            <a:endParaRPr lang="ru-RU" dirty="0"/>
          </a:p>
        </p:txBody>
      </p:sp>
      <p:pic>
        <p:nvPicPr>
          <p:cNvPr id="4097" name="Picture 1" descr="F:\связное высказывание\карты проппа\proppCard01_planerka_inf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64904"/>
            <a:ext cx="848386" cy="1284362"/>
          </a:xfrm>
          <a:prstGeom prst="rect">
            <a:avLst/>
          </a:prstGeom>
          <a:noFill/>
        </p:spPr>
      </p:pic>
      <p:pic>
        <p:nvPicPr>
          <p:cNvPr id="4098" name="Picture 2" descr="F:\связное высказывание\карты проппа\proppCard03_planerka_inf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140968"/>
            <a:ext cx="864096" cy="1308145"/>
          </a:xfrm>
          <a:prstGeom prst="rect">
            <a:avLst/>
          </a:prstGeom>
          <a:noFill/>
        </p:spPr>
      </p:pic>
      <p:pic>
        <p:nvPicPr>
          <p:cNvPr id="4099" name="Picture 3" descr="F:\связное высказывание\карты проппа\proppCard04_planerka_inf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3068960"/>
            <a:ext cx="936104" cy="1417157"/>
          </a:xfrm>
          <a:prstGeom prst="rect">
            <a:avLst/>
          </a:prstGeom>
          <a:noFill/>
        </p:spPr>
      </p:pic>
      <p:pic>
        <p:nvPicPr>
          <p:cNvPr id="4100" name="Picture 4" descr="F:\связное высказывание\карты проппа\proppCard05_planerka_inf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648" y="2708920"/>
            <a:ext cx="720080" cy="1090121"/>
          </a:xfrm>
          <a:prstGeom prst="rect">
            <a:avLst/>
          </a:prstGeom>
          <a:noFill/>
        </p:spPr>
      </p:pic>
      <p:pic>
        <p:nvPicPr>
          <p:cNvPr id="4101" name="Picture 5" descr="F:\связное высказывание\карты проппа\proppCard06_planerka_info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3808" y="2492896"/>
            <a:ext cx="828495" cy="1254249"/>
          </a:xfrm>
          <a:prstGeom prst="rect">
            <a:avLst/>
          </a:prstGeom>
          <a:noFill/>
        </p:spPr>
      </p:pic>
      <p:pic>
        <p:nvPicPr>
          <p:cNvPr id="4102" name="Picture 6" descr="F:\связное высказывание\карты проппа\proppCard14_planerka_info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5896" y="2852936"/>
            <a:ext cx="943516" cy="1428378"/>
          </a:xfrm>
          <a:prstGeom prst="rect">
            <a:avLst/>
          </a:prstGeom>
          <a:noFill/>
        </p:spPr>
      </p:pic>
      <p:pic>
        <p:nvPicPr>
          <p:cNvPr id="4103" name="Picture 7" descr="F:\связное высказывание\карты проппа\proppCard21_planerka_info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2564904"/>
            <a:ext cx="1008112" cy="1526170"/>
          </a:xfrm>
          <a:prstGeom prst="rect">
            <a:avLst/>
          </a:prstGeom>
          <a:noFill/>
        </p:spPr>
      </p:pic>
      <p:pic>
        <p:nvPicPr>
          <p:cNvPr id="4104" name="Picture 8" descr="F:\связное высказывание\карты проппа\proppCard27_planerka_info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32240" y="2636912"/>
            <a:ext cx="800821" cy="1212354"/>
          </a:xfrm>
          <a:prstGeom prst="rect">
            <a:avLst/>
          </a:prstGeom>
          <a:noFill/>
        </p:spPr>
      </p:pic>
      <p:pic>
        <p:nvPicPr>
          <p:cNvPr id="4105" name="Picture 9" descr="F:\связное высказывание\карты проппа\proppCard22_planerka_info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652120" y="2636912"/>
            <a:ext cx="943516" cy="1428378"/>
          </a:xfrm>
          <a:prstGeom prst="rect">
            <a:avLst/>
          </a:prstGeom>
          <a:noFill/>
        </p:spPr>
      </p:pic>
      <p:pic>
        <p:nvPicPr>
          <p:cNvPr id="4106" name="Picture 10" descr="F:\связное высказывание\карты проппа\proppCard28_planerka_info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668344" y="2996952"/>
            <a:ext cx="827584" cy="1252871"/>
          </a:xfrm>
          <a:prstGeom prst="rect">
            <a:avLst/>
          </a:prstGeom>
          <a:noFill/>
        </p:spPr>
      </p:pic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0" y="4214911"/>
            <a:ext cx="8964488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«Сказка про зайчонка Тишку».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лесу под кустиком жил маленький зайчонок. Звали его Тишка. Тишка любил убегать далеко на поляну и играть в траве прыгая за бабочкой. Но родители запрещали ему далеко убегать и играть на поляне, потому что она таила много опасностей. Но однажды зайчонок заигрался и упал  с высоты в яму, повредил лапку. Эту беду увидела белка. Она достала волшебную бутылочку с лекарством и напоила Тишку. Все зажило. Тишка очутился снова  рядом со своим домом. Здоровый и не вередимый. Зайчонок был благодарен белочке за спасение и больше не бегал играть на поляну, а играл рядом со своим кустиком, где был его дом.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Мораль - нельзя нарушать запреты родителей, так как может случиться беда.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Вероника Н.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Заголовок 37"/>
          <p:cNvSpPr>
            <a:spLocks noGrp="1"/>
          </p:cNvSpPr>
          <p:nvPr>
            <p:ph type="title"/>
          </p:nvPr>
        </p:nvSpPr>
        <p:spPr>
          <a:xfrm>
            <a:off x="539552" y="692696"/>
            <a:ext cx="7992888" cy="70980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Составление сказки по картам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Проппа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2564904"/>
            <a:ext cx="3610744" cy="4210483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Фото нового пособия будет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098" name="AutoShape 2" descr="blob:https://web.whatsapp.com/e435a9a0-6d5a-45e2-a518-c2753fe9cbe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9" name="Picture 3" descr="C:\Users\1234\Desktop\связное высказывание\53faeeee-5763-4788-8189-020c815371d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22700" b="14301"/>
          <a:stretch>
            <a:fillRect/>
          </a:stretch>
        </p:blipFill>
        <p:spPr bwMode="auto">
          <a:xfrm>
            <a:off x="155575" y="2456892"/>
            <a:ext cx="5143500" cy="4320480"/>
          </a:xfrm>
          <a:prstGeom prst="rect">
            <a:avLst/>
          </a:prstGeom>
          <a:noFill/>
        </p:spPr>
      </p:pic>
      <p:pic>
        <p:nvPicPr>
          <p:cNvPr id="4101" name="Picture 5" descr="C:\Users\1234\Desktop\связное высказывание\7aa3b733-1551-4cc1-9478-2e9282186bc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t="11151" b="32150"/>
          <a:stretch>
            <a:fillRect/>
          </a:stretch>
        </p:blipFill>
        <p:spPr bwMode="auto">
          <a:xfrm>
            <a:off x="4932040" y="548680"/>
            <a:ext cx="4074220" cy="41067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8" y="404664"/>
            <a:ext cx="8496944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Используя технику </a:t>
            </a:r>
            <a:r>
              <a:rPr lang="ru-RU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сторителлинга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педагог :</a:t>
            </a:r>
            <a:endParaRPr lang="ru-RU" sz="2400" b="1" dirty="0" smtClean="0"/>
          </a:p>
          <a:p>
            <a:r>
              <a:rPr lang="ru-RU" sz="3200" b="1" dirty="0" smtClean="0"/>
              <a:t>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создает комфортную обстановку во время занятия;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-формирует эмоциональный настрой;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снижает уровень тревожности;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активизирует речемыслительную деятельность;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помогает усваивать новый или обобщать пройденный материал;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пользуется доверием и завоевывает авторитет воспитанника.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позволяет разнообразить образовательную деятельность с детьми;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заинтересовывает каждого ребёнка в происходящем действии;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учит воспринимать и перерабатывать внешнюю информацию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33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88640"/>
            <a:ext cx="871296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/>
              <a:t>Метод, который широко применяется в обучении. </a:t>
            </a:r>
          </a:p>
          <a:p>
            <a:r>
              <a:rPr lang="ru-RU" sz="2400" b="1" dirty="0" smtClean="0"/>
              <a:t>«</a:t>
            </a:r>
            <a:r>
              <a:rPr lang="en-US" sz="2400" b="1" dirty="0" smtClean="0"/>
              <a:t>Storytelling</a:t>
            </a:r>
            <a:r>
              <a:rPr lang="ru-RU" sz="2400" b="1" dirty="0" smtClean="0"/>
              <a:t>»</a:t>
            </a:r>
            <a:r>
              <a:rPr lang="en-US" sz="2400" b="1" dirty="0" smtClean="0"/>
              <a:t>, </a:t>
            </a:r>
            <a:r>
              <a:rPr lang="ru-RU" sz="2400" b="1" dirty="0" smtClean="0"/>
              <a:t>или «рассказывание историй»</a:t>
            </a:r>
          </a:p>
          <a:p>
            <a:r>
              <a:rPr lang="ru-RU" sz="2400" b="1" dirty="0" smtClean="0">
                <a:solidFill>
                  <a:schemeClr val="tx2"/>
                </a:solidFill>
              </a:rPr>
              <a:t>Искусство увлекательного рассказа</a:t>
            </a:r>
          </a:p>
          <a:p>
            <a:r>
              <a:rPr lang="ru-RU" sz="2400" dirty="0" smtClean="0"/>
              <a:t>– это вариант неформального обучения с использованием</a:t>
            </a:r>
          </a:p>
          <a:p>
            <a:r>
              <a:rPr lang="ru-RU" sz="2400" dirty="0" smtClean="0"/>
              <a:t>любого сюжетно связанного повествования.</a:t>
            </a:r>
          </a:p>
          <a:p>
            <a:r>
              <a:rPr lang="ru-RU" sz="2400" dirty="0" smtClean="0"/>
              <a:t>В русском языке этому термину имеется весьма хороший</a:t>
            </a:r>
          </a:p>
          <a:p>
            <a:r>
              <a:rPr lang="ru-RU" sz="2400" dirty="0" smtClean="0"/>
              <a:t>синоним – </a:t>
            </a:r>
            <a:r>
              <a:rPr lang="ru-RU" sz="2400" b="1" dirty="0" smtClean="0"/>
              <a:t>«</a:t>
            </a:r>
            <a:r>
              <a:rPr lang="ru-RU" sz="2400" b="1" dirty="0" err="1" smtClean="0"/>
              <a:t>сказительство</a:t>
            </a:r>
            <a:r>
              <a:rPr lang="ru-RU" sz="2400" b="1" dirty="0" smtClean="0"/>
              <a:t>», подразумевая под собой</a:t>
            </a:r>
          </a:p>
          <a:p>
            <a:r>
              <a:rPr lang="ru-RU" sz="2400" dirty="0" smtClean="0"/>
              <a:t>исполнение сказаний, искусство увлекательного рассказа.</a:t>
            </a:r>
          </a:p>
          <a:p>
            <a:r>
              <a:rPr lang="ru-RU" sz="2400" b="1" dirty="0" smtClean="0"/>
              <a:t>Метод, который широко применяется в обучении.</a:t>
            </a:r>
          </a:p>
          <a:p>
            <a:endParaRPr lang="ru-RU" sz="2400" b="1" dirty="0" smtClean="0">
              <a:solidFill>
                <a:schemeClr val="tx2"/>
              </a:solidFill>
            </a:endParaRPr>
          </a:p>
          <a:p>
            <a:pPr algn="just"/>
            <a:r>
              <a:rPr lang="ru-RU" sz="2400" b="1" dirty="0" err="1" smtClean="0">
                <a:solidFill>
                  <a:schemeClr val="tx2"/>
                </a:solidFill>
              </a:rPr>
              <a:t>Сторителлинг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smtClean="0"/>
              <a:t>–педагогическая техника, выстроенная в </a:t>
            </a:r>
            <a:r>
              <a:rPr lang="ru-RU" sz="2400" dirty="0" smtClean="0"/>
              <a:t>применении историй с конкретной структурой и интересным героем, которая направлена на разрешение педагогических вопросов воспитания, развития и обучения.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86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5193"/>
            <a:ext cx="8712968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/>
          </a:p>
          <a:p>
            <a:r>
              <a:rPr lang="ru-RU" sz="2800" dirty="0" smtClean="0"/>
              <a:t>Таким образом, можно выделить следующие преимущества использования техники </a:t>
            </a:r>
            <a:r>
              <a:rPr lang="ru-RU" sz="2800" dirty="0" err="1" smtClean="0"/>
              <a:t>сторителлинг</a:t>
            </a:r>
            <a:r>
              <a:rPr lang="ru-RU" sz="2800" dirty="0" smtClean="0"/>
              <a:t> с детьми дошкольного возраста. 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Отличный способ разнообразить занятия.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Техника </a:t>
            </a:r>
            <a:r>
              <a:rPr lang="ru-RU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сторителлинга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имеет форму </a:t>
            </a:r>
            <a:r>
              <a:rPr lang="ru-RU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дискурса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Детям </a:t>
            </a:r>
            <a:r>
              <a:rPr lang="ru-RU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сторителлинг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помогает научиться умственному восприятию и переработке внешней информации, обогащает устную речь, помогает запомнить материал, развивает грамотность.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Сторителлинг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может успешно использоваться в </a:t>
            </a:r>
            <a:r>
              <a:rPr lang="ru-RU" sz="28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проектной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 совместной деятельности детей.</a:t>
            </a:r>
          </a:p>
          <a:p>
            <a:pPr algn="ctr"/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76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 rot="5400000">
            <a:off x="4056582" y="-3498611"/>
            <a:ext cx="923330" cy="9036498"/>
          </a:xfrm>
          <a:prstGeom prst="rect">
            <a:avLst/>
          </a:prstGeom>
          <a:noFill/>
        </p:spPr>
        <p:txBody>
          <a:bodyPr vert="vert270"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</a:t>
            </a:r>
          </a:p>
        </p:txBody>
      </p:sp>
      <p:pic>
        <p:nvPicPr>
          <p:cNvPr id="4" name="Picture 4" descr="C:\Users\1234\Desktop\связное высказывание\e435a9a0-6d5a-45e2-a518-c2753fe9cbe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t="22018" b="34691"/>
          <a:stretch/>
        </p:blipFill>
        <p:spPr bwMode="auto">
          <a:xfrm>
            <a:off x="1154586" y="1340768"/>
            <a:ext cx="6727321" cy="51775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5558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>
          <a:xfrm>
            <a:off x="899592" y="1074902"/>
            <a:ext cx="8244408" cy="552245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27376" y="476672"/>
            <a:ext cx="561662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Сторителлинг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</a:t>
            </a:r>
          </a:p>
          <a:p>
            <a:pPr algn="ctr"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это искусство увлекательного рассказа. </a:t>
            </a:r>
          </a:p>
          <a:p>
            <a:pPr algn="ctr">
              <a:defRPr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Сторителлинг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был разработан     </a:t>
            </a:r>
          </a:p>
          <a:p>
            <a:pPr algn="ctr"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Дэвидом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Армстронгом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руководителем  интернациональной фирмы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Armstrong </a:t>
            </a:r>
          </a:p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International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д0\Desktop\b_57a432568ab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124744"/>
            <a:ext cx="3309930" cy="3661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2289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79512" y="743798"/>
            <a:ext cx="8712968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Цели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сторителлинга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развитие  умственного восприятия и переработка информации, обогащение  устной речи,  запоминание материала, развитие  грамотности.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Обогащать активный и пассивный словарь.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Облегчать запоминание сюжета.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Уточнять использование грамматических форм речи.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Систематизировать и донести информацию.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Развивать коммуникативные способности</a:t>
            </a: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357166"/>
            <a:ext cx="8535322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Выделяют несколько видов педагогического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сторителлинга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классический, активный, цифровой.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классическом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сторителлинге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реальная ситуация из жизни (или вымышленная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история) рассказывается самим педагогом. Дети только слушают и воспринимают информацию.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активном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сторителлинге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педагогом задается основа события, формируются ее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проблемы, цели и задачи. Слушатели стремительно вовлекаются в процесс формирования и пересказа историй. Данный вид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сторителлинга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содействует передаче не только очевидного, но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литофанического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знания (косвенный), которое закономерно не формируется и словесно никак не выражается. Оно особенным способом выражается в практической деятельности и предполагает собой передачу умений и навыков.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Цифровой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сторителлинг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- формат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сторителлинга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, в котором рассказывание истории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дополняется визуальными компонентами (видео,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скрайбинг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майнд-мэп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инфографика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93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476672"/>
            <a:ext cx="507206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Скрайбинг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это процесс визуализации сложного смысла простыми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образами, при котором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отрисовка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образов происходит в процессе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донесения информации.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Майнд-мэп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это методика графического представления информации,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изобретенная британским ученым Тони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Бьюзеном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русский язык это понятие переводится по-разному, например: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интеллект-карта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ментальная карта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ассоциативная карта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карта мыслей</a:t>
            </a:r>
          </a:p>
          <a:p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Инфографика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это графический способ подачи информации, данных и знаний, целью которого является быстро и чётко преподносить сложную информацию. Одна из форм информационного дизайна.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Картинки по запросу скрайбинг э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908720"/>
            <a:ext cx="3528734" cy="55759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548680"/>
            <a:ext cx="8517632" cy="10668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Виды 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сторителлинга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которые можно использовать в работе с детьми дошкольного возраста.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017744"/>
          </a:xfrm>
        </p:spPr>
        <p:txBody>
          <a:bodyPr/>
          <a:lstStyle/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1.Сторителлинг на основе реальных ситуаций.</a:t>
            </a:r>
          </a:p>
          <a:p>
            <a:pPr marL="624078" indent="-514350"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Сторителлинг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основе повествования. 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Сторителлинг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основе сценария.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Сторителлинг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на	основе проблемных	ситуаций.</a:t>
            </a:r>
          </a:p>
        </p:txBody>
      </p:sp>
    </p:spTree>
    <p:extLst>
      <p:ext uri="{BB962C8B-B14F-4D97-AF65-F5344CB8AC3E}">
        <p14:creationId xmlns:p14="http://schemas.microsoft.com/office/powerpoint/2010/main" val="272041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620688"/>
            <a:ext cx="8697144" cy="10668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Как использовать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сторителлинг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в образовательной деятельности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1772816"/>
            <a:ext cx="9144000" cy="4896544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Нужно рассказывать так, чтобы дети верили, что история интересна самому рассказчику.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Историю нужно сделать «живучей»и эмоционально окрашенной .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История должна быть убедительной, правдивой, даже если в ней будут фантастические и сказочные сюжеты или животные, общение зверей и людей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904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20688"/>
            <a:ext cx="849694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Наиболее важные моменты при создании истории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 Начиная сочинять историю, подумайте, как создать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ее визуальный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контент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Визуализация истории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поможет передать атмосферу, раскрыть тему и погрузить ребенка в воображаемый мир. 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Соблюдайте очередность действий рассказчика 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Всегда учитывайте возраст детей и их настроение, начиная историю о приключениях героев. 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При необходимости поменяйте замысел повествования сюжета, его последовательность, окончание истории. 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Рассказывайте историю доступным для детей языком, задействуйте в ней ярких героев.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Поясняйте перед повествованием, почему именно сегодня вы решили рассказать эту историю и чем она будет интересна для данной группы детей. 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Начинайте историю с завязки и от первого лица. 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«Хочу рассказать, как я…», 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«Я вам уже рассказывала про то, как я…», 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«Однажды со мной произошла такая история…». 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1130</TotalTime>
  <Words>1082</Words>
  <Application>Microsoft Office PowerPoint</Application>
  <PresentationFormat>Экран (4:3)</PresentationFormat>
  <Paragraphs>130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Georgia</vt:lpstr>
      <vt:lpstr>Times New Roman</vt:lpstr>
      <vt:lpstr>Trebuchet MS</vt:lpstr>
      <vt:lpstr>Wingdings</vt:lpstr>
      <vt:lpstr>Wingdings 2</vt:lpstr>
      <vt:lpstr>Городская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Виды сторителлинга, которые можно использовать в работе с детьми дошкольного возраста.</vt:lpstr>
      <vt:lpstr>Как использовать сторителлинг в образовательной деятельности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Составление сказки по картам Проппа.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Пользователь</cp:lastModifiedBy>
  <cp:revision>103</cp:revision>
  <dcterms:created xsi:type="dcterms:W3CDTF">2013-08-25T13:41:46Z</dcterms:created>
  <dcterms:modified xsi:type="dcterms:W3CDTF">2019-11-08T05:33:44Z</dcterms:modified>
</cp:coreProperties>
</file>