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60" r:id="rId2"/>
    <p:sldId id="261" r:id="rId3"/>
    <p:sldId id="265" r:id="rId4"/>
    <p:sldId id="270" r:id="rId5"/>
    <p:sldId id="272" r:id="rId6"/>
    <p:sldId id="269" r:id="rId7"/>
    <p:sldId id="271" r:id="rId8"/>
    <p:sldId id="274" r:id="rId9"/>
    <p:sldId id="275" r:id="rId10"/>
    <p:sldId id="276" r:id="rId11"/>
    <p:sldId id="277" r:id="rId12"/>
    <p:sldId id="278" r:id="rId13"/>
    <p:sldId id="279" r:id="rId14"/>
    <p:sldId id="266" r:id="rId15"/>
    <p:sldId id="267" r:id="rId16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17"/>
      <p:bold r:id="rId18"/>
      <p:italic r:id="rId19"/>
      <p:boldItalic r:id="rId20"/>
    </p:embeddedFont>
    <p:embeddedFont>
      <p:font typeface="Arial Black" panose="020B0A04020102020204" pitchFamily="34" charset="0"/>
      <p:bold r:id="rId21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0000"/>
    <a:srgbClr val="660066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 varScale="1">
        <p:scale>
          <a:sx n="104" d="100"/>
          <a:sy n="104" d="100"/>
        </p:scale>
        <p:origin x="18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05.02.2019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4BD201-5F9C-4593-BEFD-74C971F0B55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05.02.2019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22E6F0-797A-404D-B2F0-96032D2C16E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A3035-02C7-4538-A480-C6887B19F5A6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05.02.2019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18664C-3B03-4311-A452-8E87A1DF2E36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DDE1-E9F2-4B50-AB95-1A36B28481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05.02.2019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7BA6C-DE82-4922-A007-5CB817EE4E20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011FA9-72D4-4D0D-AA04-5200C8F96D1C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05.02.2019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BFCBB-F7D8-4AD9-B5F9-93687358CA6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AA105-3B9A-485F-A7BD-B3B1C1BFF99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05.02.2019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17202-91A5-4841-8837-12B3422A9C1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3E727-7E97-4B76-A273-97C117DFD6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05.02.2019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140D1-42AB-456C-B3EB-2E58162D29C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FDA9A-A9AF-4522-BA4E-959710ABA8F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05.02.2019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4C3DF-49FF-4AA4-A1AB-8615103FAECA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C31E6-6AC6-4E62-806B-D0CB1E8C626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05.02.2019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0E188-B191-46AC-99B7-5113417AE6A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59BE0-226E-4980-AAF5-F1A9DF7C7AE8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05.02.2019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D8319C-EFFD-43A6-A723-9E31BBA50F6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4FB44-2B3A-4EA5-B708-4FEB9F41BBF1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05.02.2019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51498-F984-481A-8E8C-4DDFA9BC918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0%D0%BD%D0%B3%D0%BB%D0%B8%D0%B9%D1%81%D0%BA%D0%B8%D0%B9_%D1%8F%D0%B7%D1%8B%D0%BA" TargetMode="External"/><Relationship Id="rId2" Type="http://schemas.openxmlformats.org/officeDocument/2006/relationships/hyperlink" Target="https://ru.wikipedia.org/wiki/%D0%9F%D1%80%D0%BE%D0%B5%D0%BA%D1%82_(%D0%B2_%D1%83%D0%BF%D1%80%D0%B0%D0%B2%D0%BB%D0%B5%D0%BD%D1%87%D0%B5%D1%81%D0%BA%D0%BE%D0%B9_%D0%B4%D0%B5%D1%8F%D1%82%D0%B5%D0%BB%D1%8C%D0%BD%D0%BE%D1%81%D1%82%D0%B8)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ru.wikipedia.org/wiki/%D0%9B%D0%B0%D1%82%D0%B8%D0%BD%D1%81%D0%BA%D0%B8%D0%B9_%D1%8F%D0%B7%D1%8B%D0%BA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91680" y="692696"/>
            <a:ext cx="662473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Семинар-практикум</a:t>
            </a:r>
          </a:p>
          <a:p>
            <a:pPr algn="ctr"/>
            <a:endParaRPr lang="ru-RU" sz="4000" dirty="0" smtClean="0">
              <a:solidFill>
                <a:schemeClr val="tx2">
                  <a:lumMod val="75000"/>
                </a:schemeClr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«Современная </a:t>
            </a:r>
            <a:r>
              <a:rPr lang="ru-RU" sz="4000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технология работы с информацией: проектная </a:t>
            </a: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технология»</a:t>
            </a:r>
            <a:endParaRPr lang="ru-RU" sz="4000" dirty="0">
              <a:solidFill>
                <a:schemeClr val="tx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571481"/>
            <a:ext cx="7772400" cy="1071570"/>
          </a:xfrm>
        </p:spPr>
        <p:txBody>
          <a:bodyPr/>
          <a:lstStyle/>
          <a:p>
            <a:r>
              <a:rPr lang="ru-RU" b="1" dirty="0" smtClean="0"/>
              <a:t>Планирование деятельности</a:t>
            </a:r>
            <a:endParaRPr lang="ru-RU" b="1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500166" y="1500174"/>
            <a:ext cx="6400800" cy="142876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Формирование рабочих групп,</a:t>
            </a:r>
          </a:p>
          <a:p>
            <a:pPr algn="l"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Распределение ролей (управляющий, архитектор, бухгалтер, менеджер, </a:t>
            </a:r>
            <a:r>
              <a:rPr lang="ru-RU" b="1" dirty="0" err="1" smtClean="0">
                <a:solidFill>
                  <a:srgbClr val="002060"/>
                </a:solidFill>
              </a:rPr>
              <a:t>креативный</a:t>
            </a:r>
            <a:r>
              <a:rPr lang="ru-RU" b="1" dirty="0" smtClean="0">
                <a:solidFill>
                  <a:srgbClr val="002060"/>
                </a:solidFill>
              </a:rPr>
              <a:t> директор и др.), </a:t>
            </a:r>
          </a:p>
          <a:p>
            <a:pPr algn="l"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Определение имеющихся ресурсов и источников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95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571481"/>
            <a:ext cx="7772400" cy="1071570"/>
          </a:xfrm>
        </p:spPr>
        <p:txBody>
          <a:bodyPr/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Информационный поиск  и применение знаний в конкретной ситуации 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500166" y="2928934"/>
            <a:ext cx="6400800" cy="142876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Исследование, эксперимент,</a:t>
            </a:r>
          </a:p>
          <a:p>
            <a:pPr algn="l"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Деловая игра,</a:t>
            </a:r>
          </a:p>
          <a:p>
            <a:pPr algn="l"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 Игровое проектирование,</a:t>
            </a:r>
          </a:p>
          <a:p>
            <a:pPr algn="l"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 Кейс, </a:t>
            </a:r>
          </a:p>
          <a:p>
            <a:pPr algn="l"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Искусственные образовательные среды, 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94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571481"/>
            <a:ext cx="7772400" cy="1071570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Проверка гипотез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500166" y="1785926"/>
            <a:ext cx="6400800" cy="142876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Имитационные упражнения</a:t>
            </a:r>
          </a:p>
          <a:p>
            <a:pPr algn="l"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Эксперимент </a:t>
            </a:r>
          </a:p>
          <a:p>
            <a:pPr algn="l"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Кластер</a:t>
            </a:r>
          </a:p>
          <a:p>
            <a:pPr algn="l"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Интеллект-</a:t>
            </a:r>
          </a:p>
          <a:p>
            <a:pPr algn="l"/>
            <a:r>
              <a:rPr lang="ru-RU" b="1" dirty="0" smtClean="0">
                <a:solidFill>
                  <a:srgbClr val="002060"/>
                </a:solidFill>
              </a:rPr>
              <a:t>карта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28674" name="Picture 2" descr="http://forchel.ru/uploads/posts/2014-08/1408929062_1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2928934"/>
            <a:ext cx="5072098" cy="35870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6011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571481"/>
            <a:ext cx="7772400" cy="1071570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Формулировка новых понятий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Обобщение, выводы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571604" y="2643182"/>
            <a:ext cx="6400800" cy="142876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ru-RU" b="1" dirty="0" err="1" smtClean="0">
                <a:solidFill>
                  <a:srgbClr val="002060"/>
                </a:solidFill>
              </a:rPr>
              <a:t>Блиц-игры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</a:p>
          <a:p>
            <a:pPr algn="l"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презентация, </a:t>
            </a:r>
          </a:p>
          <a:p>
            <a:pPr algn="l"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Рефлексия</a:t>
            </a:r>
          </a:p>
          <a:p>
            <a:pPr algn="l"/>
            <a:r>
              <a:rPr lang="ru-RU" b="1" dirty="0" smtClean="0">
                <a:solidFill>
                  <a:srgbClr val="002060"/>
                </a:solidFill>
              </a:rPr>
              <a:t> («Рефлексивный экран», «Футбольное поле», «Палитра», «Светофор» и др.)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56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9688" y="2408442"/>
            <a:ext cx="3456384" cy="151220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Проектная                                                       </a:t>
            </a:r>
            <a:endParaRPr lang="ru-RU" sz="4000" dirty="0">
              <a:solidFill>
                <a:schemeClr val="tx2">
                  <a:lumMod val="75000"/>
                </a:schemeClr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технология                                     </a:t>
            </a:r>
            <a:endParaRPr lang="ru-RU" sz="4000" dirty="0">
              <a:solidFill>
                <a:schemeClr val="tx2">
                  <a:lumMod val="75000"/>
                </a:schemeClr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33035" y="1844824"/>
            <a:ext cx="1414170" cy="45550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7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</a:p>
          <a:p>
            <a:endParaRPr lang="ru-RU" sz="1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11330" y="5209659"/>
            <a:ext cx="261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084168" y="2564383"/>
            <a:ext cx="2736304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 </a:t>
            </a:r>
            <a:r>
              <a:rPr lang="ru-RU" sz="3600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проектов</a:t>
            </a:r>
            <a:endParaRPr lang="ru-RU" sz="36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5148064" y="2204864"/>
            <a:ext cx="648072" cy="208823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6650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4179" y="1446596"/>
            <a:ext cx="6192688" cy="3960440"/>
          </a:xfrm>
        </p:spPr>
        <p:txBody>
          <a:bodyPr/>
          <a:lstStyle/>
          <a:p>
            <a:r>
              <a:rPr lang="ru-RU" sz="8000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СПАСИБО</a:t>
            </a:r>
            <a:br>
              <a:rPr lang="ru-RU" sz="8000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</a:br>
            <a:r>
              <a:rPr lang="ru-RU" sz="8000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 ЗА </a:t>
            </a:r>
            <a:br>
              <a:rPr lang="ru-RU" sz="8000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</a:br>
            <a:r>
              <a:rPr lang="ru-RU" sz="8000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РАБОТУ!</a:t>
            </a:r>
            <a:endParaRPr lang="ru-RU" sz="8000" dirty="0">
              <a:solidFill>
                <a:schemeClr val="tx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34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2449613"/>
            <a:ext cx="3562984" cy="151220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Проектная                                                       </a:t>
            </a:r>
            <a:endParaRPr lang="ru-RU" sz="4000" dirty="0">
              <a:solidFill>
                <a:schemeClr val="tx2">
                  <a:lumMod val="75000"/>
                </a:schemeClr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технология                                     </a:t>
            </a:r>
            <a:endParaRPr lang="ru-RU" sz="4000" dirty="0">
              <a:solidFill>
                <a:schemeClr val="tx2">
                  <a:lumMod val="75000"/>
                </a:schemeClr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96072" y="1556792"/>
            <a:ext cx="1322798" cy="50167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endParaRPr lang="ru-RU" sz="1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11330" y="5209659"/>
            <a:ext cx="261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108550" y="2605552"/>
            <a:ext cx="2736304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 </a:t>
            </a:r>
            <a:r>
              <a:rPr lang="ru-RU" sz="3600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проектов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58798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42617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возникновения проектной технологии</a:t>
            </a:r>
            <a:endParaRPr lang="ru-RU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http://900igr.net/up/datas/116758/008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50" t="20287" r="12326" b="9364"/>
          <a:stretch/>
        </p:blipFill>
        <p:spPr bwMode="auto">
          <a:xfrm>
            <a:off x="1564534" y="1772816"/>
            <a:ext cx="6961380" cy="4572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365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47664" y="836712"/>
            <a:ext cx="712879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История возникновения проектной технологии восходит ко второй половине 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XIX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века. Он появился в США и основывался на теоретических концепциях так  называемой прагматической педагогики, провозгласившей принцип «обучение посредствам делания» (Дж. И Э. </a:t>
            </a:r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Дьюи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Х. </a:t>
            </a:r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Килпатрик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Э. </a:t>
            </a:r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Коллингс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.)</a:t>
            </a:r>
          </a:p>
          <a:p>
            <a:pPr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Ведущая идея данной научной школы состояла в том, чтобы выполняемая ребенком учебная деятельность строилась по принципу «Все из жизни, все для жизни»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95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900igr.net/up/datas/116758/01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9" t="18107" r="54321" b="6172"/>
          <a:stretch/>
        </p:blipFill>
        <p:spPr bwMode="auto">
          <a:xfrm>
            <a:off x="1403648" y="908720"/>
            <a:ext cx="3384376" cy="4448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004048" y="404664"/>
            <a:ext cx="338437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Проектная технология привлекла внимание русских педагогов еще в начале 20 века. Идеи проектного обучения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возникли в России в 1905 году под руководством С.Т.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Шацкого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Была организована небольшая группа сотрудников, пытавшаяся активно использовать проектные методы в практике преподавания.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4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 rot="10800000" flipH="1" flipV="1">
            <a:off x="1403648" y="471859"/>
            <a:ext cx="7113438" cy="143306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53920" tIns="4761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 tooltip="Проект (в управленческой деятельности)"/>
              </a:rPr>
              <a:t>Проект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(соответствует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 tooltip="Английский язык"/>
              </a:rPr>
              <a:t>англ.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project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от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 tooltip="Латинский язык"/>
              </a:rPr>
              <a:t>лат.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projectus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«брошенный вперёд, выступающий, выдающийся вперёд») — временное предприятие, направленное на создание уникального продукта, услуги или результата.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36041" y="2204864"/>
            <a:ext cx="64624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Ме́тод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прое́ктов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это способ дидактической цели через детальную разработку </a:t>
            </a:r>
            <a:r>
              <a:rPr lang="ru-RU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проблемы, 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которая должна завершиться вполне реальным, осязаемым практическим результатом, оформленным тем или иным </a:t>
            </a:r>
            <a:r>
              <a:rPr lang="ru-RU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образом.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36041" y="4005064"/>
            <a:ext cx="6696744" cy="1277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Проектная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технология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комплекс методов, направленных на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организацию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самостоятельной познавательной и практической деятельности детей</a:t>
            </a:r>
            <a:r>
              <a:rPr lang="ru-RU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широкого спектра УУД, личностных результатов.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71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620688"/>
            <a:ext cx="6984776" cy="5713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Проектная технология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педагогическая технология, ориентированная не на интеграцию фактических знаний, а на их 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применение и приобретение новых знаний путем самообразования.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Часто проектом называют любую самостоятельную работу ученика: реферат, доклад или исследовательскую работу.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работа, направленная на решение конкретной проблемы, на достижение оптимальным способом заранее запланированного результата. Проект может включать элементы докладов, рефератов, исследований и любых других видов самостоятельной творческой работы учащихся, но только как 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способов достижения результатов проекта.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51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571480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ea typeface="Times New Roman"/>
                <a:cs typeface="Times New Roman"/>
              </a:rPr>
              <a:t>Актуализация знаний</a:t>
            </a:r>
            <a:r>
              <a:rPr lang="ru-RU" dirty="0" smtClean="0">
                <a:ea typeface="Times New Roman"/>
                <a:cs typeface="Times New Roman"/>
              </a:rPr>
              <a:t/>
            </a:r>
            <a:br>
              <a:rPr lang="ru-RU" dirty="0" smtClean="0">
                <a:ea typeface="Times New Roman"/>
                <a:cs typeface="Times New Roman"/>
              </a:rPr>
            </a:b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500166" y="1571612"/>
            <a:ext cx="6400800" cy="142876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ea typeface="Times New Roman"/>
                <a:cs typeface="Times New Roman"/>
              </a:rPr>
              <a:t>Интеллект- карта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ea typeface="Times New Roman"/>
                <a:cs typeface="Times New Roman"/>
              </a:rPr>
              <a:t> Презентация</a:t>
            </a:r>
          </a:p>
          <a:p>
            <a:endParaRPr lang="ru-RU" dirty="0"/>
          </a:p>
        </p:txBody>
      </p:sp>
      <p:pic>
        <p:nvPicPr>
          <p:cNvPr id="5" name="Picture 2" descr="C:\Users\ds6\Desktop\Готовюсь ко 2 дню\2 день\Интеллект-карты\im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7926" y="2714620"/>
            <a:ext cx="4888768" cy="3429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295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571480"/>
            <a:ext cx="7772400" cy="1470025"/>
          </a:xfrm>
        </p:spPr>
        <p:txBody>
          <a:bodyPr/>
          <a:lstStyle/>
          <a:p>
            <a:r>
              <a:rPr lang="ru-RU" b="1" dirty="0" err="1" smtClean="0"/>
              <a:t>Целеполагание</a:t>
            </a:r>
            <a:r>
              <a:rPr lang="ru-RU" b="1" dirty="0" smtClean="0"/>
              <a:t>, </a:t>
            </a:r>
            <a:br>
              <a:rPr lang="ru-RU" b="1" dirty="0" smtClean="0"/>
            </a:br>
            <a:r>
              <a:rPr lang="ru-RU" b="1" dirty="0" smtClean="0"/>
              <a:t>определение задач</a:t>
            </a:r>
            <a:endParaRPr lang="ru-RU" b="1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500166" y="2428868"/>
            <a:ext cx="6400800" cy="142876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Кластеры </a:t>
            </a:r>
          </a:p>
          <a:p>
            <a:pPr algn="l"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Идейные сетки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6" name="Picture 2" descr="http://uslide.ru/images/3/9409/960/img4.jpg"/>
          <p:cNvPicPr>
            <a:picLocks noChangeAspect="1" noChangeArrowheads="1"/>
          </p:cNvPicPr>
          <p:nvPr/>
        </p:nvPicPr>
        <p:blipFill>
          <a:blip r:embed="rId2" cstate="print"/>
          <a:srcRect l="55304" t="5227" b="5904"/>
          <a:stretch>
            <a:fillRect/>
          </a:stretch>
        </p:blipFill>
        <p:spPr bwMode="auto">
          <a:xfrm>
            <a:off x="5072066" y="1857364"/>
            <a:ext cx="2970117" cy="44291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1193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Другая 7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354</Words>
  <Application>Microsoft Office PowerPoint</Application>
  <PresentationFormat>Экран (4:3)</PresentationFormat>
  <Paragraphs>55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Calibri</vt:lpstr>
      <vt:lpstr>Arial Black</vt:lpstr>
      <vt:lpstr>Times New Roman</vt:lpstr>
      <vt:lpstr>Arial</vt:lpstr>
      <vt:lpstr>1_Тема Office</vt:lpstr>
      <vt:lpstr>Презентация PowerPoint</vt:lpstr>
      <vt:lpstr>Презентация PowerPoint</vt:lpstr>
      <vt:lpstr>История возникновения проектной технологии</vt:lpstr>
      <vt:lpstr>Презентация PowerPoint</vt:lpstr>
      <vt:lpstr>Презентация PowerPoint</vt:lpstr>
      <vt:lpstr>Презентация PowerPoint</vt:lpstr>
      <vt:lpstr>Презентация PowerPoint</vt:lpstr>
      <vt:lpstr>Актуализация знаний </vt:lpstr>
      <vt:lpstr>Целеполагание,  определение задач</vt:lpstr>
      <vt:lpstr>Планирование деятельности</vt:lpstr>
      <vt:lpstr>Информационный поиск  и применение знаний в конкретной ситуации </vt:lpstr>
      <vt:lpstr>Проверка гипотез</vt:lpstr>
      <vt:lpstr>Формулировка новых понятий Обобщение, выводы</vt:lpstr>
      <vt:lpstr>Презентация PowerPoint</vt:lpstr>
      <vt:lpstr>СПАСИБО  ЗА  РАБОТУ!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Тетрадь на спирали</dc:title>
  <dc:creator>Фокина Лидия Петровна</dc:creator>
  <cp:keywords>Шаблон презентации</cp:keywords>
  <cp:lastModifiedBy>ddt-kruf</cp:lastModifiedBy>
  <cp:revision>80</cp:revision>
  <dcterms:created xsi:type="dcterms:W3CDTF">2014-07-06T18:18:01Z</dcterms:created>
  <dcterms:modified xsi:type="dcterms:W3CDTF">2019-02-05T08:20:17Z</dcterms:modified>
</cp:coreProperties>
</file>