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7"/>
  </p:notesMasterIdLst>
  <p:sldIdLst>
    <p:sldId id="276" r:id="rId2"/>
    <p:sldId id="286" r:id="rId3"/>
    <p:sldId id="285" r:id="rId4"/>
    <p:sldId id="258" r:id="rId5"/>
    <p:sldId id="261" r:id="rId6"/>
    <p:sldId id="262" r:id="rId7"/>
    <p:sldId id="265" r:id="rId8"/>
    <p:sldId id="264" r:id="rId9"/>
    <p:sldId id="293" r:id="rId10"/>
    <p:sldId id="288" r:id="rId11"/>
    <p:sldId id="289" r:id="rId12"/>
    <p:sldId id="291" r:id="rId13"/>
    <p:sldId id="266" r:id="rId14"/>
    <p:sldId id="269" r:id="rId15"/>
    <p:sldId id="292" r:id="rId16"/>
    <p:sldId id="281" r:id="rId17"/>
    <p:sldId id="271" r:id="rId18"/>
    <p:sldId id="277" r:id="rId19"/>
    <p:sldId id="287" r:id="rId20"/>
    <p:sldId id="284" r:id="rId21"/>
    <p:sldId id="260" r:id="rId22"/>
    <p:sldId id="294" r:id="rId23"/>
    <p:sldId id="295" r:id="rId24"/>
    <p:sldId id="282" r:id="rId25"/>
    <p:sldId id="296" r:id="rId26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954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025AE430-091C-4354-A39C-CD80D1EF9051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67EE0B5-F8EA-4E62-9D7E-FA13F20FFF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47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98795" y="-21511"/>
            <a:ext cx="46736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1154" y="2708476"/>
            <a:ext cx="4417807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11154" y="4421081"/>
            <a:ext cx="4413071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18325" y="1516829"/>
            <a:ext cx="28448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71360" y="5719967"/>
            <a:ext cx="3775456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98795" y="5719967"/>
            <a:ext cx="858221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1030147"/>
            <a:ext cx="1979271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04395" y="1030147"/>
            <a:ext cx="7231605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194" y="2900830"/>
            <a:ext cx="8849957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194" y="4267201"/>
            <a:ext cx="8849956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2815" y="2316009"/>
            <a:ext cx="407619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961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2450" y="2316010"/>
            <a:ext cx="407428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2974695"/>
            <a:ext cx="4559808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59" y="856527"/>
            <a:ext cx="4120587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9777" y="2657435"/>
            <a:ext cx="4406096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5456" y="4136994"/>
            <a:ext cx="4398379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406400" y="0"/>
            <a:ext cx="13243109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609600" y="333488"/>
            <a:ext cx="109728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081656" y="-21511"/>
            <a:ext cx="4905488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320" y="1027664"/>
            <a:ext cx="936632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323" y="2323652"/>
            <a:ext cx="9036423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517" y="22449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0BD874A-232D-41A0-BA25-603FC166448B}" type="datetimeFigureOut">
              <a:rPr lang="ru-RU" smtClean="0"/>
              <a:pPr/>
              <a:t>18.03.2020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88597" y="5852161"/>
            <a:ext cx="46695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98795" y="224492"/>
            <a:ext cx="17762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81964F7-4232-426E-83C4-58246B3C8F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5.jpe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1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64.jpeg"/><Relationship Id="rId4" Type="http://schemas.openxmlformats.org/officeDocument/2006/relationships/image" Target="../media/image61.jpe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microsoft.com/office/2007/relationships/hdphoto" Target="../media/hdphoto18.wdp"/><Relationship Id="rId4" Type="http://schemas.openxmlformats.org/officeDocument/2006/relationships/image" Target="../media/image68.jpe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microsoft.com/office/2007/relationships/hdphoto" Target="../media/hdphoto21.wdp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7.jpe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1976" y="518199"/>
            <a:ext cx="63470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Позднякова Наталья Сергеевна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16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6824" y="1502688"/>
            <a:ext cx="67813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2009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ГОУ СПО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Красноуфимский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педагогический колледж», специальность – учитель изобразительного искусства и черчения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2014 г.-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ФГБОУ ВПО «Уральский государственный педагогический университет»  г. Екатеринбург, специальность – учитель – логопед (диплом специалиста).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– Образовательное учреждение профсоюзов высшего образования «Академия труда и социальных отношений» г. Екатеринбург, диплом предоставляет право на ведение профессиональной деятельности в сфере «Государственное и муниципальное управление»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–АНО ДПО «Федеральный институт повышения квалификации и переподготовки» г. Москва, специальность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педагог-дефектолог.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Общий стаж работы – 10 лет.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Педагогический стаж 10 лет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Учителем –логопедом 3 года</a:t>
            </a: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данном заведении –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год.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1234\Documents\аттестация логопед\1566197446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0734" y="753866"/>
            <a:ext cx="3771331" cy="5571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72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234\Documents\аттестация логопед\1a1d643c-b37b-4054-9ebe-abe7c4efe863.jpg"/>
          <p:cNvPicPr>
            <a:picLocks noChangeAspect="1" noChangeArrowheads="1"/>
          </p:cNvPicPr>
          <p:nvPr/>
        </p:nvPicPr>
        <p:blipFill>
          <a:blip r:embed="rId2" cstate="print"/>
          <a:srcRect t="24720"/>
          <a:stretch>
            <a:fillRect/>
          </a:stretch>
        </p:blipFill>
        <p:spPr bwMode="auto">
          <a:xfrm>
            <a:off x="3362969" y="3233652"/>
            <a:ext cx="3235951" cy="3248025"/>
          </a:xfrm>
          <a:prstGeom prst="rect">
            <a:avLst/>
          </a:prstGeom>
          <a:noFill/>
        </p:spPr>
      </p:pic>
      <p:pic>
        <p:nvPicPr>
          <p:cNvPr id="36867" name="Picture 3" descr="C:\Users\1234\Documents\аттестация логопед\15707036474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8842088" y="3781553"/>
            <a:ext cx="3085856" cy="231439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021976" y="755190"/>
            <a:ext cx="762672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Здоровьесберегающие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технологии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(элементы дыхательной гимнастики А.Н.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Стрельниковой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зрительную гимнастику В.Х. Базарного,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логоритмические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упражнения Е.А.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Алябьевой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кинезиологические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упражнения А.Л.Сиротюк).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870" name="AutoShape 6" descr="blob:https://web.whatsapp.com/8f209757-6c66-4f41-a3d1-9bce0f2cc4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801"/>
          <a:stretch/>
        </p:blipFill>
        <p:spPr bwMode="auto">
          <a:xfrm>
            <a:off x="658617" y="3233651"/>
            <a:ext cx="27717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98920" y="3233652"/>
            <a:ext cx="26289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612"/>
          <a:stretch/>
        </p:blipFill>
        <p:spPr bwMode="auto">
          <a:xfrm>
            <a:off x="9227821" y="1004236"/>
            <a:ext cx="2314392" cy="239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801859" y="573213"/>
            <a:ext cx="10616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нформационно-компьютерные технологии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логопедических занятиях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53276" y="1163221"/>
            <a:ext cx="4347942" cy="528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3350" y="1192624"/>
            <a:ext cx="30956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2758" y="1192624"/>
            <a:ext cx="2980592" cy="266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5950" y="3420471"/>
            <a:ext cx="4766750" cy="30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7710" y="990929"/>
            <a:ext cx="3382032" cy="437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42216" y="519329"/>
            <a:ext cx="1083733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3. Представить опыт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педагогическому сообществу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14400" y="1044807"/>
            <a:ext cx="714394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Представляла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обобщенный опыт работы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 теме «Пособия для развития связной речи у дошкольников» (интерактивные практики),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территориальной педагогической конференции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«Реализация национального проекта «Образование»: педагогические инициативы», 2019г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 теме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или необычные истории об обычном» секция «Современный педагог для современного ребенка», по результатам территориальной педагогической конференции «Реализация национального проекта «Образование»: педагогические инициативы», 2019г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открытое подгрупповое занятие по теме «Сказки, которые еще никто не читал», по итогам работы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территориального семинара-практикума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«Внедрения системы образовательных событий как средства повышения образовательных результатов обучающихся ГО Красноуфимск», 2019г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опыт работы по теме «Интерактивный метод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в ходе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VI межрегиональной научно-практической конференции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«Пространство дошкольного детства. Современность и будущее», «Преемственность дошкольного и начального общего образования», 2020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5" name="Picture 1" descr="C:\Users\1234\Documents\аттестация логопед\IMG-20191111-WA0010.jpg"/>
          <p:cNvPicPr>
            <a:picLocks noChangeAspect="1" noChangeArrowheads="1"/>
          </p:cNvPicPr>
          <p:nvPr/>
        </p:nvPicPr>
        <p:blipFill>
          <a:blip r:embed="rId3" cstate="print"/>
          <a:srcRect l="16256" t="25231"/>
          <a:stretch>
            <a:fillRect/>
          </a:stretch>
        </p:blipFill>
        <p:spPr bwMode="auto">
          <a:xfrm>
            <a:off x="8024649" y="4182456"/>
            <a:ext cx="3454702" cy="2313360"/>
          </a:xfrm>
          <a:prstGeom prst="rect">
            <a:avLst/>
          </a:prstGeom>
          <a:noFill/>
        </p:spPr>
      </p:pic>
      <p:sp>
        <p:nvSpPr>
          <p:cNvPr id="49154" name="AutoShape 2" descr="https://apf.mail.ru/cgi-bin/readmsg?id=15833100791810598718;0;4&amp;exif=1&amp;full=1&amp;x-email=tasha.96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6" name="AutoShape 4" descr="https://apf.mail.ru/cgi-bin/readmsg?id=15833100791810598718;0;4&amp;exif=1&amp;full=1&amp;x-email=tasha.96%40inbox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2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8894" y="548697"/>
            <a:ext cx="10837335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 algn="ctr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Задача 3. Представить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 работы педагогическому сообществу.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50259" y="996585"/>
            <a:ext cx="620357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Публикация тезисов в сборниках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 теме «Логопедическая работа по развитию у старших дошкольников навыков связного речевого высказывания через изобразительную деятельность»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итогам работы межтерриториальной заочной педагогической конференции «Детский сад XXI века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тенденции развития образования, проблемы и пути их решения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Ревда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2019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 теме «Развитие речи детей старшего дошкольного возраста средствами изобразительной деятельности» по итогам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работы III территориальной педагогической конференции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«Педагог и ребенок с особыми образовательными потребностями в детском саду и начальной школе: содружество, сотворчество, сотрудничество», 2019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по теме «Нетрадиционные технологии как средство коррекции речевых нарушений у дошкольников» по результатам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территориального практико-ориентированного семинара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«Организация современного образовательного пространства в условиях инклюзивного дошкольного образования», 2018г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79" name="AutoShape 3" descr="blob:https://web.whatsapp.com/46bf9b02-f080-4dec-b0c5-49e6763880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b="8366"/>
          <a:stretch>
            <a:fillRect/>
          </a:stretch>
        </p:blipFill>
        <p:spPr bwMode="auto">
          <a:xfrm>
            <a:off x="9236730" y="1005449"/>
            <a:ext cx="2181225" cy="30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7214068" y="1012452"/>
            <a:ext cx="20669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7" name="Picture 1" descr="C:\Users\1234\Desktop\QIP Shot - Screen 57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065" y="3626069"/>
            <a:ext cx="3979809" cy="2822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15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8345" y="570240"/>
            <a:ext cx="7046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Коррекционно-развивающее  направление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6824" y="1006236"/>
            <a:ext cx="5991225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>
              <a:tabLst>
                <a:tab pos="536575" algn="l"/>
              </a:tabLst>
            </a:pP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логопункте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-пальчиковая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артикуляционная моторика, </a:t>
            </a: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-дыхательная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гимнастика, </a:t>
            </a: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-тренировка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голоса,  дикции,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-психические процессы,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восприятия,</a:t>
            </a: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 звукопроизношением,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-анализ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звукового состава слов.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-активизацию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лексико-грамматического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связной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</a:p>
          <a:p>
            <a:pPr marL="261938">
              <a:tabLst>
                <a:tab pos="536575" algn="l"/>
              </a:tabLst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задействовано как можно больше анализаторов (слуховой, зрительной, речевой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61938">
              <a:tabLst>
                <a:tab pos="53657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звуковой культуре речи и подготовке к обучению грамоте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учу детей правильно произносить изучаемый звук, дифференцировать его на слух и в произношении, выполнять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-буквенный анализ и синтез слогов и слов. </a:t>
            </a:r>
          </a:p>
          <a:p>
            <a:pPr marL="261938">
              <a:tabLst>
                <a:tab pos="536575" algn="l"/>
              </a:tabLst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подготовки к обучению грамоте использую парциальную программу Н.В.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Нищевой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«Обучение грамоте детей дошкольного возраста».</a:t>
            </a:r>
          </a:p>
          <a:p>
            <a:pPr marL="261938">
              <a:tabLst>
                <a:tab pos="536575" algn="l"/>
              </a:tabLs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326" y="714375"/>
            <a:ext cx="1826596" cy="208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65" y="1093460"/>
            <a:ext cx="1737449" cy="220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blob:https://web.whatsapp.com/2b149f08-a8d0-4337-903f-7ddf14cf977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blob:https://web.whatsapp.com/2b149f08-a8d0-4337-903f-7ddf14cf977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97" b="11937"/>
          <a:stretch/>
        </p:blipFill>
        <p:spPr bwMode="auto">
          <a:xfrm>
            <a:off x="6109765" y="2305049"/>
            <a:ext cx="2337374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9197"/>
          <a:stretch/>
        </p:blipFill>
        <p:spPr bwMode="auto">
          <a:xfrm>
            <a:off x="9125196" y="3018631"/>
            <a:ext cx="2371725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3" b="5191"/>
          <a:stretch/>
        </p:blipFill>
        <p:spPr bwMode="auto">
          <a:xfrm>
            <a:off x="7588198" y="4200525"/>
            <a:ext cx="1908855" cy="188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4515642"/>
            <a:ext cx="1446256" cy="19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6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234\Documents\аттестация логопед\4ebb12cc-dc38-4493-bce8-ba7f9bef4c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4732" y="567559"/>
            <a:ext cx="2088274" cy="2784366"/>
          </a:xfrm>
          <a:prstGeom prst="rect">
            <a:avLst/>
          </a:prstGeom>
          <a:noFill/>
        </p:spPr>
      </p:pic>
      <p:pic>
        <p:nvPicPr>
          <p:cNvPr id="36867" name="Picture 3" descr="C:\Users\1234\Documents\аттестация логопед\20190418_154240.jpg"/>
          <p:cNvPicPr>
            <a:picLocks noChangeAspect="1" noChangeArrowheads="1"/>
          </p:cNvPicPr>
          <p:nvPr/>
        </p:nvPicPr>
        <p:blipFill>
          <a:blip r:embed="rId3" cstate="print"/>
          <a:srcRect l="17817"/>
          <a:stretch>
            <a:fillRect/>
          </a:stretch>
        </p:blipFill>
        <p:spPr bwMode="auto">
          <a:xfrm rot="5400000">
            <a:off x="8656911" y="3642819"/>
            <a:ext cx="2908737" cy="2654519"/>
          </a:xfrm>
          <a:prstGeom prst="rect">
            <a:avLst/>
          </a:prstGeom>
          <a:noFill/>
        </p:spPr>
      </p:pic>
      <p:pic>
        <p:nvPicPr>
          <p:cNvPr id="36868" name="Picture 4" descr="C:\Users\1234\Documents\аттестация логопед\b9f0c9d1-a64e-4ca0-844a-e736325a4fc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5464" y="3531476"/>
            <a:ext cx="2116520" cy="2822027"/>
          </a:xfrm>
          <a:prstGeom prst="rect">
            <a:avLst/>
          </a:prstGeom>
          <a:noFill/>
        </p:spPr>
      </p:pic>
      <p:pic>
        <p:nvPicPr>
          <p:cNvPr id="36869" name="Picture 5" descr="C:\Users\1234\Documents\аттестация логопед\cde0bdad-814c-4a07-b5d7-7a8252ee0b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6691" y="3531474"/>
            <a:ext cx="2128345" cy="2837793"/>
          </a:xfrm>
          <a:prstGeom prst="rect">
            <a:avLst/>
          </a:prstGeom>
          <a:noFill/>
        </p:spPr>
      </p:pic>
      <p:pic>
        <p:nvPicPr>
          <p:cNvPr id="36870" name="Picture 6" descr="C:\Users\1234\Documents\аттестация логопед\EAbPIuHIVmw.jpg"/>
          <p:cNvPicPr>
            <a:picLocks noChangeAspect="1" noChangeArrowheads="1"/>
          </p:cNvPicPr>
          <p:nvPr/>
        </p:nvPicPr>
        <p:blipFill>
          <a:blip r:embed="rId6" cstate="print"/>
          <a:srcRect t="31954"/>
          <a:stretch>
            <a:fillRect/>
          </a:stretch>
        </p:blipFill>
        <p:spPr bwMode="auto">
          <a:xfrm>
            <a:off x="1017533" y="3515710"/>
            <a:ext cx="3093051" cy="2806262"/>
          </a:xfrm>
          <a:prstGeom prst="rect">
            <a:avLst/>
          </a:prstGeom>
          <a:noFill/>
        </p:spPr>
      </p:pic>
      <p:pic>
        <p:nvPicPr>
          <p:cNvPr id="36871" name="Picture 7" descr="C:\Users\1234\Documents\аттестация логопед\faa6a998-2666-446c-9423-7fae0cb40cb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6497" y="567557"/>
            <a:ext cx="2072509" cy="2763346"/>
          </a:xfrm>
          <a:prstGeom prst="rect">
            <a:avLst/>
          </a:prstGeom>
          <a:noFill/>
        </p:spPr>
      </p:pic>
      <p:pic>
        <p:nvPicPr>
          <p:cNvPr id="36872" name="Picture 8" descr="C:\Users\1234\Documents\аттестация логопед\htGD-omOSQw.jpg"/>
          <p:cNvPicPr>
            <a:picLocks noChangeAspect="1" noChangeArrowheads="1"/>
          </p:cNvPicPr>
          <p:nvPr/>
        </p:nvPicPr>
        <p:blipFill>
          <a:blip r:embed="rId8" cstate="print"/>
          <a:srcRect t="25106" r="20875"/>
          <a:stretch>
            <a:fillRect/>
          </a:stretch>
        </p:blipFill>
        <p:spPr bwMode="auto">
          <a:xfrm>
            <a:off x="5999436" y="567560"/>
            <a:ext cx="2198633" cy="2774730"/>
          </a:xfrm>
          <a:prstGeom prst="rect">
            <a:avLst/>
          </a:prstGeom>
          <a:noFill/>
        </p:spPr>
      </p:pic>
      <p:pic>
        <p:nvPicPr>
          <p:cNvPr id="36873" name="Picture 9" descr="C:\Users\1234\Documents\аттестация логопед\Ij5gFc8fDKA.jpg"/>
          <p:cNvPicPr>
            <a:picLocks noChangeAspect="1" noChangeArrowheads="1"/>
          </p:cNvPicPr>
          <p:nvPr/>
        </p:nvPicPr>
        <p:blipFill>
          <a:blip r:embed="rId9" cstate="print"/>
          <a:srcRect t="22069"/>
          <a:stretch>
            <a:fillRect/>
          </a:stretch>
        </p:blipFill>
        <p:spPr bwMode="auto">
          <a:xfrm>
            <a:off x="8380029" y="614853"/>
            <a:ext cx="2594508" cy="26959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0068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0580" y="521124"/>
            <a:ext cx="8784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Привлекаю детей к участию в дистанционных и олимпиадах конкурсах: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9248" y="891915"/>
            <a:ext cx="94144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IV Международный конкурс для детей и молодежи «Замок талантов», 2018 г., 2, 3 место;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-Международная викторина «Путешествие по сказкам К.И. Чуковского», 2019г.,1 место;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-Всероссийская олимпиада «От весны до зимы» 2019 г., 1 место;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-Всероссийский конкурс детского творчества «Мой домашний любимец», 2019 г., 1 место;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-конкурс чтецов стихотворений И.П.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Токмаковой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среди воспитанников МАДОУ детский сад 16, в рамках муниципального фестиваля «Детство – это смех и радость», 2019 г., 2 место.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Конкурсы профессионального мастерства: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AutoShape 8" descr="blob:https://web.whatsapp.com/4ff800b4-23a1-4112-90c1-72bc933fd0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blob:https://web.whatsapp.com/4ff800b4-23a1-4112-90c1-72bc933fd0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blob:https://web.whatsapp.com/4ff800b4-23a1-4112-90c1-72bc933fd0c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1234\Desktop\QIP Shot - Screen 571.png"/>
          <p:cNvPicPr>
            <a:picLocks noChangeAspect="1" noChangeArrowheads="1"/>
          </p:cNvPicPr>
          <p:nvPr/>
        </p:nvPicPr>
        <p:blipFill>
          <a:blip r:embed="rId2" cstate="print"/>
          <a:srcRect t="3020" b="3958"/>
          <a:stretch>
            <a:fillRect/>
          </a:stretch>
        </p:blipFill>
        <p:spPr bwMode="auto">
          <a:xfrm>
            <a:off x="9961908" y="664551"/>
            <a:ext cx="1961151" cy="287967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727378" y="2780932"/>
            <a:ext cx="8481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Участник XI Областного фестиваля творчества работников образования Свердловской области «Грани Таланта -2018»,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IV Всероссийского конкурса им. Л.С.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Выготского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- 2020 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1234\Desktop\QIP Shot - Screen 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3024" y="2709551"/>
            <a:ext cx="1968976" cy="2750522"/>
          </a:xfrm>
          <a:prstGeom prst="rect">
            <a:avLst/>
          </a:prstGeom>
          <a:noFill/>
        </p:spPr>
      </p:pic>
      <p:pic>
        <p:nvPicPr>
          <p:cNvPr id="1030" name="Picture 6" descr="C:\Users\1234\Desktop\QIP Shot - Screen 5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5024" y="3302287"/>
            <a:ext cx="1931883" cy="2719103"/>
          </a:xfrm>
          <a:prstGeom prst="rect">
            <a:avLst/>
          </a:prstGeom>
          <a:noFill/>
        </p:spPr>
      </p:pic>
      <p:pic>
        <p:nvPicPr>
          <p:cNvPr id="1028" name="Picture 4" descr="C:\Users\1234\Documents\аттестация логопед\QIP Shot - Screen 54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1401" y="3845431"/>
            <a:ext cx="1901564" cy="2664691"/>
          </a:xfrm>
          <a:prstGeom prst="rect">
            <a:avLst/>
          </a:prstGeom>
          <a:noFill/>
        </p:spPr>
      </p:pic>
      <p:pic>
        <p:nvPicPr>
          <p:cNvPr id="1027" name="Picture 3" descr="C:\Users\1234\Documents\аттестация логопед\12737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1665" y="4213622"/>
            <a:ext cx="1870524" cy="2644378"/>
          </a:xfrm>
          <a:prstGeom prst="rect">
            <a:avLst/>
          </a:prstGeom>
          <a:noFill/>
        </p:spPr>
      </p:pic>
      <p:pic>
        <p:nvPicPr>
          <p:cNvPr id="1026" name="Picture 2" descr="C:\Users\1234\Documents\аттестация логопед\12736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479" y="4477746"/>
            <a:ext cx="1683693" cy="2380254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96" y="3789687"/>
            <a:ext cx="1845456" cy="259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9488" y="4950372"/>
            <a:ext cx="4452368" cy="190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36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1199" y="685485"/>
            <a:ext cx="10892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3244" y="995319"/>
            <a:ext cx="82796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  <a:tabLst>
                <a:tab pos="174625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практикумы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«Игровые приемы автоматизации звуков в слогах, словах, предложениях», «Игровые приемы в коррекции звукопроизношения», «Осваиваем новый интерактивный метод -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Сторителлинг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 </a:t>
            </a:r>
          </a:p>
          <a:p>
            <a:pPr algn="just">
              <a:buFontTx/>
              <a:buChar char="-"/>
              <a:tabLst>
                <a:tab pos="17462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семинар-практикум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«Методы и приемы обучения дошкольников грамматически правильной речи»; </a:t>
            </a:r>
          </a:p>
          <a:p>
            <a:pPr algn="just">
              <a:buFontTx/>
              <a:buChar char="-"/>
              <a:tabLst>
                <a:tab pos="174625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-круглый стол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«Правила исправления грамматических ошибок», «Ребенок и сенсорная интеграция»; </a:t>
            </a:r>
          </a:p>
          <a:p>
            <a:pPr algn="just">
              <a:buFontTx/>
              <a:buChar char="-"/>
              <a:tabLst>
                <a:tab pos="17462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Magic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Box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пособие для развития речи», «Круги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Луллия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(ТРИЗ-технологии); «Использование нетрадиционных технологий как средство коррекции речевых нарушений в работе с детьми дошкольного возраста»;</a:t>
            </a:r>
          </a:p>
          <a:p>
            <a:pPr algn="just">
              <a:buFontTx/>
              <a:buChar char="-"/>
              <a:tabLst>
                <a:tab pos="174625" algn="l"/>
              </a:tabLs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-консультации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«Этапы развития речи», «Игры и упражнения для развития фонематического слуха и восприятия», «Правила исправления грамматических ошибок устной речи».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3387" y="679687"/>
            <a:ext cx="104117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174625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повышение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компетентности педагогов ДОО провожу следующие мероприятия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7169" name="Picture 1" descr="C:\Users\1234\Documents\аттестация логопед\2780ff31-9eb8-4b36-94ed-369e005a2f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03268" y="679687"/>
            <a:ext cx="2100903" cy="2801204"/>
          </a:xfrm>
          <a:prstGeom prst="rect">
            <a:avLst/>
          </a:prstGeom>
          <a:noFill/>
        </p:spPr>
      </p:pic>
      <p:pic>
        <p:nvPicPr>
          <p:cNvPr id="7170" name="Picture 2" descr="C:\Users\1234\Documents\аттестация логопед\20190422_1347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8701085" y="3596944"/>
            <a:ext cx="3305791" cy="2479343"/>
          </a:xfrm>
          <a:prstGeom prst="rect">
            <a:avLst/>
          </a:prstGeom>
          <a:noFill/>
        </p:spPr>
      </p:pic>
      <p:sp>
        <p:nvSpPr>
          <p:cNvPr id="7172" name="AutoShape 4" descr="blob:https://web.whatsapp.com/2698759a-cd18-408b-ab73-b592e63248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70008" y="4631000"/>
            <a:ext cx="1744301" cy="185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04944" y="4626591"/>
            <a:ext cx="1508143" cy="18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C:\Users\1234\Documents\аттестация логопед\20190117_1338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1940" b="27960"/>
          <a:stretch>
            <a:fillRect/>
          </a:stretch>
        </p:blipFill>
        <p:spPr bwMode="auto">
          <a:xfrm>
            <a:off x="4965264" y="4626591"/>
            <a:ext cx="2324796" cy="1862921"/>
          </a:xfrm>
          <a:prstGeom prst="rect">
            <a:avLst/>
          </a:prstGeom>
          <a:noFill/>
        </p:spPr>
      </p:pic>
      <p:pic>
        <p:nvPicPr>
          <p:cNvPr id="7176" name="Picture 8" descr="C:\Users\1234\Documents\аттестация логопед\9a79c55d-049f-4184-a884-2827e488cd9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0498" r="16479" b="30746"/>
          <a:stretch>
            <a:fillRect/>
          </a:stretch>
        </p:blipFill>
        <p:spPr bwMode="auto">
          <a:xfrm>
            <a:off x="755555" y="4612728"/>
            <a:ext cx="2431860" cy="1892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4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8643" y="481433"/>
            <a:ext cx="7113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Педагогическое просвещение и консультирование родителей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6476" y="730236"/>
            <a:ext cx="802729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индивидуальные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консультации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«Подъязычная связка: подрезать или растягивать?», «Игры для закрепления поставленного звука», «Игры на развитие речевого дыхания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Игры, способствующие расширению словарного запаса».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практикум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«Современные образовательные технологии, способствующие развитию связной речи детей». 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мастер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классы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«Для чего нужна артикуляционная гимнастика?», «Взаимосвязь развития речи и развития тонких дифференцированных движений пальцев и кисти рук детей»,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Сторителлинг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– развитие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связной речи у детей»,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родительские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собрания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«Возрастные нормы речевого развития детей дошкольного возраста», «Роль родителей в процессе коррекции звукопроизношения». 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мероприятие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родителей старшей группы </a:t>
            </a: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2019 г. «По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страницам любимых книг».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размещаю </a:t>
            </a: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рекомендации в информационных уголках групп и на сайте детского сада,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например,  «Детские ошибки. Не обращать внимание или поправлять?», «Развивая пальчики, мы развиваем речь»,  «Речевые игры по дороге в детский сад» в рубрике «Сделай вместе с мамой» -  «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Пластилинография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как средство развития мелкой моторики детей» и т.д.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3860" r="10899"/>
          <a:stretch/>
        </p:blipFill>
        <p:spPr bwMode="auto">
          <a:xfrm>
            <a:off x="9086617" y="4980043"/>
            <a:ext cx="2400300" cy="138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8385" y="3159392"/>
            <a:ext cx="2528532" cy="154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1234\Documents\аттестация логопед\330c4192-9778-4458-8bf1-4ad16171dd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2090"/>
          <a:stretch>
            <a:fillRect/>
          </a:stretch>
        </p:blipFill>
        <p:spPr bwMode="auto">
          <a:xfrm>
            <a:off x="9118442" y="681488"/>
            <a:ext cx="2311984" cy="2401703"/>
          </a:xfrm>
          <a:prstGeom prst="rect">
            <a:avLst/>
          </a:prstGeom>
          <a:noFill/>
        </p:spPr>
      </p:pic>
      <p:pic>
        <p:nvPicPr>
          <p:cNvPr id="6148" name="Picture 4" descr="C:\Users\1234\Documents\аттестация логопед\2a12be13-2893-44f3-b814-236084799a3b.jpg"/>
          <p:cNvPicPr>
            <a:picLocks noChangeAspect="1" noChangeArrowheads="1"/>
          </p:cNvPicPr>
          <p:nvPr/>
        </p:nvPicPr>
        <p:blipFill>
          <a:blip r:embed="rId6" cstate="print"/>
          <a:srcRect t="35025" r="2150" b="16617"/>
          <a:stretch>
            <a:fillRect/>
          </a:stretch>
        </p:blipFill>
        <p:spPr bwMode="auto">
          <a:xfrm>
            <a:off x="3991406" y="4958527"/>
            <a:ext cx="2171269" cy="1430749"/>
          </a:xfrm>
          <a:prstGeom prst="rect">
            <a:avLst/>
          </a:prstGeom>
          <a:noFill/>
        </p:spPr>
      </p:pic>
      <p:pic>
        <p:nvPicPr>
          <p:cNvPr id="6149" name="Picture 5" descr="C:\Users\1234\Documents\аттестация логопед\QIP Shot - Screen 54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44"/>
          <a:stretch>
            <a:fillRect/>
          </a:stretch>
        </p:blipFill>
        <p:spPr bwMode="auto">
          <a:xfrm>
            <a:off x="6318914" y="4958525"/>
            <a:ext cx="2767703" cy="1430749"/>
          </a:xfrm>
          <a:prstGeom prst="rect">
            <a:avLst/>
          </a:prstGeom>
          <a:noFill/>
        </p:spPr>
      </p:pic>
      <p:pic>
        <p:nvPicPr>
          <p:cNvPr id="6150" name="Picture 6" descr="C:\Users\1234\Documents\аттестация логопед\QIP Shot - Screen 55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74134" y="4958527"/>
            <a:ext cx="2519122" cy="1494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7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234\Documents\садик 16\достижения логопедия\отзыв родител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212" y="893591"/>
            <a:ext cx="5639704" cy="474266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66825" y="381000"/>
            <a:ext cx="5686425" cy="769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родителей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11405" r="1555" b="44255"/>
          <a:stretch/>
        </p:blipFill>
        <p:spPr bwMode="auto">
          <a:xfrm>
            <a:off x="7162800" y="748272"/>
            <a:ext cx="3349688" cy="278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916" y="3531331"/>
            <a:ext cx="5281081" cy="297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9811" y="1337481"/>
            <a:ext cx="106998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Тема работы (2018-2020 г.)</a:t>
            </a:r>
          </a:p>
          <a:p>
            <a:pPr algn="ctr"/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«Развитие </a:t>
            </a:r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навыков связного речевого высказывания у дошкольников с общим недоразвитие речи через использование современных образовательных </a:t>
            </a:r>
            <a:r>
              <a:rPr lang="ru-RU" sz="4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технологий»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7372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1742" y="1246724"/>
            <a:ext cx="6966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июня 2019 года являюсь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направления работы Учреждения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ранней помощи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1938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 участие, в подготовке детского сада к семинарам на территориальном уровне.</a:t>
            </a:r>
          </a:p>
          <a:p>
            <a:pPr indent="261938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участие,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общегородских мероприятиях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Лыжня России,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мая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5910" y="695451"/>
            <a:ext cx="5142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Социально-организационная деятельность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AutoShape 3" descr="blob:https://web.whatsapp.com/715c5252-af76-4997-b193-7d868b42a04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C:\Users\1234\Desktop\QIP Shot - Screen 573.png"/>
          <p:cNvPicPr>
            <a:picLocks noChangeAspect="1" noChangeArrowheads="1"/>
          </p:cNvPicPr>
          <p:nvPr/>
        </p:nvPicPr>
        <p:blipFill rotWithShape="1">
          <a:blip r:embed="rId2" cstate="print"/>
          <a:srcRect t="2061"/>
          <a:stretch/>
        </p:blipFill>
        <p:spPr bwMode="auto">
          <a:xfrm>
            <a:off x="802304" y="3103133"/>
            <a:ext cx="4064533" cy="2983768"/>
          </a:xfrm>
          <a:prstGeom prst="rect">
            <a:avLst/>
          </a:prstGeom>
          <a:noFill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533" y="695451"/>
            <a:ext cx="3082950" cy="370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1234\Documents\аттестация логопед\20190210_124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5375" y="3103133"/>
            <a:ext cx="3978358" cy="2983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6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906193" y="844538"/>
            <a:ext cx="101383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Являюсь участником проектирования и реализации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формированию цифровой образовательной среды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«Цифровое образование - 2019».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Участвовала в подготовке территориального дистанционного конкурса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«Маленькие дети о большой войне», 2019 год.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09" name="Picture 1" descr="C:\Users\1234\Documents\садик 16\достижения логопедия\IMG-20190306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778" y="3012139"/>
            <a:ext cx="2464173" cy="3285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162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878541" y="298499"/>
            <a:ext cx="7046258" cy="62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Курсы повышения квалификации: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Санкт-Петербургский центр дополнительного образования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ОП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и содержание работы логопеда-дефектолога в условиях реализации ФГОС ДО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72 ч., 2018 г.;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НОЧУО ДПО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Актион-МФЦЭР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ОП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специальных образовательных условий для детей с ОВЗ в рамках ФГОС ДО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72 ч., 2019г.;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ФГБОУ ВПО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УрГПУ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ОП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Технологии реализации услуг ранней помощи детям и семьям в организациях системы образования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72 ч., 2019 г.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 rot="5400000">
            <a:off x="8544693" y="3241507"/>
            <a:ext cx="2474818" cy="36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 rot="5400000">
            <a:off x="8571995" y="344806"/>
            <a:ext cx="2429997" cy="362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824753" y="654937"/>
            <a:ext cx="1075764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Вебинары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учительский портал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Инфоурок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Нейропсихологическое сопровождение логопедической деятельности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Логопедия для дошкольников и детей младшего школьного возраста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2018г.,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ЧОУ ДПО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 Профи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Методика обследования познавательных навыков и речи детей раннего возраста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Логопедический массаж. Кому и зачем показан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2019г.;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Росконкурс.РФ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Игровые технологии и их преимущества в образовательном процессе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2019г.;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Мерсибо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всероссийский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вебинар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Интерактивные методики работы над связной речью у детей с ОВЗ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2019г.,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Автоматизация поставленных звуков у детей во фразах и предложениях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2019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Посещаю городское методическое объединение логопедов, рабочую проектную группу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Современный технологии в дошкольном образовании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C:\Users\1234\Documents\аттестация логопед\cre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1223" y="3583104"/>
            <a:ext cx="2030767" cy="2872552"/>
          </a:xfrm>
          <a:prstGeom prst="rect">
            <a:avLst/>
          </a:prstGeom>
          <a:noFill/>
        </p:spPr>
      </p:pic>
      <p:pic>
        <p:nvPicPr>
          <p:cNvPr id="51203" name="Picture 3" descr="C:\Users\1234\Documents\аттестация логопед\сертифика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2441" y="4141694"/>
            <a:ext cx="2955814" cy="2088775"/>
          </a:xfrm>
          <a:prstGeom prst="rect">
            <a:avLst/>
          </a:prstGeom>
          <a:noFill/>
        </p:spPr>
      </p:pic>
      <p:pic>
        <p:nvPicPr>
          <p:cNvPr id="51204" name="Picture 4" descr="C:\Users\1234\Documents\садик 16\достижения логопедия\IMG-20190406-WA0003.jpg"/>
          <p:cNvPicPr>
            <a:picLocks noChangeAspect="1" noChangeArrowheads="1"/>
          </p:cNvPicPr>
          <p:nvPr/>
        </p:nvPicPr>
        <p:blipFill>
          <a:blip r:embed="rId4" cstate="print"/>
          <a:srcRect t="23007" b="8758"/>
          <a:stretch>
            <a:fillRect/>
          </a:stretch>
        </p:blipFill>
        <p:spPr bwMode="auto">
          <a:xfrm>
            <a:off x="776868" y="3600863"/>
            <a:ext cx="2324920" cy="2817868"/>
          </a:xfrm>
          <a:prstGeom prst="rect">
            <a:avLst/>
          </a:prstGeom>
          <a:noFill/>
        </p:spPr>
      </p:pic>
      <p:pic>
        <p:nvPicPr>
          <p:cNvPr id="51205" name="Picture 5" descr="C:\Users\1234\Documents\садик 16\достижения логопедия\IMG-20190406-WA0002.jpg"/>
          <p:cNvPicPr>
            <a:picLocks noChangeAspect="1" noChangeArrowheads="1"/>
          </p:cNvPicPr>
          <p:nvPr/>
        </p:nvPicPr>
        <p:blipFill>
          <a:blip r:embed="rId5" cstate="print"/>
          <a:srcRect t="18562" b="35163"/>
          <a:stretch>
            <a:fillRect/>
          </a:stretch>
        </p:blipFill>
        <p:spPr bwMode="auto">
          <a:xfrm>
            <a:off x="5898775" y="3636612"/>
            <a:ext cx="3406590" cy="2800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557" y="695325"/>
            <a:ext cx="3121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 награды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36906" y="1586132"/>
            <a:ext cx="3163188" cy="468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42178" y="1452782"/>
            <a:ext cx="3197322" cy="468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478" y="3121785"/>
            <a:ext cx="35242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38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0965" y="591672"/>
            <a:ext cx="83730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Принимала участие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экспертных группах: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всероссийского конкурса для детей и молодежи «Радость творчества», 2018г.,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территориального дистанционного конкурса «Маленькие дети о большой войне», 2019г.,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 конкурсе чтецов среди воспитанников МАДОУ детский сад 16, посвященному творчеству И.П.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Токмаковой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3" t="3001" r="2013" b="16082"/>
          <a:stretch/>
        </p:blipFill>
        <p:spPr bwMode="auto">
          <a:xfrm>
            <a:off x="5232147" y="3245224"/>
            <a:ext cx="2101436" cy="302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" b="5128"/>
          <a:stretch/>
        </p:blipFill>
        <p:spPr bwMode="auto">
          <a:xfrm rot="20004677">
            <a:off x="3416273" y="3440959"/>
            <a:ext cx="1889373" cy="292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" b="6428"/>
          <a:stretch/>
        </p:blipFill>
        <p:spPr bwMode="auto">
          <a:xfrm rot="1482857">
            <a:off x="7285257" y="3494767"/>
            <a:ext cx="1794922" cy="283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0288" y="559307"/>
            <a:ext cx="10043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Нормативное обоснование образовательной деятельности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7835" y="826373"/>
            <a:ext cx="10255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1938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Конвенция ООН о правах ребенка.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indent="261938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Федеральный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закон от 29 декабря 2012 г. № 273-ФЗ (ред. от 31.12.2014, с изм. от 02.05.2015) «Об образовании в Российской Федерации»; </a:t>
            </a:r>
          </a:p>
          <a:p>
            <a:pPr indent="261938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Постановление Главного государственного санитарного врача Российской Федерации от 15 мая 2013 г. 26 г. Москва от «Об утверждении Сан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2.4.1.3049-13 «Санитарно-эпидемиологические требования к устройству, содержанию и организации режима работы дошкольных образовательных организаций» (Зарегистрировано в Минюсте России 29 мая 2013 г. 28564);</a:t>
            </a:r>
          </a:p>
          <a:p>
            <a:pPr indent="261938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Приказ Министерства образования и науки РФ от 17 октября 2013 г. 1155 «Об утверждении федерального государственного образовательного стандарта дошкольного образования» (Зарегистрировано в Минюсте РФ 14 ноября 2013 г. 30384); </a:t>
            </a:r>
          </a:p>
          <a:p>
            <a:pPr indent="261938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Федеральный закон 24 июля 1998 г. № 124-ФЗ «Об основных гарантиях прав ребенка в Российской Федерации»</a:t>
            </a:r>
          </a:p>
          <a:p>
            <a:pPr indent="261938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Проект Приказа Министерства труда и социальной защиты РФ "Об утверждении профессионального стандарта "Педагог-дефектолог (учитель-логопед, сурдопедагог,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тифлопедагог)" (подготовлен Минтрудом России 15.09.2016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indent="261938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Основная общеобразовательная- образовательная  программа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дошкольного образования МАДОУ детский сад 16 для групп оздоровительной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направленности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72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6979" y="661941"/>
            <a:ext cx="105906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174625" algn="l"/>
                <a:tab pos="363538" algn="l"/>
                <a:tab pos="987425" algn="l"/>
              </a:tabLst>
            </a:pPr>
            <a:r>
              <a:rPr lang="ru-RU" sz="36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lvl="0" algn="just">
              <a:spcAft>
                <a:spcPts val="0"/>
              </a:spcAft>
              <a:tabLst>
                <a:tab pos="174625" algn="l"/>
                <a:tab pos="363538" algn="l"/>
                <a:tab pos="987425" algn="l"/>
              </a:tabLst>
            </a:pPr>
            <a:endParaRPr lang="ru-RU" sz="2000" b="1" i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  <a:tabLst>
                <a:tab pos="174625" algn="l"/>
                <a:tab pos="363538" algn="l"/>
                <a:tab pos="987425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	Разработать и апробировать педагогический проект по развитию навыков связного речевого высказывания у дошкольников с общим недоразвитием речи через использование современных образовательных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технологий.</a:t>
            </a:r>
          </a:p>
          <a:p>
            <a:pPr lvl="0" algn="just">
              <a:spcAft>
                <a:spcPts val="0"/>
              </a:spcAft>
              <a:tabLst>
                <a:tab pos="174625" algn="l"/>
                <a:tab pos="363538" algn="l"/>
                <a:tab pos="987425" algn="l"/>
              </a:tabLs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	Систематизировать и внедрить в практической деятельности формы, методы, приемы, средства, технологии, ориентированные на развитие навыков связного речевого высказывания у дошкольников с общим недоразвитием речи.</a:t>
            </a:r>
          </a:p>
          <a:p>
            <a:pPr lvl="0" algn="just">
              <a:spcAft>
                <a:spcPts val="0"/>
              </a:spcAft>
              <a:tabLst>
                <a:tab pos="174625" algn="l"/>
                <a:tab pos="363538" algn="l"/>
                <a:tab pos="987425" algn="l"/>
              </a:tabLs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	 Представить обобщенный  опыт профессиональной деятельности  работы педагогическому сообществу.</a:t>
            </a:r>
          </a:p>
        </p:txBody>
      </p:sp>
    </p:spTree>
    <p:extLst>
      <p:ext uri="{BB962C8B-B14F-4D97-AF65-F5344CB8AC3E}">
        <p14:creationId xmlns:p14="http://schemas.microsoft.com/office/powerpoint/2010/main" val="132109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686" y="612425"/>
            <a:ext cx="106970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174625" algn="l"/>
                <a:tab pos="363538" algn="l"/>
                <a:tab pos="987425" algn="l"/>
              </a:tabLst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 1.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Разработать и апробировать педагогический проект по развитию навыков связного речевого высказывания у дошкольников с общим недоразвитием речи через использование современных образовательных технологий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83770" y="2028967"/>
            <a:ext cx="10479315" cy="370870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Изучила научно-методическую литературу по данной проблеме.</a:t>
            </a:r>
          </a:p>
          <a:p>
            <a:pPr indent="450215" algn="just"/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 отечественных </a:t>
            </a:r>
            <a:r>
              <a:rPr lang="ru-RU" dirty="0" smtClean="0"/>
              <a:t>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 российских специалистов в области логопедии,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отражающих состояние проблемы развития связной речи у детей с общим недоразвитием речи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В.К.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Воробьева,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Т.Б.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Филичева,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Г.В.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Чиркина,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С.Н. 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Шаховская. </a:t>
            </a:r>
          </a:p>
          <a:p>
            <a:pPr indent="450215" algn="just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Определила уровень развития связной речи у дошкольников с общим недоразвитие речи.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исследования Быховской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А.М. Казовой Н.А.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Глухова В.П.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и реализовала проект «Говорю красиво»</a:t>
            </a:r>
          </a:p>
          <a:p>
            <a:pPr algn="just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способствующих развитию связного речевого высказывания у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с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общим недоразвитием речи через использование современных образовательных технологий в коррекционно-педагогической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работе. </a:t>
            </a:r>
            <a:endParaRPr lang="ru-RU" sz="16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69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0514" y="487357"/>
            <a:ext cx="10958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Задача 2.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Систематизировать и внедрить в практической деятельности формы, методы, приемы, средства, технологии, ориентированные на развитие навыков связного речевого высказывания у дошкольников с общим недоразвитием речи.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5751" y="2057017"/>
            <a:ext cx="10261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Технологии: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(автор Д.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Армстронг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ТРИЗ технологии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(Г.С.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Альтшуллер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мнемотехника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(сенсорно-графическая схема (Воробьева В.К.), предметно-схематическая модель (Ткаченко Т.А.), схема составления рассказа (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Ефименко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Л.Н.),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технология активизирующего обучения речи как средство общения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(автор О.А.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Белобрыкина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проектные технологии (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Н. Е.).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939800" y="4202703"/>
            <a:ext cx="1029755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етодов и приемов: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Словесные: указания, объяснения, вопросы, беседа, рассказ, оценка и т.д.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Наглядные: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мнемотаблицы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разработанный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дидактический и демонстрационный материал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игрушки, натуральные предметы.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Практический метод: составление рассказов, историй.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6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4743" y="550670"/>
            <a:ext cx="102906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Пособия, дидактические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 и упражнения, на основе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современных образовательных технологий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60612" y="1078172"/>
            <a:ext cx="6004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Многофункциональное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пособие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MagicBox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кубики историй, круги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Луллия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куб-театр, конверт – доска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развития речи, дидактическое пособие по подготовке к обучению грамоте, пособие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Волшебный цветок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для автоматизации и дифференциации звуков, пособия для формирования воздушной струи.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Составила картотеку игр по развитию связной речи у детей с ОНР. Картотека содержит различные группы дидактических игр: на развитие словаря, игры по формированию грамматического строя речи, игры на речевые процессы и звукопроизношение</a:t>
            </a:r>
            <a:r>
              <a:rPr lang="ru-RU" dirty="0" smtClean="0"/>
              <a:t>. </a:t>
            </a:r>
          </a:p>
          <a:p>
            <a:pPr indent="261938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1234\Documents\аттестация логопед\bc92fc90-1890-4a58-86e5-a45fce08ddc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7363" b="6866"/>
          <a:stretch>
            <a:fillRect/>
          </a:stretch>
        </p:blipFill>
        <p:spPr bwMode="auto">
          <a:xfrm>
            <a:off x="4158644" y="3888035"/>
            <a:ext cx="2237324" cy="2558638"/>
          </a:xfrm>
          <a:prstGeom prst="rect">
            <a:avLst/>
          </a:prstGeom>
          <a:noFill/>
        </p:spPr>
      </p:pic>
      <p:pic>
        <p:nvPicPr>
          <p:cNvPr id="13315" name="Picture 3" descr="C:\Users\1234\Documents\аттестация логопед\c05befe8-a4e5-4aa7-9083-97b46594c3a7.jpg"/>
          <p:cNvPicPr>
            <a:picLocks noChangeAspect="1" noChangeArrowheads="1"/>
          </p:cNvPicPr>
          <p:nvPr/>
        </p:nvPicPr>
        <p:blipFill>
          <a:blip r:embed="rId4" cstate="print"/>
          <a:srcRect b="19204"/>
          <a:stretch>
            <a:fillRect/>
          </a:stretch>
        </p:blipFill>
        <p:spPr bwMode="auto">
          <a:xfrm>
            <a:off x="8369130" y="3398008"/>
            <a:ext cx="2852553" cy="3072999"/>
          </a:xfrm>
          <a:prstGeom prst="rect">
            <a:avLst/>
          </a:prstGeom>
          <a:noFill/>
        </p:spPr>
      </p:pic>
      <p:pic>
        <p:nvPicPr>
          <p:cNvPr id="13316" name="Picture 4" descr="C:\Users\1234\Documents\аттестация логопед\a3bcb42e-54da-4171-8bb2-544d8843a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4677" b="9652"/>
          <a:stretch>
            <a:fillRect/>
          </a:stretch>
        </p:blipFill>
        <p:spPr bwMode="auto">
          <a:xfrm>
            <a:off x="8573921" y="916888"/>
            <a:ext cx="2602923" cy="2279176"/>
          </a:xfrm>
          <a:prstGeom prst="rect">
            <a:avLst/>
          </a:prstGeom>
          <a:noFill/>
        </p:spPr>
      </p:pic>
      <p:pic>
        <p:nvPicPr>
          <p:cNvPr id="13317" name="Picture 5" descr="C:\Users\1234\Documents\аттестация логопед\20190418_1538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936436" y="4203393"/>
            <a:ext cx="2522856" cy="1892141"/>
          </a:xfrm>
          <a:prstGeom prst="rect">
            <a:avLst/>
          </a:prstGeom>
          <a:noFill/>
        </p:spPr>
      </p:pic>
      <p:pic>
        <p:nvPicPr>
          <p:cNvPr id="13318" name="Picture 6" descr="C:\Users\1234\Documents\аттестация логопед\1416d8d3-72bc-44d5-b2f9-1f8c33900c40.jpg"/>
          <p:cNvPicPr>
            <a:picLocks noChangeAspect="1" noChangeArrowheads="1"/>
          </p:cNvPicPr>
          <p:nvPr/>
        </p:nvPicPr>
        <p:blipFill rotWithShape="1">
          <a:blip r:embed="rId8" cstate="print"/>
          <a:srcRect l="-11488" t="15721" r="11488"/>
          <a:stretch/>
        </p:blipFill>
        <p:spPr bwMode="auto">
          <a:xfrm>
            <a:off x="307975" y="3872629"/>
            <a:ext cx="2245104" cy="2522857"/>
          </a:xfrm>
          <a:prstGeom prst="rect">
            <a:avLst/>
          </a:prstGeom>
          <a:noFill/>
        </p:spPr>
      </p:pic>
      <p:sp>
        <p:nvSpPr>
          <p:cNvPr id="13320" name="AutoShape 8" descr="blob:https://web.whatsapp.com/ae288847-d01f-4f6c-973d-700c0e0c61c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64824" y="916888"/>
            <a:ext cx="1557401" cy="14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7476" r="-1223" b="23552"/>
          <a:stretch/>
        </p:blipFill>
        <p:spPr bwMode="auto">
          <a:xfrm>
            <a:off x="6864824" y="2280351"/>
            <a:ext cx="1557401" cy="208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3" name="Picture 1" descr="C:\Users\1234\Documents\аттестация логопед\dd267d84-58ff-4513-83f8-090e79c01c3b.jpg"/>
          <p:cNvPicPr>
            <a:picLocks noChangeAspect="1" noChangeArrowheads="1"/>
          </p:cNvPicPr>
          <p:nvPr/>
        </p:nvPicPr>
        <p:blipFill>
          <a:blip r:embed="rId11" cstate="print"/>
          <a:srcRect t="14726" b="12935"/>
          <a:stretch>
            <a:fillRect/>
          </a:stretch>
        </p:blipFill>
        <p:spPr bwMode="auto">
          <a:xfrm>
            <a:off x="6395968" y="3888035"/>
            <a:ext cx="2678012" cy="2582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99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9203" y="1209822"/>
            <a:ext cx="3581998" cy="262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0644" y="1209821"/>
            <a:ext cx="2620840" cy="316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5451" y="657542"/>
            <a:ext cx="7400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 и упражнения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развития связной речи  на занятиях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338" name="AutoShape 2" descr="blob:https://web.whatsapp.com/489632f9-8179-483f-8952-b93b8d47e2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2321" y="3445962"/>
            <a:ext cx="32385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AutoShape 6" descr="blob:https://web.whatsapp.com/84ac2ddf-1923-48e5-8f27-f75df76ede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7377" y="3348499"/>
            <a:ext cx="3210301" cy="308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07678" y="3460464"/>
            <a:ext cx="2367613" cy="292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06010" y="3386797"/>
            <a:ext cx="2203645" cy="316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14" descr="C:\Users\1234\Documents\аттестация логопед\ef067f9f-aca9-4431-b575-5c8ea6dbd84f.jpg"/>
          <p:cNvPicPr>
            <a:picLocks noChangeAspect="1" noChangeArrowheads="1"/>
          </p:cNvPicPr>
          <p:nvPr/>
        </p:nvPicPr>
        <p:blipFill>
          <a:blip r:embed="rId11" cstate="print"/>
          <a:srcRect t="26667" b="15487"/>
          <a:stretch>
            <a:fillRect/>
          </a:stretch>
        </p:blipFill>
        <p:spPr bwMode="auto">
          <a:xfrm>
            <a:off x="5163649" y="1206306"/>
            <a:ext cx="2827100" cy="2180491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7" b="16306"/>
          <a:stretch/>
        </p:blipFill>
        <p:spPr bwMode="auto">
          <a:xfrm>
            <a:off x="697377" y="1209822"/>
            <a:ext cx="1681907" cy="213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06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1234\Documents\аттестация логопед\20181107_164108.jpg"/>
          <p:cNvPicPr>
            <a:picLocks noChangeAspect="1" noChangeArrowheads="1"/>
          </p:cNvPicPr>
          <p:nvPr/>
        </p:nvPicPr>
        <p:blipFill>
          <a:blip r:embed="rId2" cstate="print"/>
          <a:srcRect l="29782" t="15948" r="22854" b="7712"/>
          <a:stretch>
            <a:fillRect/>
          </a:stretch>
        </p:blipFill>
        <p:spPr bwMode="auto">
          <a:xfrm>
            <a:off x="699247" y="1129551"/>
            <a:ext cx="2563907" cy="5235388"/>
          </a:xfrm>
          <a:prstGeom prst="rect">
            <a:avLst/>
          </a:prstGeom>
          <a:noFill/>
        </p:spPr>
      </p:pic>
      <p:pic>
        <p:nvPicPr>
          <p:cNvPr id="38914" name="Picture 2" descr="C:\Users\1234\Documents\аттестация логопед\20181114_160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027" y="3334870"/>
            <a:ext cx="2292723" cy="3056964"/>
          </a:xfrm>
          <a:prstGeom prst="rect">
            <a:avLst/>
          </a:prstGeom>
          <a:noFill/>
        </p:spPr>
      </p:pic>
      <p:pic>
        <p:nvPicPr>
          <p:cNvPr id="38915" name="Picture 3" descr="C:\Users\1234\Documents\аттестация логопед\20181120_165133.jpg"/>
          <p:cNvPicPr>
            <a:picLocks noChangeAspect="1" noChangeArrowheads="1"/>
          </p:cNvPicPr>
          <p:nvPr/>
        </p:nvPicPr>
        <p:blipFill>
          <a:blip r:embed="rId4" cstate="print"/>
          <a:srcRect l="29434" t="16732" b="14771"/>
          <a:stretch>
            <a:fillRect/>
          </a:stretch>
        </p:blipFill>
        <p:spPr bwMode="auto">
          <a:xfrm>
            <a:off x="3334871" y="627529"/>
            <a:ext cx="2230393" cy="2886634"/>
          </a:xfrm>
          <a:prstGeom prst="rect">
            <a:avLst/>
          </a:prstGeom>
          <a:noFill/>
        </p:spPr>
      </p:pic>
      <p:pic>
        <p:nvPicPr>
          <p:cNvPr id="38917" name="Picture 5" descr="C:\Users\1234\Documents\аттестация логопед\20190411_115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1059" y="340659"/>
            <a:ext cx="4285129" cy="3213847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2" t="7476" r="-1223" b="23552"/>
          <a:stretch/>
        </p:blipFill>
        <p:spPr bwMode="auto">
          <a:xfrm>
            <a:off x="5692279" y="2016666"/>
            <a:ext cx="3188073" cy="426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C:\Users\1234\Documents\аттестация логопед\20181126_112205.jpg"/>
          <p:cNvPicPr>
            <a:picLocks noChangeAspect="1" noChangeArrowheads="1"/>
          </p:cNvPicPr>
          <p:nvPr/>
        </p:nvPicPr>
        <p:blipFill>
          <a:blip r:embed="rId7" cstate="print"/>
          <a:srcRect t="3137" b="14248"/>
          <a:stretch>
            <a:fillRect/>
          </a:stretch>
        </p:blipFill>
        <p:spPr bwMode="auto">
          <a:xfrm>
            <a:off x="8842179" y="3137646"/>
            <a:ext cx="2783349" cy="3065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2680</TotalTime>
  <Words>1820</Words>
  <Application>Microsoft Office PowerPoint</Application>
  <PresentationFormat>Произвольный</PresentationFormat>
  <Paragraphs>118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163</cp:revision>
  <dcterms:created xsi:type="dcterms:W3CDTF">2019-12-03T17:18:49Z</dcterms:created>
  <dcterms:modified xsi:type="dcterms:W3CDTF">2020-03-18T06:05:14Z</dcterms:modified>
</cp:coreProperties>
</file>