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80" r:id="rId3"/>
    <p:sldId id="259" r:id="rId4"/>
    <p:sldId id="260" r:id="rId5"/>
    <p:sldId id="261" r:id="rId6"/>
    <p:sldId id="262" r:id="rId7"/>
    <p:sldId id="275" r:id="rId8"/>
    <p:sldId id="276" r:id="rId9"/>
    <p:sldId id="263" r:id="rId10"/>
    <p:sldId id="272" r:id="rId11"/>
    <p:sldId id="271" r:id="rId12"/>
    <p:sldId id="269" r:id="rId13"/>
    <p:sldId id="273" r:id="rId14"/>
    <p:sldId id="274" r:id="rId15"/>
    <p:sldId id="270" r:id="rId16"/>
    <p:sldId id="265" r:id="rId17"/>
    <p:sldId id="267" r:id="rId18"/>
    <p:sldId id="279" r:id="rId19"/>
    <p:sldId id="278" r:id="rId20"/>
    <p:sldId id="266" r:id="rId2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8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0" autoAdjust="0"/>
    <p:restoredTop sz="94660"/>
  </p:normalViewPr>
  <p:slideViewPr>
    <p:cSldViewPr>
      <p:cViewPr varScale="1">
        <p:scale>
          <a:sx n="107" d="100"/>
          <a:sy n="107" d="100"/>
        </p:scale>
        <p:origin x="768" y="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4BF7E-139D-4F02-8FA3-D413E7579E95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A96684-B855-4254-AA5F-70C3C42D35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389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96684-B855-4254-AA5F-70C3C42D350A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101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1059-2C7C-432E-B0B7-594FB8C9EC46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377A-8F41-4E26-B68D-9CBD6035AF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1059-2C7C-432E-B0B7-594FB8C9EC46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377A-8F41-4E26-B68D-9CBD6035AF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1059-2C7C-432E-B0B7-594FB8C9EC46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377A-8F41-4E26-B68D-9CBD6035AF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1059-2C7C-432E-B0B7-594FB8C9EC46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377A-8F41-4E26-B68D-9CBD6035AF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1059-2C7C-432E-B0B7-594FB8C9EC46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377A-8F41-4E26-B68D-9CBD6035AF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1059-2C7C-432E-B0B7-594FB8C9EC46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377A-8F41-4E26-B68D-9CBD6035AF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1059-2C7C-432E-B0B7-594FB8C9EC46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377A-8F41-4E26-B68D-9CBD6035AF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1059-2C7C-432E-B0B7-594FB8C9EC46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377A-8F41-4E26-B68D-9CBD6035AF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1059-2C7C-432E-B0B7-594FB8C9EC46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377A-8F41-4E26-B68D-9CBD6035AF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1059-2C7C-432E-B0B7-594FB8C9EC46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377A-8F41-4E26-B68D-9CBD6035AF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1059-2C7C-432E-B0B7-594FB8C9EC46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377A-8F41-4E26-B68D-9CBD6035AF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11059-2C7C-432E-B0B7-594FB8C9EC46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A377A-8F41-4E26-B68D-9CBD6035AF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1459"/>
            </a:avLst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876256" y="4784253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rgbClr val="298C24"/>
                </a:solidFill>
                <a:latin typeface="Georgia" pitchFamily="18" charset="0"/>
              </a:rPr>
              <a:t>Панова В.В.</a:t>
            </a:r>
            <a:endParaRPr lang="ru-RU" sz="1400" i="1" dirty="0">
              <a:solidFill>
                <a:srgbClr val="298C24"/>
              </a:solidFill>
              <a:latin typeface="Georgia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rinasorokina.ru/wp-content/uploads/2012/05/clipart-116.jpg" TargetMode="External"/><Relationship Id="rId13" Type="http://schemas.openxmlformats.org/officeDocument/2006/relationships/hyperlink" Target="http://ramki-photoshop.ru/personaj/clipart-90.jpg" TargetMode="External"/><Relationship Id="rId18" Type="http://schemas.openxmlformats.org/officeDocument/2006/relationships/hyperlink" Target="http://victorylds.ru/wp-content/uploads/F-1.2-.png" TargetMode="External"/><Relationship Id="rId3" Type="http://schemas.openxmlformats.org/officeDocument/2006/relationships/hyperlink" Target="http://fotovid.ucoz.ru/_ph/3/195808860.jpg" TargetMode="External"/><Relationship Id="rId21" Type="http://schemas.openxmlformats.org/officeDocument/2006/relationships/hyperlink" Target="http://img-fotki.yandex.ru/get/5206/jlipeiton.1b4/0_4ae77_343160c_L.jpg" TargetMode="External"/><Relationship Id="rId7" Type="http://schemas.openxmlformats.org/officeDocument/2006/relationships/hyperlink" Target="http://www.tdshow.ru/upload/iblock/2bc/2bc5d3302fe05413a5bc8f7d78c79a9a.jpeg" TargetMode="External"/><Relationship Id="rId12" Type="http://schemas.openxmlformats.org/officeDocument/2006/relationships/hyperlink" Target="https://ds02.infourok.ru/uploads/ex/019b/0008660a-b969e12a/hello_html_7d6f52f8.gif" TargetMode="External"/><Relationship Id="rId17" Type="http://schemas.openxmlformats.org/officeDocument/2006/relationships/hyperlink" Target="https://ds04.infourok.ru/uploads/ex/099c/000539bb-957a03b9/hello_html_m4b4957da.png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janikyanarteni92.files.wordpress.com/2016/04/859992-1.jpg" TargetMode="External"/><Relationship Id="rId20" Type="http://schemas.openxmlformats.org/officeDocument/2006/relationships/hyperlink" Target="http://uhoha.ru/wp-content/uploads/2017/08/5-255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ymovochka47.ru/wp-content/uploads/2014/02/inchi_mult_avatar-1024x1024.jpg" TargetMode="External"/><Relationship Id="rId11" Type="http://schemas.openxmlformats.org/officeDocument/2006/relationships/hyperlink" Target="http://skarb-bilyk.at.ua/raznoe3/95.png" TargetMode="External"/><Relationship Id="rId5" Type="http://schemas.openxmlformats.org/officeDocument/2006/relationships/hyperlink" Target="http://1piar.ru/folio/images/586923-1a8bbb5f.jpg" TargetMode="External"/><Relationship Id="rId15" Type="http://schemas.openxmlformats.org/officeDocument/2006/relationships/hyperlink" Target="http://s018.radikal.ru/i527/1607/f8/1c5d95694058.png" TargetMode="External"/><Relationship Id="rId10" Type="http://schemas.openxmlformats.org/officeDocument/2006/relationships/hyperlink" Target="http://funforkids.ru/pictures/mult/mult91.png" TargetMode="External"/><Relationship Id="rId19" Type="http://schemas.openxmlformats.org/officeDocument/2006/relationships/hyperlink" Target="https://cdn.sima-land.ru/items/662577/0/400.jpg" TargetMode="External"/><Relationship Id="rId4" Type="http://schemas.openxmlformats.org/officeDocument/2006/relationships/hyperlink" Target="http://igraem.pro/raskraski/raskraska-petux/" TargetMode="External"/><Relationship Id="rId9" Type="http://schemas.openxmlformats.org/officeDocument/2006/relationships/hyperlink" Target="https://i07.fotocdn.net/s25/17/gallery_m/496/2619076368.jpg" TargetMode="External"/><Relationship Id="rId14" Type="http://schemas.openxmlformats.org/officeDocument/2006/relationships/hyperlink" Target="https://otvet.imgsmail.ru/download/6105017_e05182cc9d71b67195aa35659f709b7b_800.png" TargetMode="External"/><Relationship Id="rId22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707654"/>
            <a:ext cx="8352928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Тренажёр- раскраска</a:t>
            </a:r>
          </a:p>
          <a:p>
            <a:pPr algn="ctr"/>
            <a:r>
              <a:rPr lang="ru-RU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«Сказочные герои»</a:t>
            </a:r>
            <a:endParaRPr lang="ru-RU" sz="6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7" name="Рисунок 6" descr="5-255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732240" y="118943"/>
            <a:ext cx="2252786" cy="2288253"/>
          </a:xfrm>
          <a:prstGeom prst="rect">
            <a:avLst/>
          </a:prstGeom>
        </p:spPr>
      </p:pic>
      <p:pic>
        <p:nvPicPr>
          <p:cNvPr id="8" name="Рисунок 7" descr="0_4ae77_343160c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363838"/>
            <a:ext cx="1566864" cy="1407464"/>
          </a:xfrm>
          <a:prstGeom prst="rect">
            <a:avLst/>
          </a:prstGeom>
        </p:spPr>
      </p:pic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8244408" y="4731990"/>
            <a:ext cx="648072" cy="216024"/>
          </a:xfrm>
          <a:prstGeom prst="notched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сведения 9">
            <a:hlinkClick r:id="" action="ppaction://hlinkshowjump?jump=lastslide" highlightClick="1"/>
          </p:cNvPr>
          <p:cNvSpPr/>
          <p:nvPr/>
        </p:nvSpPr>
        <p:spPr>
          <a:xfrm>
            <a:off x="179512" y="4587974"/>
            <a:ext cx="360040" cy="339502"/>
          </a:xfrm>
          <a:prstGeom prst="actionButtonInformation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9496273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07521" y="97629"/>
            <a:ext cx="2440543" cy="412716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572000" y="123478"/>
            <a:ext cx="446449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В гости к бабушке пошла,</a:t>
            </a:r>
            <a:b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</a:br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Пироги ей понесла.</a:t>
            </a:r>
            <a:b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</a:br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Серый Волк за ней следил,</a:t>
            </a:r>
            <a:b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</a:br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Обманул и проглотил.</a:t>
            </a:r>
            <a:endParaRPr lang="ru-RU" sz="2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grpSp>
        <p:nvGrpSpPr>
          <p:cNvPr id="4" name="Группа 12"/>
          <p:cNvGrpSpPr/>
          <p:nvPr/>
        </p:nvGrpSpPr>
        <p:grpSpPr>
          <a:xfrm>
            <a:off x="395536" y="3323768"/>
            <a:ext cx="2772000" cy="400110"/>
            <a:chOff x="395536" y="3323768"/>
            <a:chExt cx="2592288" cy="40011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95536" y="3323768"/>
              <a:ext cx="2592288" cy="396000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b="1" i="1">
                <a:solidFill>
                  <a:srgbClr val="C00000"/>
                </a:solidFill>
                <a:latin typeface="Georgia" pitchFamily="18" charset="0"/>
                <a:cs typeface="Angsana New" pitchFamily="18" charset="-34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5536" y="3323768"/>
              <a:ext cx="25922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i="1" dirty="0" err="1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  <a:cs typeface="Angsana New" pitchFamily="18" charset="-34"/>
                </a:rPr>
                <a:t>Дюймовочка</a:t>
              </a:r>
              <a:endParaRPr lang="ru-RU" sz="20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Angsana New" pitchFamily="18" charset="-34"/>
              </a:endParaRPr>
            </a:p>
          </p:txBody>
        </p:sp>
      </p:grpSp>
      <p:grpSp>
        <p:nvGrpSpPr>
          <p:cNvPr id="5" name="Группа 15"/>
          <p:cNvGrpSpPr/>
          <p:nvPr/>
        </p:nvGrpSpPr>
        <p:grpSpPr>
          <a:xfrm>
            <a:off x="395536" y="4475896"/>
            <a:ext cx="2772000" cy="400110"/>
            <a:chOff x="395536" y="4475896"/>
            <a:chExt cx="2592288" cy="400110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395536" y="4475896"/>
              <a:ext cx="2592288" cy="396000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b="1" i="1">
                <a:solidFill>
                  <a:srgbClr val="C00000"/>
                </a:solidFill>
                <a:latin typeface="Georgia" pitchFamily="18" charset="0"/>
                <a:cs typeface="Angsana New" pitchFamily="18" charset="-34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95536" y="4475896"/>
              <a:ext cx="25922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i="1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  <a:cs typeface="Angsana New" pitchFamily="18" charset="-34"/>
                </a:rPr>
                <a:t>Кикимора</a:t>
              </a:r>
              <a:endParaRPr lang="ru-RU" sz="20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Angsana New" pitchFamily="18" charset="-34"/>
              </a:endParaRPr>
            </a:p>
          </p:txBody>
        </p:sp>
      </p:grpSp>
      <p:grpSp>
        <p:nvGrpSpPr>
          <p:cNvPr id="6" name="Группа 18"/>
          <p:cNvGrpSpPr/>
          <p:nvPr/>
        </p:nvGrpSpPr>
        <p:grpSpPr>
          <a:xfrm>
            <a:off x="395536" y="3899832"/>
            <a:ext cx="2772000" cy="400110"/>
            <a:chOff x="395536" y="3827824"/>
            <a:chExt cx="2592288" cy="400110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395536" y="3827824"/>
              <a:ext cx="2592288" cy="396000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b="1" i="1">
                <a:solidFill>
                  <a:srgbClr val="C00000"/>
                </a:solidFill>
                <a:latin typeface="Georgia" pitchFamily="18" charset="0"/>
                <a:cs typeface="Angsana New" pitchFamily="18" charset="-34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5536" y="3827824"/>
              <a:ext cx="25922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i="1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  <a:cs typeface="Angsana New" pitchFamily="18" charset="-34"/>
                </a:rPr>
                <a:t>Красная Шапочка</a:t>
              </a:r>
              <a:endParaRPr lang="ru-RU" sz="20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Angsana New" pitchFamily="18" charset="-34"/>
              </a:endParaRPr>
            </a:p>
          </p:txBody>
        </p:sp>
      </p:grpSp>
      <p:pic>
        <p:nvPicPr>
          <p:cNvPr id="16" name="Рисунок 15" descr="Скриншот 27-09-2017 18072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76309" y="1476114"/>
            <a:ext cx="3616172" cy="3487023"/>
          </a:xfrm>
          <a:prstGeom prst="rect">
            <a:avLst/>
          </a:prstGeom>
        </p:spPr>
      </p:pic>
      <p:sp>
        <p:nvSpPr>
          <p:cNvPr id="19" name="Рамка 18"/>
          <p:cNvSpPr/>
          <p:nvPr/>
        </p:nvSpPr>
        <p:spPr>
          <a:xfrm>
            <a:off x="5292080" y="1419622"/>
            <a:ext cx="3600400" cy="3600400"/>
          </a:xfrm>
          <a:prstGeom prst="frame">
            <a:avLst>
              <a:gd name="adj1" fmla="val 23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9496273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0697" y="266598"/>
            <a:ext cx="2740434" cy="363043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572000" y="483518"/>
            <a:ext cx="44644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Она была подружкой гномов</a:t>
            </a:r>
            <a:b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И вам, конечно же, знакома.</a:t>
            </a:r>
            <a:endParaRPr lang="ru-RU" sz="2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grpSp>
        <p:nvGrpSpPr>
          <p:cNvPr id="4" name="Группа 12"/>
          <p:cNvGrpSpPr/>
          <p:nvPr/>
        </p:nvGrpSpPr>
        <p:grpSpPr>
          <a:xfrm>
            <a:off x="395536" y="3323768"/>
            <a:ext cx="2592288" cy="400110"/>
            <a:chOff x="395536" y="3323768"/>
            <a:chExt cx="2592288" cy="40011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95536" y="3323768"/>
              <a:ext cx="2592288" cy="396000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b="1" i="1">
                <a:solidFill>
                  <a:srgbClr val="C00000"/>
                </a:solidFill>
                <a:latin typeface="Georgia" pitchFamily="18" charset="0"/>
                <a:cs typeface="Angsana New" pitchFamily="18" charset="-34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5536" y="3323768"/>
              <a:ext cx="25922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i="1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  <a:cs typeface="Angsana New" pitchFamily="18" charset="-34"/>
                </a:rPr>
                <a:t>Белоснежка</a:t>
              </a:r>
              <a:endParaRPr lang="ru-RU" sz="20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Angsana New" pitchFamily="18" charset="-34"/>
              </a:endParaRPr>
            </a:p>
          </p:txBody>
        </p:sp>
      </p:grpSp>
      <p:grpSp>
        <p:nvGrpSpPr>
          <p:cNvPr id="5" name="Группа 15"/>
          <p:cNvGrpSpPr/>
          <p:nvPr/>
        </p:nvGrpSpPr>
        <p:grpSpPr>
          <a:xfrm>
            <a:off x="395536" y="4475896"/>
            <a:ext cx="2592288" cy="400110"/>
            <a:chOff x="395536" y="4475896"/>
            <a:chExt cx="2592288" cy="400110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395536" y="4475896"/>
              <a:ext cx="2592288" cy="396000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b="1" i="1">
                <a:solidFill>
                  <a:srgbClr val="C00000"/>
                </a:solidFill>
                <a:latin typeface="Georgia" pitchFamily="18" charset="0"/>
                <a:cs typeface="Angsana New" pitchFamily="18" charset="-34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95536" y="4475896"/>
              <a:ext cx="25922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i="1" dirty="0" err="1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  <a:cs typeface="Angsana New" pitchFamily="18" charset="-34"/>
                </a:rPr>
                <a:t>Дюймовочка</a:t>
              </a:r>
              <a:endParaRPr lang="ru-RU" sz="20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Angsana New" pitchFamily="18" charset="-34"/>
              </a:endParaRPr>
            </a:p>
          </p:txBody>
        </p:sp>
      </p:grpSp>
      <p:grpSp>
        <p:nvGrpSpPr>
          <p:cNvPr id="6" name="Группа 18"/>
          <p:cNvGrpSpPr/>
          <p:nvPr/>
        </p:nvGrpSpPr>
        <p:grpSpPr>
          <a:xfrm>
            <a:off x="395536" y="3899832"/>
            <a:ext cx="2592288" cy="400110"/>
            <a:chOff x="395536" y="3827824"/>
            <a:chExt cx="2592288" cy="400110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395536" y="3827824"/>
              <a:ext cx="2592288" cy="396000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b="1" i="1">
                <a:solidFill>
                  <a:srgbClr val="C00000"/>
                </a:solidFill>
                <a:latin typeface="Georgia" pitchFamily="18" charset="0"/>
                <a:cs typeface="Angsana New" pitchFamily="18" charset="-34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5536" y="3827824"/>
              <a:ext cx="25922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i="1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  <a:cs typeface="Angsana New" pitchFamily="18" charset="-34"/>
                </a:rPr>
                <a:t>Золушка</a:t>
              </a:r>
              <a:endParaRPr lang="ru-RU" sz="20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Angsana New" pitchFamily="18" charset="-34"/>
              </a:endParaRPr>
            </a:p>
          </p:txBody>
        </p:sp>
      </p:grpSp>
      <p:pic>
        <p:nvPicPr>
          <p:cNvPr id="16" name="Рисунок 15" descr="Скриншот 27-09-2017 18072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76309" y="1419622"/>
            <a:ext cx="3616172" cy="3551188"/>
          </a:xfrm>
          <a:prstGeom prst="rect">
            <a:avLst/>
          </a:prstGeom>
        </p:spPr>
      </p:pic>
      <p:sp>
        <p:nvSpPr>
          <p:cNvPr id="19" name="Рамка 18"/>
          <p:cNvSpPr/>
          <p:nvPr/>
        </p:nvSpPr>
        <p:spPr>
          <a:xfrm>
            <a:off x="5292080" y="1419622"/>
            <a:ext cx="3600400" cy="3600400"/>
          </a:xfrm>
          <a:prstGeom prst="frame">
            <a:avLst>
              <a:gd name="adj1" fmla="val 23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9496273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0681" y="-1"/>
            <a:ext cx="2631235" cy="4011911"/>
          </a:xfrm>
          <a:prstGeom prst="rect">
            <a:avLst/>
          </a:prstGeom>
        </p:spPr>
      </p:pic>
      <p:pic>
        <p:nvPicPr>
          <p:cNvPr id="2" name="Рисунок 1" descr="Скриншот 27-09-2017 18072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2072798"/>
            <a:ext cx="3494532" cy="2916739"/>
          </a:xfrm>
          <a:prstGeom prst="rect">
            <a:avLst/>
          </a:prstGeom>
        </p:spPr>
      </p:pic>
      <p:sp>
        <p:nvSpPr>
          <p:cNvPr id="3" name="Рамка 2"/>
          <p:cNvSpPr/>
          <p:nvPr/>
        </p:nvSpPr>
        <p:spPr>
          <a:xfrm>
            <a:off x="5292080" y="1995686"/>
            <a:ext cx="3600400" cy="3024336"/>
          </a:xfrm>
          <a:prstGeom prst="frame">
            <a:avLst>
              <a:gd name="adj1" fmla="val 23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4" name="Группа 12"/>
          <p:cNvGrpSpPr/>
          <p:nvPr/>
        </p:nvGrpSpPr>
        <p:grpSpPr>
          <a:xfrm>
            <a:off x="395536" y="3323768"/>
            <a:ext cx="2592288" cy="400110"/>
            <a:chOff x="395536" y="3323768"/>
            <a:chExt cx="2592288" cy="40011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95536" y="3323768"/>
              <a:ext cx="2592288" cy="396000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b="1" i="1">
                <a:solidFill>
                  <a:srgbClr val="C00000"/>
                </a:solidFill>
                <a:latin typeface="Georgia" pitchFamily="18" charset="0"/>
                <a:cs typeface="Angsana New" pitchFamily="18" charset="-34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5536" y="3323768"/>
              <a:ext cx="25922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i="1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  <a:cs typeface="Angsana New" pitchFamily="18" charset="-34"/>
                </a:rPr>
                <a:t>Буратино</a:t>
              </a:r>
              <a:endParaRPr lang="ru-RU" sz="20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Angsana New" pitchFamily="18" charset="-34"/>
              </a:endParaRPr>
            </a:p>
          </p:txBody>
        </p:sp>
      </p:grpSp>
      <p:grpSp>
        <p:nvGrpSpPr>
          <p:cNvPr id="13" name="Группа 14"/>
          <p:cNvGrpSpPr/>
          <p:nvPr/>
        </p:nvGrpSpPr>
        <p:grpSpPr>
          <a:xfrm>
            <a:off x="395536" y="4475896"/>
            <a:ext cx="2592288" cy="400110"/>
            <a:chOff x="395536" y="4475896"/>
            <a:chExt cx="2592288" cy="40011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395536" y="4475896"/>
              <a:ext cx="2592288" cy="396000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b="1" i="1">
                <a:solidFill>
                  <a:srgbClr val="C00000"/>
                </a:solidFill>
                <a:latin typeface="Georgia" pitchFamily="18" charset="0"/>
                <a:cs typeface="Angsana New" pitchFamily="18" charset="-34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5536" y="4475896"/>
              <a:ext cx="25922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i="1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  <a:cs typeface="Angsana New" pitchFamily="18" charset="-34"/>
                </a:rPr>
                <a:t>Страшила</a:t>
              </a:r>
              <a:endParaRPr lang="ru-RU" sz="20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Angsana New" pitchFamily="18" charset="-34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395536" y="3899832"/>
            <a:ext cx="2592288" cy="400110"/>
            <a:chOff x="395536" y="3827824"/>
            <a:chExt cx="2592288" cy="40011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95536" y="3827824"/>
              <a:ext cx="2592288" cy="396000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b="1" i="1">
                <a:solidFill>
                  <a:srgbClr val="C00000"/>
                </a:solidFill>
                <a:latin typeface="Georgia" pitchFamily="18" charset="0"/>
                <a:cs typeface="Angsana New" pitchFamily="18" charset="-34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95536" y="3827824"/>
              <a:ext cx="25922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i="1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  <a:cs typeface="Angsana New" pitchFamily="18" charset="-34"/>
                </a:rPr>
                <a:t>Иванушка</a:t>
              </a:r>
              <a:endParaRPr lang="ru-RU" sz="20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Angsana New" pitchFamily="18" charset="-34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4788024" y="24175"/>
            <a:ext cx="417646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За умными мозгами</a:t>
            </a:r>
            <a:b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</a:br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Он в город шёл с друзьями.</a:t>
            </a:r>
            <a:b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</a:br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Преграда не страшила.</a:t>
            </a:r>
            <a:b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</a:br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Был смельчаком … </a:t>
            </a:r>
            <a:endParaRPr lang="ru-RU" sz="2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5" name="Рисунок 14" descr="Скриншот 27-09-2017 18072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76309" y="1491631"/>
            <a:ext cx="3616172" cy="3445940"/>
          </a:xfrm>
          <a:prstGeom prst="rect">
            <a:avLst/>
          </a:prstGeom>
        </p:spPr>
      </p:pic>
      <p:sp>
        <p:nvSpPr>
          <p:cNvPr id="16" name="Рамка 15"/>
          <p:cNvSpPr/>
          <p:nvPr/>
        </p:nvSpPr>
        <p:spPr>
          <a:xfrm>
            <a:off x="5292080" y="1419622"/>
            <a:ext cx="3600400" cy="3600400"/>
          </a:xfrm>
          <a:prstGeom prst="frame">
            <a:avLst>
              <a:gd name="adj1" fmla="val 23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9496273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83522"/>
            <a:ext cx="2601566" cy="390572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004048" y="51470"/>
            <a:ext cx="403244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Деревянным острым носом</a:t>
            </a:r>
          </a:p>
          <a:p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Всюду лезет он без спросу.</a:t>
            </a:r>
          </a:p>
          <a:p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Даже дырку на картине</a:t>
            </a:r>
          </a:p>
          <a:p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Носом сделал…</a:t>
            </a:r>
            <a:endParaRPr lang="ru-RU" sz="2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grpSp>
        <p:nvGrpSpPr>
          <p:cNvPr id="4" name="Группа 12"/>
          <p:cNvGrpSpPr/>
          <p:nvPr/>
        </p:nvGrpSpPr>
        <p:grpSpPr>
          <a:xfrm>
            <a:off x="395536" y="3323768"/>
            <a:ext cx="2700000" cy="400110"/>
            <a:chOff x="395536" y="3323768"/>
            <a:chExt cx="2592288" cy="40011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95536" y="3323768"/>
              <a:ext cx="2592288" cy="396000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b="1" i="1">
                <a:solidFill>
                  <a:srgbClr val="C00000"/>
                </a:solidFill>
                <a:latin typeface="Georgia" pitchFamily="18" charset="0"/>
                <a:cs typeface="Angsana New" pitchFamily="18" charset="-34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5536" y="3323768"/>
              <a:ext cx="25922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i="1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  <a:cs typeface="Angsana New" pitchFamily="18" charset="-34"/>
                </a:rPr>
                <a:t>Иванушка</a:t>
              </a:r>
              <a:endParaRPr lang="ru-RU" sz="20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Angsana New" pitchFamily="18" charset="-34"/>
              </a:endParaRPr>
            </a:p>
          </p:txBody>
        </p:sp>
      </p:grpSp>
      <p:grpSp>
        <p:nvGrpSpPr>
          <p:cNvPr id="5" name="Группа 15"/>
          <p:cNvGrpSpPr/>
          <p:nvPr/>
        </p:nvGrpSpPr>
        <p:grpSpPr>
          <a:xfrm>
            <a:off x="395536" y="4475896"/>
            <a:ext cx="2700000" cy="400110"/>
            <a:chOff x="395536" y="4475896"/>
            <a:chExt cx="2592288" cy="400110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395536" y="4475896"/>
              <a:ext cx="2592288" cy="396000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b="1" i="1">
                <a:solidFill>
                  <a:srgbClr val="C00000"/>
                </a:solidFill>
                <a:latin typeface="Georgia" pitchFamily="18" charset="0"/>
                <a:cs typeface="Angsana New" pitchFamily="18" charset="-34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95536" y="4475896"/>
              <a:ext cx="25922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i="1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  <a:cs typeface="Angsana New" pitchFamily="18" charset="-34"/>
                </a:rPr>
                <a:t>Страшила </a:t>
              </a:r>
              <a:endParaRPr lang="ru-RU" sz="20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Angsana New" pitchFamily="18" charset="-34"/>
              </a:endParaRPr>
            </a:p>
          </p:txBody>
        </p:sp>
      </p:grpSp>
      <p:grpSp>
        <p:nvGrpSpPr>
          <p:cNvPr id="6" name="Группа 18"/>
          <p:cNvGrpSpPr/>
          <p:nvPr/>
        </p:nvGrpSpPr>
        <p:grpSpPr>
          <a:xfrm>
            <a:off x="395536" y="3899832"/>
            <a:ext cx="2700000" cy="400110"/>
            <a:chOff x="395536" y="3827824"/>
            <a:chExt cx="2592288" cy="400110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395536" y="3827824"/>
              <a:ext cx="2592288" cy="396000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b="1" i="1">
                <a:solidFill>
                  <a:srgbClr val="C00000"/>
                </a:solidFill>
                <a:latin typeface="Georgia" pitchFamily="18" charset="0"/>
                <a:cs typeface="Angsana New" pitchFamily="18" charset="-34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5536" y="3827824"/>
              <a:ext cx="25922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i="1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  <a:cs typeface="Angsana New" pitchFamily="18" charset="-34"/>
                </a:rPr>
                <a:t>Буратино </a:t>
              </a:r>
              <a:endParaRPr lang="ru-RU" sz="20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Angsana New" pitchFamily="18" charset="-34"/>
              </a:endParaRPr>
            </a:p>
          </p:txBody>
        </p:sp>
      </p:grpSp>
      <p:pic>
        <p:nvPicPr>
          <p:cNvPr id="16" name="Рисунок 15" descr="Скриншот 27-09-2017 18072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76309" y="1419622"/>
            <a:ext cx="3616172" cy="3532827"/>
          </a:xfrm>
          <a:prstGeom prst="rect">
            <a:avLst/>
          </a:prstGeom>
        </p:spPr>
      </p:pic>
      <p:sp>
        <p:nvSpPr>
          <p:cNvPr id="19" name="Рамка 18"/>
          <p:cNvSpPr/>
          <p:nvPr/>
        </p:nvSpPr>
        <p:spPr>
          <a:xfrm>
            <a:off x="5292080" y="1419622"/>
            <a:ext cx="3600400" cy="3600400"/>
          </a:xfrm>
          <a:prstGeom prst="frame">
            <a:avLst>
              <a:gd name="adj1" fmla="val 23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9496273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483768" y="123478"/>
            <a:ext cx="2599976" cy="360419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427984" y="123478"/>
            <a:ext cx="460851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Мальчик вырос в волчьей стае,</a:t>
            </a:r>
            <a:b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</a:br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Волком он себя считает,</a:t>
            </a:r>
            <a:b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</a:br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Дружит с мишкой и с пантерой,</a:t>
            </a:r>
            <a:b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</a:br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Ловким он слывёт и смелым.</a:t>
            </a:r>
            <a:endParaRPr lang="ru-RU" sz="2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grpSp>
        <p:nvGrpSpPr>
          <p:cNvPr id="4" name="Группа 12"/>
          <p:cNvGrpSpPr/>
          <p:nvPr/>
        </p:nvGrpSpPr>
        <p:grpSpPr>
          <a:xfrm>
            <a:off x="395536" y="3323768"/>
            <a:ext cx="2592288" cy="400110"/>
            <a:chOff x="395536" y="3323768"/>
            <a:chExt cx="2592288" cy="40011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95536" y="3323768"/>
              <a:ext cx="2592288" cy="396000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b="1" i="1">
                <a:solidFill>
                  <a:srgbClr val="C00000"/>
                </a:solidFill>
                <a:latin typeface="Georgia" pitchFamily="18" charset="0"/>
                <a:cs typeface="Angsana New" pitchFamily="18" charset="-34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5536" y="3323768"/>
              <a:ext cx="25922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i="1" dirty="0" err="1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  <a:cs typeface="Angsana New" pitchFamily="18" charset="-34"/>
                </a:rPr>
                <a:t>Маугли</a:t>
              </a:r>
              <a:endParaRPr lang="ru-RU" sz="20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Angsana New" pitchFamily="18" charset="-34"/>
              </a:endParaRPr>
            </a:p>
          </p:txBody>
        </p:sp>
      </p:grpSp>
      <p:grpSp>
        <p:nvGrpSpPr>
          <p:cNvPr id="5" name="Группа 15"/>
          <p:cNvGrpSpPr/>
          <p:nvPr/>
        </p:nvGrpSpPr>
        <p:grpSpPr>
          <a:xfrm>
            <a:off x="395536" y="4475896"/>
            <a:ext cx="2592288" cy="400110"/>
            <a:chOff x="395536" y="4475896"/>
            <a:chExt cx="2592288" cy="400110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395536" y="4475896"/>
              <a:ext cx="2592288" cy="396000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b="1" i="1">
                <a:solidFill>
                  <a:srgbClr val="C00000"/>
                </a:solidFill>
                <a:latin typeface="Georgia" pitchFamily="18" charset="0"/>
                <a:cs typeface="Angsana New" pitchFamily="18" charset="-34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95536" y="4475896"/>
              <a:ext cx="25922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i="1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  <a:cs typeface="Angsana New" pitchFamily="18" charset="-34"/>
                </a:rPr>
                <a:t>Буратино</a:t>
              </a:r>
              <a:endParaRPr lang="ru-RU" sz="20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Angsana New" pitchFamily="18" charset="-34"/>
              </a:endParaRPr>
            </a:p>
          </p:txBody>
        </p:sp>
      </p:grpSp>
      <p:grpSp>
        <p:nvGrpSpPr>
          <p:cNvPr id="6" name="Группа 18"/>
          <p:cNvGrpSpPr/>
          <p:nvPr/>
        </p:nvGrpSpPr>
        <p:grpSpPr>
          <a:xfrm>
            <a:off x="395536" y="3899832"/>
            <a:ext cx="2592288" cy="400110"/>
            <a:chOff x="395536" y="3827824"/>
            <a:chExt cx="2592288" cy="400110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395536" y="3827824"/>
              <a:ext cx="2592288" cy="396000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b="1" i="1">
                <a:solidFill>
                  <a:srgbClr val="C00000"/>
                </a:solidFill>
                <a:latin typeface="Georgia" pitchFamily="18" charset="0"/>
                <a:cs typeface="Angsana New" pitchFamily="18" charset="-34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5536" y="3827824"/>
              <a:ext cx="25922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i="1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  <a:cs typeface="Angsana New" pitchFamily="18" charset="-34"/>
                </a:rPr>
                <a:t>Емеля</a:t>
              </a:r>
              <a:endParaRPr lang="ru-RU" sz="20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Angsana New" pitchFamily="18" charset="-34"/>
              </a:endParaRPr>
            </a:p>
          </p:txBody>
        </p:sp>
      </p:grpSp>
      <p:pic>
        <p:nvPicPr>
          <p:cNvPr id="16" name="Рисунок 15" descr="Скриншот 27-09-2017 18072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76309" y="1526001"/>
            <a:ext cx="3616172" cy="3459257"/>
          </a:xfrm>
          <a:prstGeom prst="rect">
            <a:avLst/>
          </a:prstGeom>
        </p:spPr>
      </p:pic>
      <p:sp>
        <p:nvSpPr>
          <p:cNvPr id="19" name="Рамка 18"/>
          <p:cNvSpPr/>
          <p:nvPr/>
        </p:nvSpPr>
        <p:spPr>
          <a:xfrm>
            <a:off x="5292080" y="1419622"/>
            <a:ext cx="3600400" cy="3600400"/>
          </a:xfrm>
          <a:prstGeom prst="frame">
            <a:avLst>
              <a:gd name="adj1" fmla="val 23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9496273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21184" y="195486"/>
            <a:ext cx="2776619" cy="3384376"/>
          </a:xfrm>
          <a:prstGeom prst="rect">
            <a:avLst/>
          </a:prstGeom>
        </p:spPr>
      </p:pic>
      <p:grpSp>
        <p:nvGrpSpPr>
          <p:cNvPr id="4" name="Группа 12"/>
          <p:cNvGrpSpPr/>
          <p:nvPr/>
        </p:nvGrpSpPr>
        <p:grpSpPr>
          <a:xfrm>
            <a:off x="395536" y="3323768"/>
            <a:ext cx="2592288" cy="400110"/>
            <a:chOff x="395536" y="3323768"/>
            <a:chExt cx="2592288" cy="40011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95536" y="3323768"/>
              <a:ext cx="2592288" cy="396000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b="1" i="1">
                <a:solidFill>
                  <a:srgbClr val="C00000"/>
                </a:solidFill>
                <a:latin typeface="Georgia" pitchFamily="18" charset="0"/>
                <a:cs typeface="Angsana New" pitchFamily="18" charset="-34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5536" y="3323768"/>
              <a:ext cx="25922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i="1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  <a:cs typeface="Angsana New" pitchFamily="18" charset="-34"/>
                </a:rPr>
                <a:t>Емеля</a:t>
              </a:r>
              <a:endParaRPr lang="ru-RU" sz="20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Angsana New" pitchFamily="18" charset="-34"/>
              </a:endParaRPr>
            </a:p>
          </p:txBody>
        </p:sp>
      </p:grpSp>
      <p:grpSp>
        <p:nvGrpSpPr>
          <p:cNvPr id="13" name="Группа 14"/>
          <p:cNvGrpSpPr/>
          <p:nvPr/>
        </p:nvGrpSpPr>
        <p:grpSpPr>
          <a:xfrm>
            <a:off x="395536" y="4475896"/>
            <a:ext cx="2592288" cy="400110"/>
            <a:chOff x="395536" y="4475896"/>
            <a:chExt cx="2592288" cy="40011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395536" y="4475896"/>
              <a:ext cx="2592288" cy="396000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b="1" i="1">
                <a:solidFill>
                  <a:srgbClr val="C00000"/>
                </a:solidFill>
                <a:latin typeface="Georgia" pitchFamily="18" charset="0"/>
                <a:cs typeface="Angsana New" pitchFamily="18" charset="-34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5536" y="4475896"/>
              <a:ext cx="25922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i="1" dirty="0" err="1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  <a:cs typeface="Angsana New" pitchFamily="18" charset="-34"/>
                </a:rPr>
                <a:t>Карлсон</a:t>
              </a:r>
              <a:endParaRPr lang="ru-RU" sz="20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Angsana New" pitchFamily="18" charset="-34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395536" y="3899832"/>
            <a:ext cx="2592288" cy="400110"/>
            <a:chOff x="395536" y="3827824"/>
            <a:chExt cx="2592288" cy="40011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95536" y="3827824"/>
              <a:ext cx="2592288" cy="396000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b="1" i="1">
                <a:solidFill>
                  <a:srgbClr val="C00000"/>
                </a:solidFill>
                <a:latin typeface="Georgia" pitchFamily="18" charset="0"/>
                <a:cs typeface="Angsana New" pitchFamily="18" charset="-34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95536" y="3827824"/>
              <a:ext cx="25922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i="1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  <a:cs typeface="Angsana New" pitchFamily="18" charset="-34"/>
                </a:rPr>
                <a:t>Страшила</a:t>
              </a:r>
              <a:endParaRPr lang="ru-RU" sz="20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Angsana New" pitchFamily="18" charset="-34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4788024" y="300593"/>
            <a:ext cx="417646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Я самый красивый, воспитанный,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Умный и в меру упитанный.</a:t>
            </a:r>
            <a:endParaRPr lang="ru-RU" sz="20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15" name="Рисунок 14" descr="Скриншот 27-09-2017 18072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76309" y="1597649"/>
            <a:ext cx="3616172" cy="3315961"/>
          </a:xfrm>
          <a:prstGeom prst="rect">
            <a:avLst/>
          </a:prstGeom>
        </p:spPr>
      </p:pic>
      <p:sp>
        <p:nvSpPr>
          <p:cNvPr id="16" name="Рамка 15"/>
          <p:cNvSpPr/>
          <p:nvPr/>
        </p:nvSpPr>
        <p:spPr>
          <a:xfrm>
            <a:off x="5292080" y="1419622"/>
            <a:ext cx="3600400" cy="3600400"/>
          </a:xfrm>
          <a:prstGeom prst="frame">
            <a:avLst>
              <a:gd name="adj1" fmla="val 23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9496273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123478"/>
            <a:ext cx="2160240" cy="422194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572000" y="123478"/>
            <a:ext cx="446449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Была она артисткой, </a:t>
            </a:r>
            <a:b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Прекрасной как звезда.</a:t>
            </a:r>
            <a:b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От злого Карабаса </a:t>
            </a:r>
            <a:b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Сбежала навсегда. </a:t>
            </a:r>
            <a:endParaRPr lang="ru-RU" sz="2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grpSp>
        <p:nvGrpSpPr>
          <p:cNvPr id="4" name="Группа 12"/>
          <p:cNvGrpSpPr/>
          <p:nvPr/>
        </p:nvGrpSpPr>
        <p:grpSpPr>
          <a:xfrm>
            <a:off x="395536" y="3323768"/>
            <a:ext cx="2700000" cy="400110"/>
            <a:chOff x="395536" y="3323768"/>
            <a:chExt cx="2592288" cy="40011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95536" y="3323768"/>
              <a:ext cx="2592288" cy="396000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b="1" i="1">
                <a:solidFill>
                  <a:srgbClr val="C00000"/>
                </a:solidFill>
                <a:latin typeface="Georgia" pitchFamily="18" charset="0"/>
                <a:cs typeface="Angsana New" pitchFamily="18" charset="-34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5536" y="3323768"/>
              <a:ext cx="25922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i="1" dirty="0" err="1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  <a:cs typeface="Angsana New" pitchFamily="18" charset="-34"/>
                </a:rPr>
                <a:t>Дюймовочка</a:t>
              </a:r>
              <a:r>
                <a:rPr lang="ru-RU" sz="2000" b="1" i="1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  <a:cs typeface="Angsana New" pitchFamily="18" charset="-34"/>
                </a:rPr>
                <a:t> </a:t>
              </a:r>
              <a:endParaRPr lang="ru-RU" sz="20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Angsana New" pitchFamily="18" charset="-34"/>
              </a:endParaRPr>
            </a:p>
          </p:txBody>
        </p:sp>
      </p:grpSp>
      <p:grpSp>
        <p:nvGrpSpPr>
          <p:cNvPr id="5" name="Группа 15"/>
          <p:cNvGrpSpPr/>
          <p:nvPr/>
        </p:nvGrpSpPr>
        <p:grpSpPr>
          <a:xfrm>
            <a:off x="395536" y="4475896"/>
            <a:ext cx="2700000" cy="400110"/>
            <a:chOff x="395536" y="4475896"/>
            <a:chExt cx="2592288" cy="400110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395536" y="4475896"/>
              <a:ext cx="2592288" cy="396000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b="1" i="1">
                <a:solidFill>
                  <a:srgbClr val="C00000"/>
                </a:solidFill>
                <a:latin typeface="Georgia" pitchFamily="18" charset="0"/>
                <a:cs typeface="Angsana New" pitchFamily="18" charset="-34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95536" y="4475896"/>
              <a:ext cx="25922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i="1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  <a:cs typeface="Angsana New" pitchFamily="18" charset="-34"/>
                </a:rPr>
                <a:t>Белоснежка</a:t>
              </a:r>
              <a:endParaRPr lang="ru-RU" sz="20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Angsana New" pitchFamily="18" charset="-34"/>
              </a:endParaRPr>
            </a:p>
          </p:txBody>
        </p:sp>
      </p:grpSp>
      <p:grpSp>
        <p:nvGrpSpPr>
          <p:cNvPr id="6" name="Группа 18"/>
          <p:cNvGrpSpPr/>
          <p:nvPr/>
        </p:nvGrpSpPr>
        <p:grpSpPr>
          <a:xfrm>
            <a:off x="395536" y="3899832"/>
            <a:ext cx="2700000" cy="400110"/>
            <a:chOff x="395536" y="3827824"/>
            <a:chExt cx="2592288" cy="400110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395536" y="3827824"/>
              <a:ext cx="2592288" cy="396000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b="1" i="1">
                <a:solidFill>
                  <a:srgbClr val="C00000"/>
                </a:solidFill>
                <a:latin typeface="Georgia" pitchFamily="18" charset="0"/>
                <a:cs typeface="Angsana New" pitchFamily="18" charset="-34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5536" y="3827824"/>
              <a:ext cx="25922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i="1" dirty="0" err="1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  <a:cs typeface="Angsana New" pitchFamily="18" charset="-34"/>
                </a:rPr>
                <a:t>Мальвина</a:t>
              </a:r>
              <a:endParaRPr lang="ru-RU" sz="20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Angsana New" pitchFamily="18" charset="-34"/>
              </a:endParaRPr>
            </a:p>
          </p:txBody>
        </p:sp>
      </p:grpSp>
      <p:pic>
        <p:nvPicPr>
          <p:cNvPr id="16" name="Рисунок 15" descr="Скриншот 27-09-2017 18072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76309" y="1419622"/>
            <a:ext cx="3616172" cy="3489409"/>
          </a:xfrm>
          <a:prstGeom prst="rect">
            <a:avLst/>
          </a:prstGeom>
        </p:spPr>
      </p:pic>
      <p:sp>
        <p:nvSpPr>
          <p:cNvPr id="19" name="Рамка 18"/>
          <p:cNvSpPr/>
          <p:nvPr/>
        </p:nvSpPr>
        <p:spPr>
          <a:xfrm>
            <a:off x="5292080" y="1419622"/>
            <a:ext cx="3600400" cy="3600400"/>
          </a:xfrm>
          <a:prstGeom prst="frame">
            <a:avLst>
              <a:gd name="adj1" fmla="val 23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9496273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816762">
            <a:off x="2690849" y="27067"/>
            <a:ext cx="2153589" cy="3992870"/>
          </a:xfrm>
          <a:prstGeom prst="rect">
            <a:avLst/>
          </a:prstGeom>
        </p:spPr>
      </p:pic>
      <p:grpSp>
        <p:nvGrpSpPr>
          <p:cNvPr id="4" name="Группа 12"/>
          <p:cNvGrpSpPr/>
          <p:nvPr/>
        </p:nvGrpSpPr>
        <p:grpSpPr>
          <a:xfrm>
            <a:off x="395536" y="3323768"/>
            <a:ext cx="2592288" cy="400110"/>
            <a:chOff x="395536" y="3323768"/>
            <a:chExt cx="2592288" cy="40011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95536" y="3323768"/>
              <a:ext cx="2592288" cy="396000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b="1" i="1">
                <a:solidFill>
                  <a:srgbClr val="C00000"/>
                </a:solidFill>
                <a:latin typeface="Georgia" pitchFamily="18" charset="0"/>
                <a:cs typeface="Angsana New" pitchFamily="18" charset="-34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5536" y="3323768"/>
              <a:ext cx="25922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i="1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  <a:cs typeface="Angsana New" pitchFamily="18" charset="-34"/>
                </a:rPr>
                <a:t>Буратино</a:t>
              </a:r>
              <a:endParaRPr lang="ru-RU" sz="20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Angsana New" pitchFamily="18" charset="-34"/>
              </a:endParaRPr>
            </a:p>
          </p:txBody>
        </p:sp>
      </p:grpSp>
      <p:grpSp>
        <p:nvGrpSpPr>
          <p:cNvPr id="13" name="Группа 14"/>
          <p:cNvGrpSpPr/>
          <p:nvPr/>
        </p:nvGrpSpPr>
        <p:grpSpPr>
          <a:xfrm>
            <a:off x="395536" y="4475896"/>
            <a:ext cx="2592288" cy="400110"/>
            <a:chOff x="395536" y="4475896"/>
            <a:chExt cx="2592288" cy="40011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395536" y="4475896"/>
              <a:ext cx="2592288" cy="396000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b="1" i="1">
                <a:solidFill>
                  <a:srgbClr val="C00000"/>
                </a:solidFill>
                <a:latin typeface="Georgia" pitchFamily="18" charset="0"/>
                <a:cs typeface="Angsana New" pitchFamily="18" charset="-34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5536" y="4475896"/>
              <a:ext cx="25922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i="1" dirty="0" err="1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  <a:cs typeface="Angsana New" pitchFamily="18" charset="-34"/>
                </a:rPr>
                <a:t>Чиполлино</a:t>
              </a:r>
              <a:endParaRPr lang="ru-RU" sz="20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Angsana New" pitchFamily="18" charset="-34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395536" y="3899832"/>
            <a:ext cx="2592288" cy="400110"/>
            <a:chOff x="395536" y="3827824"/>
            <a:chExt cx="2592288" cy="40011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95536" y="3827824"/>
              <a:ext cx="2592288" cy="396000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b="1" i="1">
                <a:solidFill>
                  <a:srgbClr val="C00000"/>
                </a:solidFill>
                <a:latin typeface="Georgia" pitchFamily="18" charset="0"/>
                <a:cs typeface="Angsana New" pitchFamily="18" charset="-34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95536" y="3827824"/>
              <a:ext cx="25922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i="1" dirty="0" err="1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  <a:cs typeface="Angsana New" pitchFamily="18" charset="-34"/>
                </a:rPr>
                <a:t>Маугли</a:t>
              </a:r>
              <a:endParaRPr lang="ru-RU" sz="20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Angsana New" pitchFamily="18" charset="-34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4572000" y="123478"/>
            <a:ext cx="439248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Всем по сказке интересной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Мальчик-луковка знаком.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Раньше многим неизвестный,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Стал он каждому дружком.</a:t>
            </a:r>
            <a:endParaRPr lang="ru-RU" sz="20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15" name="Рисунок 14" descr="Скриншот 27-09-2017 18072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76309" y="1419622"/>
            <a:ext cx="3616172" cy="3466634"/>
          </a:xfrm>
          <a:prstGeom prst="rect">
            <a:avLst/>
          </a:prstGeom>
        </p:spPr>
      </p:pic>
      <p:sp>
        <p:nvSpPr>
          <p:cNvPr id="16" name="Рамка 15"/>
          <p:cNvSpPr/>
          <p:nvPr/>
        </p:nvSpPr>
        <p:spPr>
          <a:xfrm>
            <a:off x="5292080" y="1419622"/>
            <a:ext cx="3600400" cy="3600400"/>
          </a:xfrm>
          <a:prstGeom prst="frame">
            <a:avLst>
              <a:gd name="adj1" fmla="val 23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496273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51470"/>
            <a:ext cx="3744416" cy="3744416"/>
          </a:xfrm>
          <a:prstGeom prst="rect">
            <a:avLst/>
          </a:prstGeom>
        </p:spPr>
      </p:pic>
      <p:grpSp>
        <p:nvGrpSpPr>
          <p:cNvPr id="3" name="Группа 12"/>
          <p:cNvGrpSpPr/>
          <p:nvPr/>
        </p:nvGrpSpPr>
        <p:grpSpPr>
          <a:xfrm>
            <a:off x="395536" y="3323768"/>
            <a:ext cx="2592288" cy="400110"/>
            <a:chOff x="395536" y="3323768"/>
            <a:chExt cx="2592288" cy="40011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395536" y="3323768"/>
              <a:ext cx="2592288" cy="396000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b="1" i="1">
                <a:solidFill>
                  <a:srgbClr val="C00000"/>
                </a:solidFill>
                <a:latin typeface="Georgia" pitchFamily="18" charset="0"/>
                <a:cs typeface="Angsana New" pitchFamily="18" charset="-34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95536" y="3323768"/>
              <a:ext cx="25922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i="1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  <a:cs typeface="Angsana New" pitchFamily="18" charset="-34"/>
                </a:rPr>
                <a:t>Баба Яга</a:t>
              </a:r>
              <a:endParaRPr lang="ru-RU" sz="20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Angsana New" pitchFamily="18" charset="-34"/>
              </a:endParaRPr>
            </a:p>
          </p:txBody>
        </p:sp>
      </p:grpSp>
      <p:grpSp>
        <p:nvGrpSpPr>
          <p:cNvPr id="6" name="Группа 14"/>
          <p:cNvGrpSpPr/>
          <p:nvPr/>
        </p:nvGrpSpPr>
        <p:grpSpPr>
          <a:xfrm>
            <a:off x="395536" y="4475896"/>
            <a:ext cx="2592288" cy="400110"/>
            <a:chOff x="395536" y="4475896"/>
            <a:chExt cx="2592288" cy="40011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395536" y="4475896"/>
              <a:ext cx="2592288" cy="396000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b="1" i="1">
                <a:solidFill>
                  <a:srgbClr val="C00000"/>
                </a:solidFill>
                <a:latin typeface="Georgia" pitchFamily="18" charset="0"/>
                <a:cs typeface="Angsana New" pitchFamily="18" charset="-34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5536" y="4475896"/>
              <a:ext cx="25922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i="1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  <a:cs typeface="Angsana New" pitchFamily="18" charset="-34"/>
                </a:rPr>
                <a:t>Муха Цокотуха</a:t>
              </a:r>
              <a:endParaRPr lang="ru-RU" sz="20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Angsana New" pitchFamily="18" charset="-34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95536" y="3899832"/>
            <a:ext cx="2592288" cy="400110"/>
            <a:chOff x="395536" y="3827824"/>
            <a:chExt cx="2592288" cy="40011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395536" y="3827824"/>
              <a:ext cx="2592288" cy="396000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b="1" i="1">
                <a:solidFill>
                  <a:srgbClr val="C00000"/>
                </a:solidFill>
                <a:latin typeface="Georgia" pitchFamily="18" charset="0"/>
                <a:cs typeface="Angsana New" pitchFamily="18" charset="-34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5536" y="3827824"/>
              <a:ext cx="25922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i="1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  <a:cs typeface="Angsana New" pitchFamily="18" charset="-34"/>
                </a:rPr>
                <a:t>Старуха</a:t>
              </a:r>
              <a:endParaRPr lang="ru-RU" sz="20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Angsana New" pitchFamily="18" charset="-34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5004048" y="123478"/>
            <a:ext cx="396044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Живёт в лесной избушке,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Ей скоро триста лет.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И можно к той старушке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Попасться на обед.</a:t>
            </a:r>
            <a:endParaRPr lang="ru-RU" sz="20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13" name="Рисунок 12" descr="Скриншот 27-09-2017 18072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76309" y="1499832"/>
            <a:ext cx="3616172" cy="3448182"/>
          </a:xfrm>
          <a:prstGeom prst="rect">
            <a:avLst/>
          </a:prstGeom>
        </p:spPr>
      </p:pic>
      <p:sp>
        <p:nvSpPr>
          <p:cNvPr id="14" name="Рамка 13"/>
          <p:cNvSpPr/>
          <p:nvPr/>
        </p:nvSpPr>
        <p:spPr>
          <a:xfrm>
            <a:off x="5292080" y="1419622"/>
            <a:ext cx="3600400" cy="3600400"/>
          </a:xfrm>
          <a:prstGeom prst="frame">
            <a:avLst>
              <a:gd name="adj1" fmla="val 23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94962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74554" y="195486"/>
            <a:ext cx="3766425" cy="3383260"/>
          </a:xfrm>
          <a:prstGeom prst="rect">
            <a:avLst/>
          </a:prstGeom>
        </p:spPr>
      </p:pic>
      <p:grpSp>
        <p:nvGrpSpPr>
          <p:cNvPr id="16" name="Группа 12"/>
          <p:cNvGrpSpPr/>
          <p:nvPr/>
        </p:nvGrpSpPr>
        <p:grpSpPr>
          <a:xfrm>
            <a:off x="395536" y="3323768"/>
            <a:ext cx="2592288" cy="400110"/>
            <a:chOff x="395536" y="3323768"/>
            <a:chExt cx="2592288" cy="400110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395536" y="3323768"/>
              <a:ext cx="2592288" cy="396000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b="1" i="1">
                <a:solidFill>
                  <a:srgbClr val="C00000"/>
                </a:solidFill>
                <a:latin typeface="Georgia" pitchFamily="18" charset="0"/>
                <a:cs typeface="Angsana New" pitchFamily="18" charset="-34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95536" y="3323768"/>
              <a:ext cx="25922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i="1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  <a:cs typeface="Angsana New" pitchFamily="18" charset="-34"/>
                </a:rPr>
                <a:t>Кикимора</a:t>
              </a:r>
              <a:endParaRPr lang="ru-RU" sz="20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Angsana New" pitchFamily="18" charset="-34"/>
              </a:endParaRPr>
            </a:p>
          </p:txBody>
        </p:sp>
      </p:grpSp>
      <p:grpSp>
        <p:nvGrpSpPr>
          <p:cNvPr id="19" name="Группа 14"/>
          <p:cNvGrpSpPr/>
          <p:nvPr/>
        </p:nvGrpSpPr>
        <p:grpSpPr>
          <a:xfrm>
            <a:off x="395536" y="4475896"/>
            <a:ext cx="2592288" cy="400110"/>
            <a:chOff x="395536" y="4475896"/>
            <a:chExt cx="2592288" cy="400110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395536" y="4475896"/>
              <a:ext cx="2592288" cy="396000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b="1" i="1">
                <a:solidFill>
                  <a:srgbClr val="C00000"/>
                </a:solidFill>
                <a:latin typeface="Georgia" pitchFamily="18" charset="0"/>
                <a:cs typeface="Angsana New" pitchFamily="18" charset="-34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5536" y="4475896"/>
              <a:ext cx="25922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i="1" dirty="0" err="1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  <a:cs typeface="Angsana New" pitchFamily="18" charset="-34"/>
                </a:rPr>
                <a:t>Мальвина</a:t>
              </a:r>
              <a:endParaRPr lang="ru-RU" sz="20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Angsana New" pitchFamily="18" charset="-34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95536" y="3899832"/>
            <a:ext cx="2592288" cy="400110"/>
            <a:chOff x="395536" y="3827824"/>
            <a:chExt cx="2592288" cy="400110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395536" y="3827824"/>
              <a:ext cx="2592288" cy="396000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b="1" i="1">
                <a:solidFill>
                  <a:srgbClr val="C00000"/>
                </a:solidFill>
                <a:latin typeface="Georgia" pitchFamily="18" charset="0"/>
                <a:cs typeface="Angsana New" pitchFamily="18" charset="-34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95536" y="3827824"/>
              <a:ext cx="25922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i="1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  <a:cs typeface="Angsana New" pitchFamily="18" charset="-34"/>
                </a:rPr>
                <a:t>Маша</a:t>
              </a:r>
              <a:endParaRPr lang="ru-RU" sz="20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Angsana New" pitchFamily="18" charset="-34"/>
              </a:endParaRP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4932040" y="123478"/>
            <a:ext cx="421196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Сидит в корзине девочка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У мишки за спиной.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Он сам, того не ведая,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Несёт её домой.</a:t>
            </a:r>
            <a:endParaRPr lang="ru-RU" sz="20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5276309" y="1419622"/>
            <a:ext cx="3616172" cy="3600400"/>
            <a:chOff x="5276309" y="1419622"/>
            <a:chExt cx="3616172" cy="3600400"/>
          </a:xfrm>
        </p:grpSpPr>
        <p:pic>
          <p:nvPicPr>
            <p:cNvPr id="26" name="Рисунок 25" descr="Скриншот 27-09-2017 180726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76309" y="1507988"/>
              <a:ext cx="3616172" cy="3440025"/>
            </a:xfrm>
            <a:prstGeom prst="rect">
              <a:avLst/>
            </a:prstGeom>
          </p:spPr>
        </p:pic>
        <p:sp>
          <p:nvSpPr>
            <p:cNvPr id="27" name="Рамка 26"/>
            <p:cNvSpPr/>
            <p:nvPr/>
          </p:nvSpPr>
          <p:spPr>
            <a:xfrm>
              <a:off x="5292080" y="1419622"/>
              <a:ext cx="3600400" cy="3600400"/>
            </a:xfrm>
            <a:prstGeom prst="frame">
              <a:avLst>
                <a:gd name="adj1" fmla="val 231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9" name="Умножение 28">
            <a:hlinkClick r:id="" action="ppaction://hlinkshowjump?jump=endshow"/>
          </p:cNvPr>
          <p:cNvSpPr/>
          <p:nvPr/>
        </p:nvSpPr>
        <p:spPr>
          <a:xfrm>
            <a:off x="179512" y="195486"/>
            <a:ext cx="432048" cy="288032"/>
          </a:xfrm>
          <a:prstGeom prst="mathMultiply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483518"/>
            <a:ext cx="6768752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Дорогие ребята!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Перед вами тренажёр-раскраска. Отгадывайте загадки, если правильно отгадаете сказочного героя, раскраска частично  раскрасится и вы увидите сказочного героя. Для того чтобы перейти к новой загадке, кликните на героя.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трелка вправо с вырезом 2">
            <a:hlinkClick r:id="" action="ppaction://hlinkshowjump?jump=nextslide"/>
          </p:cNvPr>
          <p:cNvSpPr/>
          <p:nvPr/>
        </p:nvSpPr>
        <p:spPr>
          <a:xfrm>
            <a:off x="8244408" y="4731990"/>
            <a:ext cx="648072" cy="216024"/>
          </a:xfrm>
          <a:prstGeom prst="notched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843558"/>
            <a:ext cx="5400600" cy="2862322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b="1" u="sng" dirty="0" smtClean="0">
                <a:latin typeface="Georgia" pitchFamily="18" charset="0"/>
                <a:hlinkClick r:id="rId3"/>
              </a:rPr>
              <a:t>Фон</a:t>
            </a:r>
            <a:r>
              <a:rPr lang="ru-RU" b="1" dirty="0" smtClean="0">
                <a:latin typeface="Georgia" pitchFamily="18" charset="0"/>
              </a:rPr>
              <a:t> </a:t>
            </a:r>
            <a:endParaRPr lang="ru-RU" b="1" dirty="0" smtClean="0">
              <a:latin typeface="Georgia" pitchFamily="18" charset="0"/>
              <a:cs typeface="Times New Roman" pitchFamily="18" charset="0"/>
              <a:hlinkClick r:id="rId4"/>
            </a:endParaRPr>
          </a:p>
          <a:p>
            <a:r>
              <a:rPr lang="ru-RU" b="1" dirty="0" smtClean="0">
                <a:latin typeface="Georgia" pitchFamily="18" charset="0"/>
                <a:cs typeface="Times New Roman" pitchFamily="18" charset="0"/>
                <a:hlinkClick r:id="rId4"/>
              </a:rPr>
              <a:t>Раскраска</a:t>
            </a:r>
            <a:endParaRPr lang="ru-RU" b="1" dirty="0" smtClean="0">
              <a:latin typeface="Georgia" pitchFamily="18" charset="0"/>
              <a:cs typeface="Times New Roman" pitchFamily="18" charset="0"/>
            </a:endParaRPr>
          </a:p>
          <a:p>
            <a:r>
              <a:rPr lang="ru-RU" b="1" u="sng" dirty="0" smtClean="0">
                <a:latin typeface="Georgia" pitchFamily="18" charset="0"/>
                <a:hlinkClick r:id="rId5"/>
              </a:rPr>
              <a:t>Муха Цокотуха</a:t>
            </a:r>
            <a:r>
              <a:rPr lang="ru-RU" b="1" dirty="0" smtClean="0">
                <a:latin typeface="Georgia" pitchFamily="18" charset="0"/>
              </a:rPr>
              <a:t> </a:t>
            </a:r>
          </a:p>
          <a:p>
            <a:r>
              <a:rPr lang="ru-RU" b="1" dirty="0" err="1" smtClean="0">
                <a:latin typeface="Georgia" pitchFamily="18" charset="0"/>
                <a:cs typeface="Times New Roman" pitchFamily="18" charset="0"/>
                <a:hlinkClick r:id="rId6"/>
              </a:rPr>
              <a:t>Дюймовочка</a:t>
            </a:r>
            <a:endParaRPr lang="ru-RU" b="1" dirty="0" smtClean="0">
              <a:latin typeface="Georgia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Georgia" pitchFamily="18" charset="0"/>
                <a:cs typeface="Times New Roman" pitchFamily="18" charset="0"/>
                <a:hlinkClick r:id="rId7"/>
              </a:rPr>
              <a:t>Доктор Айболит</a:t>
            </a:r>
            <a:endParaRPr lang="ru-RU" b="1" dirty="0" smtClean="0">
              <a:latin typeface="Georgia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Georgia" pitchFamily="18" charset="0"/>
                <a:cs typeface="Times New Roman" pitchFamily="18" charset="0"/>
                <a:hlinkClick r:id="rId8"/>
              </a:rPr>
              <a:t>Белоснежка</a:t>
            </a:r>
            <a:endParaRPr lang="ru-RU" b="1" dirty="0" smtClean="0">
              <a:latin typeface="Georgia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Georgia" pitchFamily="18" charset="0"/>
                <a:cs typeface="Times New Roman" pitchFamily="18" charset="0"/>
                <a:hlinkClick r:id="rId9"/>
              </a:rPr>
              <a:t>Кикимора</a:t>
            </a:r>
            <a:endParaRPr lang="ru-RU" b="1" dirty="0" smtClean="0">
              <a:latin typeface="Georgia" pitchFamily="18" charset="0"/>
              <a:cs typeface="Times New Roman" pitchFamily="18" charset="0"/>
            </a:endParaRPr>
          </a:p>
          <a:p>
            <a:r>
              <a:rPr lang="ru-RU" b="1" dirty="0" err="1" smtClean="0">
                <a:latin typeface="Georgia" pitchFamily="18" charset="0"/>
                <a:cs typeface="Times New Roman" pitchFamily="18" charset="0"/>
                <a:hlinkClick r:id="rId10"/>
              </a:rPr>
              <a:t>Мальвина</a:t>
            </a:r>
            <a:endParaRPr lang="ru-RU" b="1" dirty="0" smtClean="0">
              <a:latin typeface="Georgia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Georgia" pitchFamily="18" charset="0"/>
                <a:cs typeface="Times New Roman" pitchFamily="18" charset="0"/>
                <a:hlinkClick r:id="rId11"/>
              </a:rPr>
              <a:t>Буратино</a:t>
            </a:r>
            <a:endParaRPr lang="ru-RU" b="1" dirty="0" smtClean="0">
              <a:latin typeface="Georgia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Georgia" pitchFamily="18" charset="0"/>
                <a:cs typeface="Times New Roman" pitchFamily="18" charset="0"/>
                <a:hlinkClick r:id="rId12"/>
              </a:rPr>
              <a:t>Страшила</a:t>
            </a:r>
            <a:endParaRPr lang="ru-RU" b="1" dirty="0" smtClean="0">
              <a:latin typeface="Georgia" pitchFamily="18" charset="0"/>
              <a:cs typeface="Times New Roman" pitchFamily="18" charset="0"/>
            </a:endParaRPr>
          </a:p>
          <a:p>
            <a:endParaRPr lang="ru-RU" b="1" dirty="0" smtClean="0">
              <a:latin typeface="Georgia" pitchFamily="18" charset="0"/>
              <a:cs typeface="Times New Roman" pitchFamily="18" charset="0"/>
              <a:hlinkClick r:id="rId13"/>
            </a:endParaRPr>
          </a:p>
          <a:p>
            <a:r>
              <a:rPr lang="ru-RU" b="1" dirty="0" err="1" smtClean="0">
                <a:latin typeface="Georgia" pitchFamily="18" charset="0"/>
                <a:cs typeface="Times New Roman" pitchFamily="18" charset="0"/>
                <a:hlinkClick r:id="rId13"/>
              </a:rPr>
              <a:t>Маугли</a:t>
            </a:r>
            <a:endParaRPr lang="ru-RU" b="1" dirty="0" smtClean="0">
              <a:latin typeface="Georgia" pitchFamily="18" charset="0"/>
              <a:cs typeface="Times New Roman" pitchFamily="18" charset="0"/>
            </a:endParaRPr>
          </a:p>
          <a:p>
            <a:r>
              <a:rPr lang="ru-RU" b="1" dirty="0" err="1" smtClean="0">
                <a:latin typeface="Georgia" pitchFamily="18" charset="0"/>
                <a:cs typeface="Times New Roman" pitchFamily="18" charset="0"/>
                <a:hlinkClick r:id="rId14"/>
              </a:rPr>
              <a:t>Карлсон</a:t>
            </a:r>
            <a:endParaRPr lang="ru-RU" b="1" dirty="0" smtClean="0">
              <a:latin typeface="Georgia" pitchFamily="18" charset="0"/>
              <a:cs typeface="Times New Roman" pitchFamily="18" charset="0"/>
            </a:endParaRPr>
          </a:p>
          <a:p>
            <a:r>
              <a:rPr lang="ru-RU" b="1" dirty="0" err="1" smtClean="0">
                <a:latin typeface="Georgia" pitchFamily="18" charset="0"/>
                <a:cs typeface="Times New Roman" pitchFamily="18" charset="0"/>
                <a:hlinkClick r:id="rId15"/>
              </a:rPr>
              <a:t>Чиполлино</a:t>
            </a:r>
            <a:endParaRPr lang="ru-RU" b="1" dirty="0" smtClean="0">
              <a:latin typeface="Georgia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Georgia" pitchFamily="18" charset="0"/>
                <a:cs typeface="Times New Roman" pitchFamily="18" charset="0"/>
                <a:hlinkClick r:id="rId16"/>
              </a:rPr>
              <a:t>Красная шапочка</a:t>
            </a:r>
            <a:endParaRPr lang="ru-RU" b="1" dirty="0" smtClean="0">
              <a:latin typeface="Georgia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Georgia" pitchFamily="18" charset="0"/>
                <a:cs typeface="Times New Roman" pitchFamily="18" charset="0"/>
                <a:hlinkClick r:id="rId17"/>
              </a:rPr>
              <a:t>Мышка</a:t>
            </a:r>
            <a:endParaRPr lang="ru-RU" b="1" dirty="0" smtClean="0">
              <a:latin typeface="Georgia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Georgia" pitchFamily="18" charset="0"/>
                <a:cs typeface="Times New Roman" pitchFamily="18" charset="0"/>
                <a:hlinkClick r:id="rId18"/>
              </a:rPr>
              <a:t>Жар птица</a:t>
            </a:r>
            <a:endParaRPr lang="ru-RU" b="1" dirty="0" smtClean="0">
              <a:latin typeface="Georgia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Georgia" pitchFamily="18" charset="0"/>
                <a:cs typeface="Times New Roman" pitchFamily="18" charset="0"/>
                <a:hlinkClick r:id="rId19"/>
              </a:rPr>
              <a:t>Емеля</a:t>
            </a:r>
            <a:endParaRPr lang="ru-RU" b="1" dirty="0" smtClean="0">
              <a:latin typeface="Georgia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Georgia" pitchFamily="18" charset="0"/>
                <a:cs typeface="Times New Roman" pitchFamily="18" charset="0"/>
                <a:hlinkClick r:id="rId20"/>
              </a:rPr>
              <a:t>Баба Яга</a:t>
            </a:r>
            <a:endParaRPr lang="ru-RU" b="1" dirty="0" smtClean="0">
              <a:latin typeface="Georgia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Georgia" pitchFamily="18" charset="0"/>
                <a:cs typeface="Times New Roman" pitchFamily="18" charset="0"/>
                <a:hlinkClick r:id="rId21"/>
              </a:rPr>
              <a:t>Маша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4" name="Управляющая кнопка: возврат 3">
            <a:hlinkClick r:id="rId22" action="ppaction://hlinksldjump" highlightClick="1"/>
          </p:cNvPr>
          <p:cNvSpPr/>
          <p:nvPr/>
        </p:nvSpPr>
        <p:spPr>
          <a:xfrm>
            <a:off x="251520" y="4659982"/>
            <a:ext cx="360040" cy="288032"/>
          </a:xfrm>
          <a:prstGeom prst="actionButtonRetur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9496273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3795" y="484320"/>
            <a:ext cx="3862866" cy="3167550"/>
          </a:xfrm>
          <a:prstGeom prst="rect">
            <a:avLst/>
          </a:prstGeom>
        </p:spPr>
      </p:pic>
      <p:pic>
        <p:nvPicPr>
          <p:cNvPr id="2" name="Рисунок 1" descr="Скриншот 27-09-2017 18072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76309" y="1491630"/>
            <a:ext cx="3616172" cy="3528000"/>
          </a:xfrm>
          <a:prstGeom prst="rect">
            <a:avLst/>
          </a:prstGeom>
        </p:spPr>
      </p:pic>
      <p:sp>
        <p:nvSpPr>
          <p:cNvPr id="3" name="Рамка 2"/>
          <p:cNvSpPr/>
          <p:nvPr/>
        </p:nvSpPr>
        <p:spPr>
          <a:xfrm>
            <a:off x="5292080" y="1419622"/>
            <a:ext cx="3600400" cy="3600400"/>
          </a:xfrm>
          <a:prstGeom prst="frame">
            <a:avLst>
              <a:gd name="adj1" fmla="val 23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395536" y="3323768"/>
            <a:ext cx="2592288" cy="400110"/>
            <a:chOff x="395536" y="3323768"/>
            <a:chExt cx="2592288" cy="40011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95536" y="3323768"/>
              <a:ext cx="2592288" cy="396000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b="1" i="1">
                <a:solidFill>
                  <a:srgbClr val="C00000"/>
                </a:solidFill>
                <a:latin typeface="Georgia" pitchFamily="18" charset="0"/>
                <a:cs typeface="Angsana New" pitchFamily="18" charset="-34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5536" y="3323768"/>
              <a:ext cx="25922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i="1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  <a:cs typeface="Angsana New" pitchFamily="18" charset="-34"/>
                </a:rPr>
                <a:t>Пчёлка Майя</a:t>
              </a:r>
              <a:endParaRPr lang="ru-RU" sz="20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Angsana New" pitchFamily="18" charset="-34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395536" y="4475896"/>
            <a:ext cx="2592288" cy="400110"/>
            <a:chOff x="395536" y="4475896"/>
            <a:chExt cx="2592288" cy="40011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395536" y="4475896"/>
              <a:ext cx="2592288" cy="396000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b="1" i="1">
                <a:solidFill>
                  <a:srgbClr val="C00000"/>
                </a:solidFill>
                <a:latin typeface="Georgia" pitchFamily="18" charset="0"/>
                <a:cs typeface="Angsana New" pitchFamily="18" charset="-34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5536" y="4475896"/>
              <a:ext cx="25922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i="1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  <a:cs typeface="Angsana New" pitchFamily="18" charset="-34"/>
                </a:rPr>
                <a:t>Муха Цокотуха</a:t>
              </a:r>
              <a:endParaRPr lang="ru-RU" sz="20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Angsana New" pitchFamily="18" charset="-34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395536" y="3899832"/>
            <a:ext cx="2592288" cy="400110"/>
            <a:chOff x="395536" y="3827824"/>
            <a:chExt cx="2592288" cy="40011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95536" y="3827824"/>
              <a:ext cx="2592288" cy="396000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b="1" i="1">
                <a:solidFill>
                  <a:srgbClr val="C00000"/>
                </a:solidFill>
                <a:latin typeface="Georgia" pitchFamily="18" charset="0"/>
                <a:cs typeface="Angsana New" pitchFamily="18" charset="-34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95536" y="3827824"/>
              <a:ext cx="25922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i="1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  <a:cs typeface="Angsana New" pitchFamily="18" charset="-34"/>
                </a:rPr>
                <a:t>Золушка</a:t>
              </a:r>
              <a:endParaRPr lang="ru-RU" sz="20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Angsana New" pitchFamily="18" charset="-34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4572001" y="495712"/>
            <a:ext cx="43924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Покупала самовар,</a:t>
            </a:r>
            <a:b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</a:br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А спасал ее комар.</a:t>
            </a:r>
            <a:endParaRPr lang="ru-RU" sz="2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9496273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696" y="266598"/>
            <a:ext cx="3630436" cy="363043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572000" y="483518"/>
            <a:ext cx="44644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Отыскала мама дочку </a:t>
            </a:r>
            <a:br>
              <a:rPr lang="ru-RU" sz="2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</a:br>
            <a:r>
              <a:rPr lang="ru-RU" sz="2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В распустившемся цветочке. 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395536" y="3323768"/>
            <a:ext cx="2592288" cy="400110"/>
            <a:chOff x="395536" y="3323768"/>
            <a:chExt cx="2592288" cy="40011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95536" y="3323768"/>
              <a:ext cx="2592288" cy="396000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b="1" i="1">
                <a:solidFill>
                  <a:srgbClr val="C00000"/>
                </a:solidFill>
                <a:latin typeface="Georgia" pitchFamily="18" charset="0"/>
                <a:cs typeface="Angsana New" pitchFamily="18" charset="-34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5536" y="3323768"/>
              <a:ext cx="25922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i="1" dirty="0" err="1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  <a:cs typeface="Angsana New" pitchFamily="18" charset="-34"/>
                </a:rPr>
                <a:t>Дюймовочка</a:t>
              </a:r>
              <a:endParaRPr lang="ru-RU" sz="20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Angsana New" pitchFamily="18" charset="-34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95536" y="4475896"/>
            <a:ext cx="2592288" cy="400110"/>
            <a:chOff x="395536" y="4475896"/>
            <a:chExt cx="2592288" cy="400110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395536" y="4475896"/>
              <a:ext cx="2592288" cy="396000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b="1" i="1">
                <a:solidFill>
                  <a:srgbClr val="C00000"/>
                </a:solidFill>
                <a:latin typeface="Georgia" pitchFamily="18" charset="0"/>
                <a:cs typeface="Angsana New" pitchFamily="18" charset="-34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95536" y="4475896"/>
              <a:ext cx="25922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i="1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  <a:cs typeface="Angsana New" pitchFamily="18" charset="-34"/>
                </a:rPr>
                <a:t>Муха Цокотуха</a:t>
              </a:r>
              <a:endParaRPr lang="ru-RU" sz="20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Angsana New" pitchFamily="18" charset="-34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395536" y="3899832"/>
            <a:ext cx="2592288" cy="400110"/>
            <a:chOff x="395536" y="3827824"/>
            <a:chExt cx="2592288" cy="400110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395536" y="3827824"/>
              <a:ext cx="2592288" cy="396000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b="1" i="1">
                <a:solidFill>
                  <a:srgbClr val="C00000"/>
                </a:solidFill>
                <a:latin typeface="Georgia" pitchFamily="18" charset="0"/>
                <a:cs typeface="Angsana New" pitchFamily="18" charset="-34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5536" y="3827824"/>
              <a:ext cx="25922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i="1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  <a:cs typeface="Angsana New" pitchFamily="18" charset="-34"/>
                </a:rPr>
                <a:t>Золушка</a:t>
              </a:r>
              <a:endParaRPr lang="ru-RU" sz="20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Angsana New" pitchFamily="18" charset="-34"/>
              </a:endParaRPr>
            </a:p>
          </p:txBody>
        </p:sp>
      </p:grpSp>
      <p:pic>
        <p:nvPicPr>
          <p:cNvPr id="22" name="Рисунок 21" descr="Скриншот 27-09-2017 18072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76309" y="1419623"/>
            <a:ext cx="3616172" cy="3538972"/>
          </a:xfrm>
          <a:prstGeom prst="rect">
            <a:avLst/>
          </a:prstGeom>
        </p:spPr>
      </p:pic>
      <p:sp>
        <p:nvSpPr>
          <p:cNvPr id="23" name="Рамка 22"/>
          <p:cNvSpPr/>
          <p:nvPr/>
        </p:nvSpPr>
        <p:spPr>
          <a:xfrm>
            <a:off x="5292080" y="1419622"/>
            <a:ext cx="3600400" cy="3600400"/>
          </a:xfrm>
          <a:prstGeom prst="frame">
            <a:avLst>
              <a:gd name="adj1" fmla="val 23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9496273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52303">
            <a:off x="3131858" y="266598"/>
            <a:ext cx="2284771" cy="331326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572000" y="483518"/>
            <a:ext cx="44644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Georgia" pitchFamily="18" charset="0"/>
              </a:rPr>
              <a:t>И зайчиха и волчица - </a:t>
            </a:r>
            <a:br>
              <a:rPr lang="ru-RU" sz="2000" b="1" dirty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Georgia" pitchFamily="18" charset="0"/>
              </a:rPr>
              <a:t>Все бегут к нему лечиться.</a:t>
            </a:r>
            <a:r>
              <a:rPr lang="ru-RU" sz="2000" b="1" dirty="0"/>
              <a:t> </a:t>
            </a:r>
            <a:endParaRPr lang="ru-RU" sz="2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395536" y="3323768"/>
            <a:ext cx="2700000" cy="400110"/>
            <a:chOff x="395536" y="3323768"/>
            <a:chExt cx="2592288" cy="40011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95536" y="3323768"/>
              <a:ext cx="2592288" cy="396000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b="1" i="1">
                <a:solidFill>
                  <a:srgbClr val="C00000"/>
                </a:solidFill>
                <a:latin typeface="Georgia" pitchFamily="18" charset="0"/>
                <a:cs typeface="Angsana New" pitchFamily="18" charset="-34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5536" y="3323768"/>
              <a:ext cx="25922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i="1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  <a:cs typeface="Angsana New" pitchFamily="18" charset="-34"/>
                </a:rPr>
                <a:t>Иванушка</a:t>
              </a:r>
              <a:endParaRPr lang="ru-RU" sz="20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Angsana New" pitchFamily="18" charset="-34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95536" y="4475896"/>
            <a:ext cx="2700000" cy="400110"/>
            <a:chOff x="395536" y="4475896"/>
            <a:chExt cx="2592288" cy="400110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395536" y="4475896"/>
              <a:ext cx="2592288" cy="396000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b="1" i="1">
                <a:solidFill>
                  <a:srgbClr val="C00000"/>
                </a:solidFill>
                <a:latin typeface="Georgia" pitchFamily="18" charset="0"/>
                <a:cs typeface="Angsana New" pitchFamily="18" charset="-34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95536" y="4475896"/>
              <a:ext cx="25922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i="1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  <a:cs typeface="Angsana New" pitchFamily="18" charset="-34"/>
                </a:rPr>
                <a:t>Карабас </a:t>
              </a:r>
              <a:r>
                <a:rPr lang="ru-RU" sz="2000" b="1" i="1" dirty="0" err="1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  <a:cs typeface="Angsana New" pitchFamily="18" charset="-34"/>
                </a:rPr>
                <a:t>Барабас</a:t>
              </a:r>
              <a:r>
                <a:rPr lang="ru-RU" sz="2000" b="1" i="1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  <a:cs typeface="Angsana New" pitchFamily="18" charset="-34"/>
                </a:rPr>
                <a:t> </a:t>
              </a:r>
              <a:endParaRPr lang="ru-RU" sz="20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Angsana New" pitchFamily="18" charset="-34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395536" y="3899832"/>
            <a:ext cx="2700000" cy="400110"/>
            <a:chOff x="395536" y="3827824"/>
            <a:chExt cx="2592288" cy="400110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395536" y="3827824"/>
              <a:ext cx="2592288" cy="396000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b="1" i="1">
                <a:solidFill>
                  <a:srgbClr val="C00000"/>
                </a:solidFill>
                <a:latin typeface="Georgia" pitchFamily="18" charset="0"/>
                <a:cs typeface="Angsana New" pitchFamily="18" charset="-34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5536" y="3827824"/>
              <a:ext cx="25922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i="1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  <a:cs typeface="Angsana New" pitchFamily="18" charset="-34"/>
                </a:rPr>
                <a:t>Доктор Айболит</a:t>
              </a:r>
              <a:endParaRPr lang="ru-RU" sz="20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Angsana New" pitchFamily="18" charset="-34"/>
              </a:endParaRPr>
            </a:p>
          </p:txBody>
        </p:sp>
      </p:grpSp>
      <p:pic>
        <p:nvPicPr>
          <p:cNvPr id="22" name="Рисунок 21" descr="Скриншот 27-09-2017 18072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76309" y="1491631"/>
            <a:ext cx="3616172" cy="3470468"/>
          </a:xfrm>
          <a:prstGeom prst="rect">
            <a:avLst/>
          </a:prstGeom>
        </p:spPr>
      </p:pic>
      <p:sp>
        <p:nvSpPr>
          <p:cNvPr id="23" name="Рамка 22"/>
          <p:cNvSpPr/>
          <p:nvPr/>
        </p:nvSpPr>
        <p:spPr>
          <a:xfrm>
            <a:off x="5292080" y="1419622"/>
            <a:ext cx="3600400" cy="3600400"/>
          </a:xfrm>
          <a:prstGeom prst="frame">
            <a:avLst>
              <a:gd name="adj1" fmla="val 23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9496273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14382" flipH="1">
            <a:off x="2339752" y="195486"/>
            <a:ext cx="2575205" cy="357330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572000" y="123478"/>
            <a:ext cx="446449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Всех важней она в загадке,</a:t>
            </a:r>
            <a:b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</a:br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Хоть и в погребе жила:</a:t>
            </a:r>
            <a:b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</a:br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Репку вытащить из грядки</a:t>
            </a:r>
            <a:b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</a:br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Деду с бабкой помогла.</a:t>
            </a:r>
            <a:endParaRPr lang="ru-RU" sz="2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grpSp>
        <p:nvGrpSpPr>
          <p:cNvPr id="4" name="Группа 12"/>
          <p:cNvGrpSpPr/>
          <p:nvPr/>
        </p:nvGrpSpPr>
        <p:grpSpPr>
          <a:xfrm>
            <a:off x="395536" y="3323768"/>
            <a:ext cx="2592288" cy="400110"/>
            <a:chOff x="395536" y="3323768"/>
            <a:chExt cx="2592288" cy="40011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95536" y="3323768"/>
              <a:ext cx="2592288" cy="396000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b="1" i="1">
                <a:solidFill>
                  <a:srgbClr val="C00000"/>
                </a:solidFill>
                <a:latin typeface="Georgia" pitchFamily="18" charset="0"/>
                <a:cs typeface="Angsana New" pitchFamily="18" charset="-34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5536" y="3323768"/>
              <a:ext cx="25922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i="1" dirty="0" err="1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  <a:cs typeface="Angsana New" pitchFamily="18" charset="-34"/>
                </a:rPr>
                <a:t>Дюймовочка</a:t>
              </a:r>
              <a:endParaRPr lang="ru-RU" sz="20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Angsana New" pitchFamily="18" charset="-34"/>
              </a:endParaRPr>
            </a:p>
          </p:txBody>
        </p:sp>
      </p:grpSp>
      <p:grpSp>
        <p:nvGrpSpPr>
          <p:cNvPr id="5" name="Группа 15"/>
          <p:cNvGrpSpPr/>
          <p:nvPr/>
        </p:nvGrpSpPr>
        <p:grpSpPr>
          <a:xfrm>
            <a:off x="395536" y="4475896"/>
            <a:ext cx="2592288" cy="400110"/>
            <a:chOff x="395536" y="4475896"/>
            <a:chExt cx="2592288" cy="400110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395536" y="4475896"/>
              <a:ext cx="2592288" cy="396000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b="1" i="1">
                <a:solidFill>
                  <a:srgbClr val="C00000"/>
                </a:solidFill>
                <a:latin typeface="Georgia" pitchFamily="18" charset="0"/>
                <a:cs typeface="Angsana New" pitchFamily="18" charset="-34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95536" y="4475896"/>
              <a:ext cx="25922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i="1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  <a:cs typeface="Angsana New" pitchFamily="18" charset="-34"/>
                </a:rPr>
                <a:t>Мышка</a:t>
              </a:r>
              <a:endParaRPr lang="ru-RU" sz="20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Angsana New" pitchFamily="18" charset="-34"/>
              </a:endParaRPr>
            </a:p>
          </p:txBody>
        </p:sp>
      </p:grpSp>
      <p:grpSp>
        <p:nvGrpSpPr>
          <p:cNvPr id="6" name="Группа 18"/>
          <p:cNvGrpSpPr/>
          <p:nvPr/>
        </p:nvGrpSpPr>
        <p:grpSpPr>
          <a:xfrm>
            <a:off x="395536" y="3899832"/>
            <a:ext cx="2592288" cy="400110"/>
            <a:chOff x="395536" y="3827824"/>
            <a:chExt cx="2592288" cy="400110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395536" y="3827824"/>
              <a:ext cx="2592288" cy="396000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b="1" i="1">
                <a:solidFill>
                  <a:srgbClr val="C00000"/>
                </a:solidFill>
                <a:latin typeface="Georgia" pitchFamily="18" charset="0"/>
                <a:cs typeface="Angsana New" pitchFamily="18" charset="-34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5536" y="3827824"/>
              <a:ext cx="25922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i="1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  <a:cs typeface="Angsana New" pitchFamily="18" charset="-34"/>
                </a:rPr>
                <a:t>Золушка</a:t>
              </a:r>
              <a:endParaRPr lang="ru-RU" sz="20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Angsana New" pitchFamily="18" charset="-34"/>
              </a:endParaRPr>
            </a:p>
          </p:txBody>
        </p:sp>
      </p:grpSp>
      <p:pic>
        <p:nvPicPr>
          <p:cNvPr id="16" name="Рисунок 15" descr="Скриншот 27-09-2017 18072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76309" y="1506907"/>
            <a:ext cx="3616172" cy="3441107"/>
          </a:xfrm>
          <a:prstGeom prst="rect">
            <a:avLst/>
          </a:prstGeom>
        </p:spPr>
      </p:pic>
      <p:sp>
        <p:nvSpPr>
          <p:cNvPr id="19" name="Рамка 18"/>
          <p:cNvSpPr/>
          <p:nvPr/>
        </p:nvSpPr>
        <p:spPr>
          <a:xfrm>
            <a:off x="5292080" y="1419622"/>
            <a:ext cx="3600400" cy="3600400"/>
          </a:xfrm>
          <a:prstGeom prst="frame">
            <a:avLst>
              <a:gd name="adj1" fmla="val 23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9496273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619672" y="0"/>
            <a:ext cx="3628403" cy="3538469"/>
          </a:xfrm>
          <a:prstGeom prst="rect">
            <a:avLst/>
          </a:prstGeom>
        </p:spPr>
      </p:pic>
      <p:grpSp>
        <p:nvGrpSpPr>
          <p:cNvPr id="4" name="Группа 12"/>
          <p:cNvGrpSpPr/>
          <p:nvPr/>
        </p:nvGrpSpPr>
        <p:grpSpPr>
          <a:xfrm>
            <a:off x="395536" y="3323768"/>
            <a:ext cx="2592288" cy="400110"/>
            <a:chOff x="395536" y="3323768"/>
            <a:chExt cx="2592288" cy="40011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95536" y="3323768"/>
              <a:ext cx="2592288" cy="396000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b="1" i="1">
                <a:solidFill>
                  <a:srgbClr val="C00000"/>
                </a:solidFill>
                <a:latin typeface="Georgia" pitchFamily="18" charset="0"/>
                <a:cs typeface="Angsana New" pitchFamily="18" charset="-34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5536" y="3323768"/>
              <a:ext cx="25922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i="1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  <a:cs typeface="Angsana New" pitchFamily="18" charset="-34"/>
                </a:rPr>
                <a:t>Пчёлка Майя</a:t>
              </a:r>
              <a:endParaRPr lang="ru-RU" sz="20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Angsana New" pitchFamily="18" charset="-34"/>
              </a:endParaRPr>
            </a:p>
          </p:txBody>
        </p:sp>
      </p:grpSp>
      <p:grpSp>
        <p:nvGrpSpPr>
          <p:cNvPr id="13" name="Группа 14"/>
          <p:cNvGrpSpPr/>
          <p:nvPr/>
        </p:nvGrpSpPr>
        <p:grpSpPr>
          <a:xfrm>
            <a:off x="395536" y="4475896"/>
            <a:ext cx="2592288" cy="400110"/>
            <a:chOff x="395536" y="4475896"/>
            <a:chExt cx="2592288" cy="40011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395536" y="4475896"/>
              <a:ext cx="2592288" cy="396000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b="1" i="1">
                <a:solidFill>
                  <a:srgbClr val="C00000"/>
                </a:solidFill>
                <a:latin typeface="Georgia" pitchFamily="18" charset="0"/>
                <a:cs typeface="Angsana New" pitchFamily="18" charset="-34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5536" y="4475896"/>
              <a:ext cx="25922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i="1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  <a:cs typeface="Angsana New" pitchFamily="18" charset="-34"/>
                </a:rPr>
                <a:t>Жар птица</a:t>
              </a:r>
              <a:endParaRPr lang="ru-RU" sz="20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Angsana New" pitchFamily="18" charset="-34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395536" y="3899832"/>
            <a:ext cx="2592288" cy="400110"/>
            <a:chOff x="395536" y="3827824"/>
            <a:chExt cx="2592288" cy="40011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95536" y="3827824"/>
              <a:ext cx="2592288" cy="396000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i="1" dirty="0" smtClean="0">
                  <a:solidFill>
                    <a:srgbClr val="C00000"/>
                  </a:solidFill>
                  <a:latin typeface="Georgia" pitchFamily="18" charset="0"/>
                  <a:cs typeface="Angsana New" pitchFamily="18" charset="-34"/>
                </a:rPr>
                <a:t>Муха Цокотуха</a:t>
              </a:r>
              <a:endParaRPr lang="ru-RU" sz="2000" b="1" i="1" dirty="0">
                <a:solidFill>
                  <a:srgbClr val="C00000"/>
                </a:solidFill>
                <a:latin typeface="Georgia" pitchFamily="18" charset="0"/>
                <a:cs typeface="Angsana New" pitchFamily="18" charset="-34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95536" y="3827824"/>
              <a:ext cx="25922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20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Angsana New" pitchFamily="18" charset="-34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4788024" y="123478"/>
            <a:ext cx="417646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Сладкий яблок аромат</a:t>
            </a:r>
            <a:b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</a:br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Заманил ту птицу в сад.</a:t>
            </a:r>
            <a:b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</a:br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Перья светятся огнём,</a:t>
            </a:r>
            <a:b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</a:br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И светло вокруг, как днём.</a:t>
            </a:r>
            <a:endParaRPr lang="ru-RU" sz="2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5" name="Рисунок 14" descr="Скриншот 27-09-2017 18072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76309" y="1491630"/>
            <a:ext cx="3616172" cy="3482929"/>
          </a:xfrm>
          <a:prstGeom prst="rect">
            <a:avLst/>
          </a:prstGeom>
        </p:spPr>
      </p:pic>
      <p:sp>
        <p:nvSpPr>
          <p:cNvPr id="16" name="Рамка 15"/>
          <p:cNvSpPr/>
          <p:nvPr/>
        </p:nvSpPr>
        <p:spPr>
          <a:xfrm>
            <a:off x="5292080" y="1419622"/>
            <a:ext cx="3600400" cy="3600400"/>
          </a:xfrm>
          <a:prstGeom prst="frame">
            <a:avLst>
              <a:gd name="adj1" fmla="val 23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9496273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907704" y="51470"/>
            <a:ext cx="3858396" cy="377445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572000" y="24175"/>
            <a:ext cx="446449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Уплетая калачи,</a:t>
            </a:r>
            <a:b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</a:br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Ехал парень на печи.</a:t>
            </a:r>
            <a:b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</a:br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Прокатился по деревне</a:t>
            </a:r>
            <a:b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</a:br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И женился на царевне.</a:t>
            </a:r>
            <a:endParaRPr lang="ru-RU" sz="2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grpSp>
        <p:nvGrpSpPr>
          <p:cNvPr id="4" name="Группа 12"/>
          <p:cNvGrpSpPr/>
          <p:nvPr/>
        </p:nvGrpSpPr>
        <p:grpSpPr>
          <a:xfrm>
            <a:off x="395536" y="3323768"/>
            <a:ext cx="2592288" cy="400110"/>
            <a:chOff x="395536" y="3323768"/>
            <a:chExt cx="2592288" cy="40011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95536" y="3323768"/>
              <a:ext cx="2592288" cy="396000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b="1" i="1">
                <a:solidFill>
                  <a:srgbClr val="C00000"/>
                </a:solidFill>
                <a:latin typeface="Georgia" pitchFamily="18" charset="0"/>
                <a:cs typeface="Angsana New" pitchFamily="18" charset="-34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5536" y="3323768"/>
              <a:ext cx="25922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i="1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  <a:cs typeface="Angsana New" pitchFamily="18" charset="-34"/>
                </a:rPr>
                <a:t>Емеля </a:t>
              </a:r>
              <a:endParaRPr lang="ru-RU" sz="20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Angsana New" pitchFamily="18" charset="-34"/>
              </a:endParaRPr>
            </a:p>
          </p:txBody>
        </p:sp>
      </p:grpSp>
      <p:grpSp>
        <p:nvGrpSpPr>
          <p:cNvPr id="5" name="Группа 15"/>
          <p:cNvGrpSpPr/>
          <p:nvPr/>
        </p:nvGrpSpPr>
        <p:grpSpPr>
          <a:xfrm>
            <a:off x="395536" y="4475896"/>
            <a:ext cx="2592288" cy="400110"/>
            <a:chOff x="395536" y="4475896"/>
            <a:chExt cx="2592288" cy="400110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395536" y="4475896"/>
              <a:ext cx="2592288" cy="396000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b="1" i="1">
                <a:solidFill>
                  <a:srgbClr val="C00000"/>
                </a:solidFill>
                <a:latin typeface="Georgia" pitchFamily="18" charset="0"/>
                <a:cs typeface="Angsana New" pitchFamily="18" charset="-34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95536" y="4475896"/>
              <a:ext cx="25922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i="1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  <a:cs typeface="Angsana New" pitchFamily="18" charset="-34"/>
                </a:rPr>
                <a:t>Буратино </a:t>
              </a:r>
              <a:endParaRPr lang="ru-RU" sz="20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Angsana New" pitchFamily="18" charset="-34"/>
              </a:endParaRPr>
            </a:p>
          </p:txBody>
        </p:sp>
      </p:grpSp>
      <p:grpSp>
        <p:nvGrpSpPr>
          <p:cNvPr id="6" name="Группа 18"/>
          <p:cNvGrpSpPr/>
          <p:nvPr/>
        </p:nvGrpSpPr>
        <p:grpSpPr>
          <a:xfrm>
            <a:off x="395536" y="3899832"/>
            <a:ext cx="2592288" cy="400110"/>
            <a:chOff x="395536" y="3827824"/>
            <a:chExt cx="2592288" cy="400110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395536" y="3827824"/>
              <a:ext cx="2592288" cy="396000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b="1" i="1">
                <a:solidFill>
                  <a:srgbClr val="C00000"/>
                </a:solidFill>
                <a:latin typeface="Georgia" pitchFamily="18" charset="0"/>
                <a:cs typeface="Angsana New" pitchFamily="18" charset="-34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5536" y="3827824"/>
              <a:ext cx="25922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i="1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  <a:cs typeface="Angsana New" pitchFamily="18" charset="-34"/>
                </a:rPr>
                <a:t>Иванушка </a:t>
              </a:r>
              <a:endParaRPr lang="ru-RU" sz="20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Angsana New" pitchFamily="18" charset="-34"/>
              </a:endParaRPr>
            </a:p>
          </p:txBody>
        </p:sp>
      </p:grpSp>
      <p:pic>
        <p:nvPicPr>
          <p:cNvPr id="16" name="Рисунок 15" descr="Скриншот 27-09-2017 18072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76309" y="1491630"/>
            <a:ext cx="3616172" cy="3494090"/>
          </a:xfrm>
          <a:prstGeom prst="rect">
            <a:avLst/>
          </a:prstGeom>
        </p:spPr>
      </p:pic>
      <p:sp>
        <p:nvSpPr>
          <p:cNvPr id="19" name="Рамка 18"/>
          <p:cNvSpPr/>
          <p:nvPr/>
        </p:nvSpPr>
        <p:spPr>
          <a:xfrm>
            <a:off x="5292080" y="1419622"/>
            <a:ext cx="3600400" cy="3600400"/>
          </a:xfrm>
          <a:prstGeom prst="frame">
            <a:avLst>
              <a:gd name="adj1" fmla="val 23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9496273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8F6F9"/>
              </a:clrFrom>
              <a:clrTo>
                <a:srgbClr val="F8F6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53257" y="-1"/>
            <a:ext cx="2746083" cy="4011911"/>
          </a:xfrm>
          <a:prstGeom prst="rect">
            <a:avLst/>
          </a:prstGeom>
        </p:spPr>
      </p:pic>
      <p:grpSp>
        <p:nvGrpSpPr>
          <p:cNvPr id="4" name="Группа 12"/>
          <p:cNvGrpSpPr/>
          <p:nvPr/>
        </p:nvGrpSpPr>
        <p:grpSpPr>
          <a:xfrm>
            <a:off x="395536" y="3323768"/>
            <a:ext cx="2592288" cy="400110"/>
            <a:chOff x="395536" y="3323768"/>
            <a:chExt cx="2592288" cy="40011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95536" y="3323768"/>
              <a:ext cx="2592288" cy="396000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b="1" i="1">
                <a:solidFill>
                  <a:srgbClr val="C00000"/>
                </a:solidFill>
                <a:latin typeface="Georgia" pitchFamily="18" charset="0"/>
                <a:cs typeface="Angsana New" pitchFamily="18" charset="-34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5536" y="3323768"/>
              <a:ext cx="25922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i="1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  <a:cs typeface="Angsana New" pitchFamily="18" charset="-34"/>
                </a:rPr>
                <a:t>Кикимора</a:t>
              </a:r>
              <a:endParaRPr lang="ru-RU" sz="20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Angsana New" pitchFamily="18" charset="-34"/>
              </a:endParaRPr>
            </a:p>
          </p:txBody>
        </p:sp>
      </p:grpSp>
      <p:grpSp>
        <p:nvGrpSpPr>
          <p:cNvPr id="13" name="Группа 14"/>
          <p:cNvGrpSpPr/>
          <p:nvPr/>
        </p:nvGrpSpPr>
        <p:grpSpPr>
          <a:xfrm>
            <a:off x="395536" y="4475896"/>
            <a:ext cx="2592288" cy="400110"/>
            <a:chOff x="395536" y="4475896"/>
            <a:chExt cx="2592288" cy="40011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395536" y="4475896"/>
              <a:ext cx="2592288" cy="396000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b="1" i="1">
                <a:solidFill>
                  <a:srgbClr val="C00000"/>
                </a:solidFill>
                <a:latin typeface="Georgia" pitchFamily="18" charset="0"/>
                <a:cs typeface="Angsana New" pitchFamily="18" charset="-34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5536" y="4475896"/>
              <a:ext cx="25922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i="1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  <a:cs typeface="Angsana New" pitchFamily="18" charset="-34"/>
                </a:rPr>
                <a:t>Муха Цокотуха</a:t>
              </a:r>
              <a:endParaRPr lang="ru-RU" sz="20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Angsana New" pitchFamily="18" charset="-34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395536" y="3899832"/>
            <a:ext cx="2592288" cy="400110"/>
            <a:chOff x="395536" y="3827824"/>
            <a:chExt cx="2592288" cy="40011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95536" y="3827824"/>
              <a:ext cx="2592288" cy="396000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b="1" i="1">
                <a:solidFill>
                  <a:srgbClr val="C00000"/>
                </a:solidFill>
                <a:latin typeface="Georgia" pitchFamily="18" charset="0"/>
                <a:cs typeface="Angsana New" pitchFamily="18" charset="-34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95536" y="3827824"/>
              <a:ext cx="25922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i="1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  <a:cs typeface="Angsana New" pitchFamily="18" charset="-34"/>
                </a:rPr>
                <a:t>Золушка</a:t>
              </a:r>
              <a:endParaRPr lang="ru-RU" sz="20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Angsana New" pitchFamily="18" charset="-34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4644008" y="300593"/>
            <a:ext cx="43204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Болото – дом ее родной.</a:t>
            </a:r>
            <a:b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К ней в гости ходит Водяной.</a:t>
            </a:r>
            <a:endParaRPr lang="ru-RU" sz="20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15" name="Рисунок 14" descr="Скриншот 27-09-2017 18072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76309" y="1512118"/>
            <a:ext cx="3616172" cy="3487023"/>
          </a:xfrm>
          <a:prstGeom prst="rect">
            <a:avLst/>
          </a:prstGeom>
        </p:spPr>
      </p:pic>
      <p:sp>
        <p:nvSpPr>
          <p:cNvPr id="16" name="Рамка 15"/>
          <p:cNvSpPr/>
          <p:nvPr/>
        </p:nvSpPr>
        <p:spPr>
          <a:xfrm>
            <a:off x="5292080" y="1419622"/>
            <a:ext cx="3600400" cy="3600400"/>
          </a:xfrm>
          <a:prstGeom prst="frame">
            <a:avLst>
              <a:gd name="adj1" fmla="val 23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</TotalTime>
  <Words>267</Words>
  <Application>Microsoft Office PowerPoint</Application>
  <PresentationFormat>Экран (16:9)</PresentationFormat>
  <Paragraphs>107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Angsana New</vt:lpstr>
      <vt:lpstr>Arial</vt:lpstr>
      <vt:lpstr>Calibri</vt:lpstr>
      <vt:lpstr>Georgia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Валентина</dc:creator>
  <cp:lastModifiedBy>а</cp:lastModifiedBy>
  <cp:revision>19</cp:revision>
  <dcterms:created xsi:type="dcterms:W3CDTF">2017-09-27T16:03:16Z</dcterms:created>
  <dcterms:modified xsi:type="dcterms:W3CDTF">2020-05-08T19:52:59Z</dcterms:modified>
</cp:coreProperties>
</file>