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60" r:id="rId4"/>
    <p:sldId id="259" r:id="rId5"/>
    <p:sldId id="262" r:id="rId6"/>
    <p:sldId id="258" r:id="rId7"/>
    <p:sldId id="264" r:id="rId8"/>
    <p:sldId id="266" r:id="rId9"/>
    <p:sldId id="267" r:id="rId10"/>
    <p:sldId id="268" r:id="rId11"/>
    <p:sldId id="269" r:id="rId12"/>
    <p:sldId id="261" r:id="rId13"/>
    <p:sldId id="265" r:id="rId14"/>
  </p:sldIdLst>
  <p:sldSz cx="9144000" cy="5143500" type="screen16x9"/>
  <p:notesSz cx="9144000" cy="51435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786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1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1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1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450460" y="1159890"/>
            <a:ext cx="4062095" cy="4679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00" b="1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183005"/>
            <a:ext cx="822960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493264" y="0"/>
            <a:ext cx="6650990" cy="5143500"/>
          </a:xfrm>
          <a:custGeom>
            <a:avLst/>
            <a:gdLst/>
            <a:ahLst/>
            <a:cxnLst/>
            <a:rect l="l" t="t" r="r" b="b"/>
            <a:pathLst>
              <a:path w="6650990" h="5143500">
                <a:moveTo>
                  <a:pt x="0" y="5143500"/>
                </a:moveTo>
                <a:lnTo>
                  <a:pt x="6650736" y="5143500"/>
                </a:lnTo>
                <a:lnTo>
                  <a:pt x="6650736" y="0"/>
                </a:lnTo>
                <a:lnTo>
                  <a:pt x="0" y="0"/>
                </a:lnTo>
                <a:lnTo>
                  <a:pt x="0" y="5143500"/>
                </a:lnTo>
                <a:close/>
              </a:path>
            </a:pathLst>
          </a:custGeom>
          <a:solidFill>
            <a:srgbClr val="803EE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3935095" cy="5143500"/>
            <a:chOff x="0" y="0"/>
            <a:chExt cx="3935095" cy="5143500"/>
          </a:xfrm>
        </p:grpSpPr>
        <p:sp>
          <p:nvSpPr>
            <p:cNvPr id="4" name="object 4"/>
            <p:cNvSpPr/>
            <p:nvPr/>
          </p:nvSpPr>
          <p:spPr>
            <a:xfrm>
              <a:off x="0" y="0"/>
              <a:ext cx="3935095" cy="5143500"/>
            </a:xfrm>
            <a:custGeom>
              <a:avLst/>
              <a:gdLst/>
              <a:ahLst/>
              <a:cxnLst/>
              <a:rect l="l" t="t" r="r" b="b"/>
              <a:pathLst>
                <a:path w="3935095" h="5143500">
                  <a:moveTo>
                    <a:pt x="3934968" y="2571750"/>
                  </a:moveTo>
                  <a:lnTo>
                    <a:pt x="2493264" y="0"/>
                  </a:lnTo>
                  <a:lnTo>
                    <a:pt x="0" y="0"/>
                  </a:lnTo>
                  <a:lnTo>
                    <a:pt x="0" y="5143500"/>
                  </a:lnTo>
                  <a:lnTo>
                    <a:pt x="2493264" y="5143500"/>
                  </a:lnTo>
                  <a:lnTo>
                    <a:pt x="3934968" y="257175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78891" y="1196339"/>
              <a:ext cx="2845308" cy="2532888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Cambria"/>
                <a:cs typeface="Cambria"/>
              </a:rPr>
              <a:t>«О</a:t>
            </a:r>
            <a:r>
              <a:rPr spc="-85" dirty="0"/>
              <a:t>рл</a:t>
            </a:r>
            <a:r>
              <a:rPr spc="-90" dirty="0"/>
              <a:t>я</a:t>
            </a:r>
            <a:r>
              <a:rPr spc="-15" dirty="0"/>
              <a:t>та</a:t>
            </a:r>
            <a:r>
              <a:rPr spc="-290" dirty="0"/>
              <a:t> </a:t>
            </a:r>
            <a:r>
              <a:rPr spc="-35" dirty="0"/>
              <a:t>-</a:t>
            </a:r>
            <a:r>
              <a:rPr spc="-285" dirty="0"/>
              <a:t> </a:t>
            </a:r>
            <a:r>
              <a:rPr spc="-120" dirty="0"/>
              <a:t>дошкол</a:t>
            </a:r>
            <a:r>
              <a:rPr spc="-125" dirty="0"/>
              <a:t>я</a:t>
            </a:r>
            <a:r>
              <a:rPr spc="20" dirty="0"/>
              <a:t>т</a:t>
            </a:r>
            <a:r>
              <a:rPr spc="-75" dirty="0"/>
              <a:t>а</a:t>
            </a:r>
            <a:r>
              <a:rPr dirty="0">
                <a:latin typeface="Cambria"/>
                <a:cs typeface="Cambria"/>
              </a:rPr>
              <a:t>»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29125" y="1612519"/>
            <a:ext cx="4103370" cy="8801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z="1400" b="1" spc="-25" dirty="0">
                <a:solidFill>
                  <a:srgbClr val="FFFFFF"/>
                </a:solidFill>
                <a:latin typeface="Tahoma"/>
                <a:cs typeface="Tahoma"/>
              </a:rPr>
              <a:t>пр</a:t>
            </a:r>
            <a:r>
              <a:rPr sz="1400" b="1" spc="-35" dirty="0">
                <a:solidFill>
                  <a:srgbClr val="FFFFFF"/>
                </a:solidFill>
                <a:latin typeface="Tahoma"/>
                <a:cs typeface="Tahoma"/>
              </a:rPr>
              <a:t>о</a:t>
            </a:r>
            <a:r>
              <a:rPr sz="1400" b="1" dirty="0">
                <a:solidFill>
                  <a:srgbClr val="FFFFFF"/>
                </a:solidFill>
                <a:latin typeface="Tahoma"/>
                <a:cs typeface="Tahoma"/>
              </a:rPr>
              <a:t>е</a:t>
            </a:r>
            <a:r>
              <a:rPr sz="1400" b="1" spc="-40" dirty="0">
                <a:solidFill>
                  <a:srgbClr val="FFFFFF"/>
                </a:solidFill>
                <a:latin typeface="Tahoma"/>
                <a:cs typeface="Tahoma"/>
              </a:rPr>
              <a:t>кт</a:t>
            </a:r>
            <a:r>
              <a:rPr sz="1400" b="1" spc="-1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400" b="1" spc="-25" dirty="0">
                <a:solidFill>
                  <a:srgbClr val="FFFFFF"/>
                </a:solidFill>
                <a:latin typeface="Tahoma"/>
                <a:cs typeface="Tahoma"/>
              </a:rPr>
              <a:t>по</a:t>
            </a:r>
            <a:r>
              <a:rPr sz="1400" b="1" spc="-14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400" b="1" spc="-25" dirty="0">
                <a:solidFill>
                  <a:srgbClr val="FFFFFF"/>
                </a:solidFill>
                <a:latin typeface="Tahoma"/>
                <a:cs typeface="Tahoma"/>
              </a:rPr>
              <a:t>р</a:t>
            </a:r>
            <a:r>
              <a:rPr sz="1400" b="1" spc="-35" dirty="0">
                <a:solidFill>
                  <a:srgbClr val="FFFFFF"/>
                </a:solidFill>
                <a:latin typeface="Tahoma"/>
                <a:cs typeface="Tahoma"/>
              </a:rPr>
              <a:t>аз</a:t>
            </a:r>
            <a:r>
              <a:rPr sz="1400" b="1" spc="-45" dirty="0">
                <a:solidFill>
                  <a:srgbClr val="FFFFFF"/>
                </a:solidFill>
                <a:latin typeface="Tahoma"/>
                <a:cs typeface="Tahoma"/>
              </a:rPr>
              <a:t>в</a:t>
            </a:r>
            <a:r>
              <a:rPr sz="1400" b="1" spc="-25" dirty="0">
                <a:solidFill>
                  <a:srgbClr val="FFFFFF"/>
                </a:solidFill>
                <a:latin typeface="Tahoma"/>
                <a:cs typeface="Tahoma"/>
              </a:rPr>
              <a:t>ит</a:t>
            </a:r>
            <a:r>
              <a:rPr sz="1400" b="1" spc="-60" dirty="0">
                <a:solidFill>
                  <a:srgbClr val="FFFFFF"/>
                </a:solidFill>
                <a:latin typeface="Tahoma"/>
                <a:cs typeface="Tahoma"/>
              </a:rPr>
              <a:t>и</a:t>
            </a:r>
            <a:r>
              <a:rPr sz="1400" b="1" dirty="0">
                <a:solidFill>
                  <a:srgbClr val="FFFFFF"/>
                </a:solidFill>
                <a:latin typeface="Cambria"/>
                <a:cs typeface="Cambria"/>
              </a:rPr>
              <a:t>ю</a:t>
            </a:r>
            <a:r>
              <a:rPr sz="1400" b="1" spc="-3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400" b="1" spc="60" dirty="0">
                <a:solidFill>
                  <a:srgbClr val="FFFFFF"/>
                </a:solidFill>
                <a:latin typeface="Tahoma"/>
                <a:cs typeface="Tahoma"/>
              </a:rPr>
              <a:t>с</a:t>
            </a:r>
            <a:r>
              <a:rPr sz="1400" b="1" dirty="0">
                <a:solidFill>
                  <a:srgbClr val="FFFFFF"/>
                </a:solidFill>
                <a:latin typeface="Tahoma"/>
                <a:cs typeface="Tahoma"/>
              </a:rPr>
              <a:t>о</a:t>
            </a:r>
            <a:r>
              <a:rPr sz="1400" b="1" spc="-10" dirty="0">
                <a:solidFill>
                  <a:srgbClr val="FFFFFF"/>
                </a:solidFill>
                <a:latin typeface="Tahoma"/>
                <a:cs typeface="Tahoma"/>
              </a:rPr>
              <a:t>ц</a:t>
            </a:r>
            <a:r>
              <a:rPr sz="1400" b="1" spc="-50" dirty="0">
                <a:solidFill>
                  <a:srgbClr val="FFFFFF"/>
                </a:solidFill>
                <a:latin typeface="Tahoma"/>
                <a:cs typeface="Tahoma"/>
              </a:rPr>
              <a:t>и</a:t>
            </a:r>
            <a:r>
              <a:rPr sz="1400" b="1" spc="-55" dirty="0">
                <a:solidFill>
                  <a:srgbClr val="FFFFFF"/>
                </a:solidFill>
                <a:latin typeface="Tahoma"/>
                <a:cs typeface="Tahoma"/>
              </a:rPr>
              <a:t>а</a:t>
            </a:r>
            <a:r>
              <a:rPr sz="1400" b="1" spc="-40" dirty="0">
                <a:solidFill>
                  <a:srgbClr val="FFFFFF"/>
                </a:solidFill>
                <a:latin typeface="Tahoma"/>
                <a:cs typeface="Tahoma"/>
              </a:rPr>
              <a:t>л</a:t>
            </a:r>
            <a:r>
              <a:rPr sz="1400" b="1" spc="-30" dirty="0">
                <a:solidFill>
                  <a:srgbClr val="FFFFFF"/>
                </a:solidFill>
                <a:latin typeface="Tahoma"/>
                <a:cs typeface="Tahoma"/>
              </a:rPr>
              <a:t>ь</a:t>
            </a:r>
            <a:r>
              <a:rPr sz="1400" b="1" spc="-20" dirty="0">
                <a:solidFill>
                  <a:srgbClr val="FFFFFF"/>
                </a:solidFill>
                <a:latin typeface="Tahoma"/>
                <a:cs typeface="Tahoma"/>
              </a:rPr>
              <a:t>но</a:t>
            </a:r>
            <a:r>
              <a:rPr sz="1400" b="1" dirty="0">
                <a:solidFill>
                  <a:srgbClr val="FFFFFF"/>
                </a:solidFill>
                <a:latin typeface="Cambria"/>
                <a:cs typeface="Cambria"/>
              </a:rPr>
              <a:t>й</a:t>
            </a:r>
            <a:r>
              <a:rPr sz="1400" b="1" spc="-3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400" b="1" spc="-35" dirty="0">
                <a:solidFill>
                  <a:srgbClr val="FFFFFF"/>
                </a:solidFill>
                <a:latin typeface="Tahoma"/>
                <a:cs typeface="Tahoma"/>
              </a:rPr>
              <a:t>а</a:t>
            </a:r>
            <a:r>
              <a:rPr sz="1400" b="1" spc="-50" dirty="0">
                <a:solidFill>
                  <a:srgbClr val="FFFFFF"/>
                </a:solidFill>
                <a:latin typeface="Tahoma"/>
                <a:cs typeface="Tahoma"/>
              </a:rPr>
              <a:t>кти</a:t>
            </a:r>
            <a:r>
              <a:rPr sz="1400" b="1" spc="-65" dirty="0">
                <a:solidFill>
                  <a:srgbClr val="FFFFFF"/>
                </a:solidFill>
                <a:latin typeface="Tahoma"/>
                <a:cs typeface="Tahoma"/>
              </a:rPr>
              <a:t>в</a:t>
            </a:r>
            <a:r>
              <a:rPr sz="1400" b="1" spc="10" dirty="0">
                <a:solidFill>
                  <a:srgbClr val="FFFFFF"/>
                </a:solidFill>
                <a:latin typeface="Tahoma"/>
                <a:cs typeface="Tahoma"/>
              </a:rPr>
              <a:t>но</a:t>
            </a:r>
            <a:r>
              <a:rPr sz="1400" b="1" dirty="0">
                <a:solidFill>
                  <a:srgbClr val="FFFFFF"/>
                </a:solidFill>
                <a:latin typeface="Tahoma"/>
                <a:cs typeface="Tahoma"/>
              </a:rPr>
              <a:t>с</a:t>
            </a:r>
            <a:r>
              <a:rPr sz="1400" b="1" spc="-25" dirty="0">
                <a:solidFill>
                  <a:srgbClr val="FFFFFF"/>
                </a:solidFill>
                <a:latin typeface="Tahoma"/>
                <a:cs typeface="Tahoma"/>
              </a:rPr>
              <a:t>ти</a:t>
            </a:r>
            <a:r>
              <a:rPr sz="1400" b="1" spc="-13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FFFFFF"/>
                </a:solidFill>
                <a:latin typeface="Cambria"/>
                <a:cs typeface="Cambria"/>
              </a:rPr>
              <a:t>у  </a:t>
            </a:r>
            <a:r>
              <a:rPr sz="1400" b="1" spc="-5" dirty="0">
                <a:solidFill>
                  <a:srgbClr val="FFFFFF"/>
                </a:solidFill>
                <a:latin typeface="Tahoma"/>
                <a:cs typeface="Tahoma"/>
              </a:rPr>
              <a:t>д</a:t>
            </a:r>
            <a:r>
              <a:rPr sz="1400" b="1" spc="-15" dirty="0">
                <a:solidFill>
                  <a:srgbClr val="FFFFFF"/>
                </a:solidFill>
                <a:latin typeface="Tahoma"/>
                <a:cs typeface="Tahoma"/>
              </a:rPr>
              <a:t>е</a:t>
            </a:r>
            <a:r>
              <a:rPr sz="1400" b="1" spc="10" dirty="0">
                <a:solidFill>
                  <a:srgbClr val="FFFFFF"/>
                </a:solidFill>
                <a:latin typeface="Tahoma"/>
                <a:cs typeface="Tahoma"/>
              </a:rPr>
              <a:t>т</a:t>
            </a:r>
            <a:r>
              <a:rPr sz="1400" b="1" spc="5" dirty="0">
                <a:solidFill>
                  <a:srgbClr val="FFFFFF"/>
                </a:solidFill>
                <a:latin typeface="Tahoma"/>
                <a:cs typeface="Tahoma"/>
              </a:rPr>
              <a:t>е</a:t>
            </a:r>
            <a:r>
              <a:rPr sz="1400" b="1" dirty="0">
                <a:solidFill>
                  <a:srgbClr val="FFFFFF"/>
                </a:solidFill>
                <a:latin typeface="Cambria"/>
                <a:cs typeface="Cambria"/>
              </a:rPr>
              <a:t>й</a:t>
            </a:r>
            <a:r>
              <a:rPr sz="1400" b="1" spc="-3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400" b="1" spc="60" dirty="0">
                <a:solidFill>
                  <a:srgbClr val="FFFFFF"/>
                </a:solidFill>
                <a:latin typeface="Tahoma"/>
                <a:cs typeface="Tahoma"/>
              </a:rPr>
              <a:t>с</a:t>
            </a:r>
            <a:r>
              <a:rPr sz="1400" b="1" spc="-10" dirty="0">
                <a:solidFill>
                  <a:srgbClr val="FFFFFF"/>
                </a:solidFill>
                <a:latin typeface="Tahoma"/>
                <a:cs typeface="Tahoma"/>
              </a:rPr>
              <a:t>т</a:t>
            </a:r>
            <a:r>
              <a:rPr sz="1400" b="1" spc="-20" dirty="0">
                <a:solidFill>
                  <a:srgbClr val="FFFFFF"/>
                </a:solidFill>
                <a:latin typeface="Tahoma"/>
                <a:cs typeface="Tahoma"/>
              </a:rPr>
              <a:t>а</a:t>
            </a:r>
            <a:r>
              <a:rPr sz="1400" b="1" spc="-85" dirty="0">
                <a:solidFill>
                  <a:srgbClr val="FFFFFF"/>
                </a:solidFill>
                <a:latin typeface="Tahoma"/>
                <a:cs typeface="Tahoma"/>
              </a:rPr>
              <a:t>р</a:t>
            </a:r>
            <a:r>
              <a:rPr sz="1400" b="1" spc="-130" dirty="0">
                <a:solidFill>
                  <a:srgbClr val="FFFFFF"/>
                </a:solidFill>
                <a:latin typeface="Tahoma"/>
                <a:cs typeface="Tahoma"/>
              </a:rPr>
              <a:t>ш</a:t>
            </a:r>
            <a:r>
              <a:rPr sz="1400" b="1" dirty="0">
                <a:solidFill>
                  <a:srgbClr val="FFFFFF"/>
                </a:solidFill>
                <a:latin typeface="Tahoma"/>
                <a:cs typeface="Tahoma"/>
              </a:rPr>
              <a:t>е</a:t>
            </a:r>
            <a:r>
              <a:rPr sz="1400" b="1" spc="-15" dirty="0">
                <a:solidFill>
                  <a:srgbClr val="FFFFFF"/>
                </a:solidFill>
                <a:latin typeface="Tahoma"/>
                <a:cs typeface="Tahoma"/>
              </a:rPr>
              <a:t>го</a:t>
            </a:r>
            <a:r>
              <a:rPr sz="1400" b="1" spc="-13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Tahoma"/>
                <a:cs typeface="Tahoma"/>
              </a:rPr>
              <a:t>д</a:t>
            </a:r>
            <a:r>
              <a:rPr sz="1400" b="1" spc="-15" dirty="0">
                <a:solidFill>
                  <a:srgbClr val="FFFFFF"/>
                </a:solidFill>
                <a:latin typeface="Tahoma"/>
                <a:cs typeface="Tahoma"/>
              </a:rPr>
              <a:t>о</a:t>
            </a:r>
            <a:r>
              <a:rPr sz="1400" b="1" spc="-195" dirty="0">
                <a:solidFill>
                  <a:srgbClr val="FFFFFF"/>
                </a:solidFill>
                <a:latin typeface="Tahoma"/>
                <a:cs typeface="Tahoma"/>
              </a:rPr>
              <a:t>ш</a:t>
            </a:r>
            <a:r>
              <a:rPr sz="1400" b="1" spc="-40" dirty="0">
                <a:solidFill>
                  <a:srgbClr val="FFFFFF"/>
                </a:solidFill>
                <a:latin typeface="Tahoma"/>
                <a:cs typeface="Tahoma"/>
              </a:rPr>
              <a:t>коль</a:t>
            </a:r>
            <a:r>
              <a:rPr sz="1400" b="1" spc="-20" dirty="0">
                <a:solidFill>
                  <a:srgbClr val="FFFFFF"/>
                </a:solidFill>
                <a:latin typeface="Tahoma"/>
                <a:cs typeface="Tahoma"/>
              </a:rPr>
              <a:t>но</a:t>
            </a:r>
            <a:r>
              <a:rPr sz="1400" b="1" spc="-25" dirty="0">
                <a:solidFill>
                  <a:srgbClr val="FFFFFF"/>
                </a:solidFill>
                <a:latin typeface="Tahoma"/>
                <a:cs typeface="Tahoma"/>
              </a:rPr>
              <a:t>г</a:t>
            </a:r>
            <a:r>
              <a:rPr sz="1400" b="1" dirty="0">
                <a:solidFill>
                  <a:srgbClr val="FFFFFF"/>
                </a:solidFill>
                <a:latin typeface="Tahoma"/>
                <a:cs typeface="Tahoma"/>
              </a:rPr>
              <a:t>о</a:t>
            </a:r>
            <a:r>
              <a:rPr sz="1400" b="1" spc="-1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400" b="1" spc="-75" dirty="0">
                <a:solidFill>
                  <a:srgbClr val="FFFFFF"/>
                </a:solidFill>
                <a:latin typeface="Tahoma"/>
                <a:cs typeface="Tahoma"/>
              </a:rPr>
              <a:t>в</a:t>
            </a:r>
            <a:r>
              <a:rPr sz="1400" b="1" spc="-15" dirty="0">
                <a:solidFill>
                  <a:srgbClr val="FFFFFF"/>
                </a:solidFill>
                <a:latin typeface="Tahoma"/>
                <a:cs typeface="Tahoma"/>
              </a:rPr>
              <a:t>озр</a:t>
            </a:r>
            <a:r>
              <a:rPr sz="1400" b="1" spc="-25" dirty="0">
                <a:solidFill>
                  <a:srgbClr val="FFFFFF"/>
                </a:solidFill>
                <a:latin typeface="Tahoma"/>
                <a:cs typeface="Tahoma"/>
              </a:rPr>
              <a:t>а</a:t>
            </a:r>
            <a:r>
              <a:rPr sz="1400" b="1" spc="60" dirty="0">
                <a:solidFill>
                  <a:srgbClr val="FFFFFF"/>
                </a:solidFill>
                <a:latin typeface="Tahoma"/>
                <a:cs typeface="Tahoma"/>
              </a:rPr>
              <a:t>с</a:t>
            </a:r>
            <a:r>
              <a:rPr sz="1400" b="1" spc="-10" dirty="0">
                <a:solidFill>
                  <a:srgbClr val="FFFFFF"/>
                </a:solidFill>
                <a:latin typeface="Tahoma"/>
                <a:cs typeface="Tahoma"/>
              </a:rPr>
              <a:t>та</a:t>
            </a:r>
            <a:r>
              <a:rPr sz="1400" b="1" spc="-1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400" b="1" spc="-45" dirty="0">
                <a:solidFill>
                  <a:srgbClr val="FFFFFF"/>
                </a:solidFill>
                <a:latin typeface="Tahoma"/>
                <a:cs typeface="Tahoma"/>
              </a:rPr>
              <a:t>в  </a:t>
            </a:r>
            <a:r>
              <a:rPr sz="1400" b="1" spc="-25" dirty="0">
                <a:solidFill>
                  <a:srgbClr val="FFFFFF"/>
                </a:solidFill>
                <a:latin typeface="Tahoma"/>
                <a:cs typeface="Tahoma"/>
              </a:rPr>
              <a:t>пр</a:t>
            </a:r>
            <a:r>
              <a:rPr sz="1400" b="1" spc="-35" dirty="0">
                <a:solidFill>
                  <a:srgbClr val="FFFFFF"/>
                </a:solidFill>
                <a:latin typeface="Tahoma"/>
                <a:cs typeface="Tahoma"/>
              </a:rPr>
              <a:t>о</a:t>
            </a:r>
            <a:r>
              <a:rPr sz="1400" b="1" spc="-10" dirty="0">
                <a:solidFill>
                  <a:srgbClr val="FFFFFF"/>
                </a:solidFill>
                <a:latin typeface="Tahoma"/>
                <a:cs typeface="Tahoma"/>
              </a:rPr>
              <a:t>ц</a:t>
            </a:r>
            <a:r>
              <a:rPr sz="1400" b="1" dirty="0">
                <a:solidFill>
                  <a:srgbClr val="FFFFFF"/>
                </a:solidFill>
                <a:latin typeface="Tahoma"/>
                <a:cs typeface="Tahoma"/>
              </a:rPr>
              <a:t>е</a:t>
            </a:r>
            <a:r>
              <a:rPr sz="1400" b="1" spc="60" dirty="0">
                <a:solidFill>
                  <a:srgbClr val="FFFFFF"/>
                </a:solidFill>
                <a:latin typeface="Tahoma"/>
                <a:cs typeface="Tahoma"/>
              </a:rPr>
              <a:t>сс</a:t>
            </a:r>
            <a:r>
              <a:rPr sz="1400" b="1" spc="10" dirty="0">
                <a:solidFill>
                  <a:srgbClr val="FFFFFF"/>
                </a:solidFill>
                <a:latin typeface="Tahoma"/>
                <a:cs typeface="Tahoma"/>
              </a:rPr>
              <a:t>е</a:t>
            </a:r>
            <a:r>
              <a:rPr sz="1400" b="1" spc="-16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400" b="1" spc="-5" dirty="0">
                <a:solidFill>
                  <a:srgbClr val="FFFFFF"/>
                </a:solidFill>
                <a:latin typeface="Tahoma"/>
                <a:cs typeface="Tahoma"/>
              </a:rPr>
              <a:t>д</a:t>
            </a:r>
            <a:r>
              <a:rPr sz="1400" b="1" spc="-15" dirty="0">
                <a:solidFill>
                  <a:srgbClr val="FFFFFF"/>
                </a:solidFill>
                <a:latin typeface="Tahoma"/>
                <a:cs typeface="Tahoma"/>
              </a:rPr>
              <a:t>е</a:t>
            </a:r>
            <a:r>
              <a:rPr sz="1400" b="1" spc="-10" dirty="0">
                <a:solidFill>
                  <a:srgbClr val="FFFFFF"/>
                </a:solidFill>
                <a:latin typeface="Tahoma"/>
                <a:cs typeface="Tahoma"/>
              </a:rPr>
              <a:t>я</a:t>
            </a:r>
            <a:r>
              <a:rPr sz="1400" b="1" spc="-20" dirty="0">
                <a:solidFill>
                  <a:srgbClr val="FFFFFF"/>
                </a:solidFill>
                <a:latin typeface="Tahoma"/>
                <a:cs typeface="Tahoma"/>
              </a:rPr>
              <a:t>т</a:t>
            </a:r>
            <a:r>
              <a:rPr sz="1400" b="1" dirty="0">
                <a:solidFill>
                  <a:srgbClr val="FFFFFF"/>
                </a:solidFill>
                <a:latin typeface="Tahoma"/>
                <a:cs typeface="Tahoma"/>
              </a:rPr>
              <a:t>е</a:t>
            </a:r>
            <a:r>
              <a:rPr sz="1400" b="1" spc="-40" dirty="0">
                <a:solidFill>
                  <a:srgbClr val="FFFFFF"/>
                </a:solidFill>
                <a:latin typeface="Tahoma"/>
                <a:cs typeface="Tahoma"/>
              </a:rPr>
              <a:t>л</a:t>
            </a:r>
            <a:r>
              <a:rPr sz="1400" b="1" spc="-30" dirty="0">
                <a:solidFill>
                  <a:srgbClr val="FFFFFF"/>
                </a:solidFill>
                <a:latin typeface="Tahoma"/>
                <a:cs typeface="Tahoma"/>
              </a:rPr>
              <a:t>ь</a:t>
            </a:r>
            <a:r>
              <a:rPr sz="1400" b="1" spc="10" dirty="0">
                <a:solidFill>
                  <a:srgbClr val="FFFFFF"/>
                </a:solidFill>
                <a:latin typeface="Tahoma"/>
                <a:cs typeface="Tahoma"/>
              </a:rPr>
              <a:t>но</a:t>
            </a:r>
            <a:r>
              <a:rPr sz="1400" b="1" dirty="0">
                <a:solidFill>
                  <a:srgbClr val="FFFFFF"/>
                </a:solidFill>
                <a:latin typeface="Tahoma"/>
                <a:cs typeface="Tahoma"/>
              </a:rPr>
              <a:t>с</a:t>
            </a:r>
            <a:r>
              <a:rPr sz="1400" b="1" spc="-25" dirty="0">
                <a:solidFill>
                  <a:srgbClr val="FFFFFF"/>
                </a:solidFill>
                <a:latin typeface="Tahoma"/>
                <a:cs typeface="Tahoma"/>
              </a:rPr>
              <a:t>ти</a:t>
            </a:r>
            <a:r>
              <a:rPr sz="1400" b="1" spc="-1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400" b="1" spc="-45" dirty="0">
                <a:solidFill>
                  <a:srgbClr val="FFFFFF"/>
                </a:solidFill>
                <a:latin typeface="Tahoma"/>
                <a:cs typeface="Tahoma"/>
              </a:rPr>
              <a:t>п</a:t>
            </a:r>
            <a:r>
              <a:rPr sz="1400" b="1" spc="-50" dirty="0">
                <a:solidFill>
                  <a:srgbClr val="FFFFFF"/>
                </a:solidFill>
                <a:latin typeface="Tahoma"/>
                <a:cs typeface="Tahoma"/>
              </a:rPr>
              <a:t>а</a:t>
            </a:r>
            <a:r>
              <a:rPr sz="1400" b="1" spc="-20" dirty="0">
                <a:solidFill>
                  <a:srgbClr val="FFFFFF"/>
                </a:solidFill>
                <a:latin typeface="Tahoma"/>
                <a:cs typeface="Tahoma"/>
              </a:rPr>
              <a:t>тр</a:t>
            </a:r>
            <a:r>
              <a:rPr sz="1400" b="1" spc="-30" dirty="0">
                <a:solidFill>
                  <a:srgbClr val="FFFFFF"/>
                </a:solidFill>
                <a:latin typeface="Tahoma"/>
                <a:cs typeface="Tahoma"/>
              </a:rPr>
              <a:t>и</a:t>
            </a:r>
            <a:r>
              <a:rPr sz="1400" b="1" spc="10" dirty="0">
                <a:solidFill>
                  <a:srgbClr val="FFFFFF"/>
                </a:solidFill>
                <a:latin typeface="Tahoma"/>
                <a:cs typeface="Tahoma"/>
              </a:rPr>
              <a:t>о</a:t>
            </a:r>
            <a:r>
              <a:rPr sz="1400" b="1" spc="-5" dirty="0">
                <a:solidFill>
                  <a:srgbClr val="FFFFFF"/>
                </a:solidFill>
                <a:latin typeface="Tahoma"/>
                <a:cs typeface="Tahoma"/>
              </a:rPr>
              <a:t>т</a:t>
            </a:r>
            <a:r>
              <a:rPr sz="1400" b="1" spc="-60" dirty="0">
                <a:solidFill>
                  <a:srgbClr val="FFFFFF"/>
                </a:solidFill>
                <a:latin typeface="Tahoma"/>
                <a:cs typeface="Tahoma"/>
              </a:rPr>
              <a:t>и</a:t>
            </a:r>
            <a:r>
              <a:rPr sz="1400" b="1" dirty="0">
                <a:solidFill>
                  <a:srgbClr val="FFFFFF"/>
                </a:solidFill>
                <a:latin typeface="Cambria"/>
                <a:cs typeface="Cambria"/>
              </a:rPr>
              <a:t>ч</a:t>
            </a:r>
            <a:r>
              <a:rPr sz="1400" b="1" dirty="0">
                <a:solidFill>
                  <a:srgbClr val="FFFFFF"/>
                </a:solidFill>
                <a:latin typeface="Tahoma"/>
                <a:cs typeface="Tahoma"/>
              </a:rPr>
              <a:t>е</a:t>
            </a:r>
            <a:r>
              <a:rPr sz="1400" b="1" spc="60" dirty="0">
                <a:solidFill>
                  <a:srgbClr val="FFFFFF"/>
                </a:solidFill>
                <a:latin typeface="Tahoma"/>
                <a:cs typeface="Tahoma"/>
              </a:rPr>
              <a:t>с</a:t>
            </a:r>
            <a:r>
              <a:rPr sz="1400" b="1" spc="-45" dirty="0">
                <a:solidFill>
                  <a:srgbClr val="FFFFFF"/>
                </a:solidFill>
                <a:latin typeface="Tahoma"/>
                <a:cs typeface="Tahoma"/>
              </a:rPr>
              <a:t>к</a:t>
            </a:r>
            <a:r>
              <a:rPr sz="1400" b="1" spc="-50" dirty="0">
                <a:solidFill>
                  <a:srgbClr val="FFFFFF"/>
                </a:solidFill>
                <a:latin typeface="Tahoma"/>
                <a:cs typeface="Tahoma"/>
              </a:rPr>
              <a:t>о</a:t>
            </a:r>
            <a:r>
              <a:rPr sz="1400" b="1" dirty="0">
                <a:solidFill>
                  <a:srgbClr val="FFFFFF"/>
                </a:solidFill>
                <a:latin typeface="Cambria"/>
                <a:cs typeface="Cambria"/>
              </a:rPr>
              <a:t>й</a:t>
            </a:r>
            <a:endParaRPr sz="1400">
              <a:latin typeface="Cambria"/>
              <a:cs typeface="Cambria"/>
            </a:endParaRPr>
          </a:p>
          <a:p>
            <a:pPr algn="ctr">
              <a:lnSpc>
                <a:spcPct val="100000"/>
              </a:lnSpc>
            </a:pPr>
            <a:r>
              <a:rPr sz="1400" b="1" spc="-25" dirty="0">
                <a:solidFill>
                  <a:srgbClr val="FFFFFF"/>
                </a:solidFill>
                <a:latin typeface="Tahoma"/>
                <a:cs typeface="Tahoma"/>
              </a:rPr>
              <a:t>направленности.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648200" y="3257550"/>
            <a:ext cx="3351529" cy="13068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spc="-15" dirty="0">
                <a:latin typeface="Microsoft Sans Serif"/>
                <a:cs typeface="Microsoft Sans Serif"/>
              </a:rPr>
              <a:t>Проект детского </a:t>
            </a:r>
            <a:r>
              <a:rPr sz="1400" spc="-10" dirty="0">
                <a:latin typeface="Microsoft Sans Serif"/>
                <a:cs typeface="Microsoft Sans Serif"/>
              </a:rPr>
              <a:t>движения 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дошкольников </a:t>
            </a:r>
            <a:r>
              <a:rPr sz="1400" dirty="0">
                <a:latin typeface="Microsoft Sans Serif"/>
                <a:cs typeface="Microsoft Sans Serif"/>
              </a:rPr>
              <a:t>«Орлята </a:t>
            </a:r>
            <a:r>
              <a:rPr sz="1400" spc="370" dirty="0">
                <a:latin typeface="Microsoft Sans Serif"/>
                <a:cs typeface="Microsoft Sans Serif"/>
              </a:rPr>
              <a:t>– </a:t>
            </a:r>
            <a:r>
              <a:rPr sz="1400" spc="-10" dirty="0">
                <a:latin typeface="Microsoft Sans Serif"/>
                <a:cs typeface="Microsoft Sans Serif"/>
              </a:rPr>
              <a:t>дошколята» 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является </a:t>
            </a:r>
            <a:r>
              <a:rPr sz="1400" spc="-10" dirty="0">
                <a:latin typeface="Microsoft Sans Serif"/>
                <a:cs typeface="Microsoft Sans Serif"/>
              </a:rPr>
              <a:t>своеобразным 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предшественником</a:t>
            </a:r>
            <a:r>
              <a:rPr sz="1400" spc="-1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для</a:t>
            </a:r>
            <a:r>
              <a:rPr sz="1400" spc="15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таких</a:t>
            </a:r>
            <a:r>
              <a:rPr sz="1400" spc="10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школьных </a:t>
            </a:r>
            <a:r>
              <a:rPr sz="1400" spc="-35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движений</a:t>
            </a:r>
            <a:r>
              <a:rPr sz="1400" spc="40" dirty="0">
                <a:latin typeface="Microsoft Sans Serif"/>
                <a:cs typeface="Microsoft Sans Serif"/>
              </a:rPr>
              <a:t> </a:t>
            </a:r>
            <a:r>
              <a:rPr sz="1400" spc="-60" dirty="0">
                <a:latin typeface="Microsoft Sans Serif"/>
                <a:cs typeface="Microsoft Sans Serif"/>
              </a:rPr>
              <a:t>как</a:t>
            </a:r>
            <a:r>
              <a:rPr sz="1400" spc="8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«Орлята</a:t>
            </a:r>
            <a:r>
              <a:rPr sz="1400" spc="-3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России»</a:t>
            </a:r>
            <a:r>
              <a:rPr sz="1400" spc="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и</a:t>
            </a:r>
            <a:endParaRPr sz="14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400" spc="-25" dirty="0">
                <a:latin typeface="Microsoft Sans Serif"/>
                <a:cs typeface="Microsoft Sans Serif"/>
              </a:rPr>
              <a:t>«Движение</a:t>
            </a:r>
            <a:r>
              <a:rPr sz="1400" spc="-10" dirty="0">
                <a:latin typeface="Microsoft Sans Serif"/>
                <a:cs typeface="Microsoft Sans Serif"/>
              </a:rPr>
              <a:t> первых»</a:t>
            </a:r>
            <a:endParaRPr sz="14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4000" y="0"/>
                </a:moveTo>
                <a:lnTo>
                  <a:pt x="0" y="0"/>
                </a:lnTo>
                <a:lnTo>
                  <a:pt x="0" y="5143500"/>
                </a:lnTo>
                <a:lnTo>
                  <a:pt x="9144000" y="5143500"/>
                </a:lnTo>
                <a:lnTo>
                  <a:pt x="9144000" y="0"/>
                </a:lnTo>
                <a:close/>
              </a:path>
            </a:pathLst>
          </a:custGeom>
          <a:solidFill>
            <a:srgbClr val="FFBC0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826252" cy="5143498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7702295" y="0"/>
            <a:ext cx="1442085" cy="5143500"/>
          </a:xfrm>
          <a:custGeom>
            <a:avLst/>
            <a:gdLst/>
            <a:ahLst/>
            <a:cxnLst/>
            <a:rect l="l" t="t" r="r" b="b"/>
            <a:pathLst>
              <a:path w="1442084" h="5143500">
                <a:moveTo>
                  <a:pt x="1441703" y="0"/>
                </a:moveTo>
                <a:lnTo>
                  <a:pt x="0" y="2571750"/>
                </a:lnTo>
                <a:lnTo>
                  <a:pt x="1441703" y="5143499"/>
                </a:lnTo>
                <a:lnTo>
                  <a:pt x="1441703" y="0"/>
                </a:lnTo>
                <a:close/>
              </a:path>
            </a:pathLst>
          </a:custGeom>
          <a:solidFill>
            <a:srgbClr val="FFBC0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6011" y="2322575"/>
            <a:ext cx="3755136" cy="2819400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922019" cy="821436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3962400" y="285750"/>
            <a:ext cx="4572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/>
              <a:t>5. Модуль «Здоровье Орленка-дошколенка».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Воспитательное направление модуля: физическое и оздоровительное.</a:t>
            </a:r>
          </a:p>
          <a:p>
            <a:r>
              <a:rPr lang="ru-RU" dirty="0"/>
              <a:t>Ценности модуля: здоровье, жизнь.</a:t>
            </a:r>
            <a:br>
              <a:rPr lang="ru-RU" dirty="0"/>
            </a:br>
            <a:r>
              <a:rPr lang="ru-RU" dirty="0"/>
              <a:t>Содержание модуля направлено на формирование у детей ценностного отношения к здоровому образу жизни, овладение элементарными гигиеническими навыками и правилами безопасности; воспитание активности, самостоятельности, уверенности, нравственных и волевых качеств.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4000" y="0"/>
                </a:moveTo>
                <a:lnTo>
                  <a:pt x="0" y="0"/>
                </a:lnTo>
                <a:lnTo>
                  <a:pt x="0" y="5143500"/>
                </a:lnTo>
                <a:lnTo>
                  <a:pt x="9144000" y="5143500"/>
                </a:lnTo>
                <a:lnTo>
                  <a:pt x="9144000" y="0"/>
                </a:lnTo>
                <a:close/>
              </a:path>
            </a:pathLst>
          </a:custGeom>
          <a:solidFill>
            <a:srgbClr val="803EED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312920" cy="5102350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22019" cy="816863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362200" y="285750"/>
            <a:ext cx="5486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6. Модуль «Труд Орленка-дошколенка».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Воспитательное направление модуля: трудовое.</a:t>
            </a:r>
          </a:p>
          <a:p>
            <a:r>
              <a:rPr lang="ru-RU" sz="2400" dirty="0"/>
              <a:t>Ценности модуля: труд.</a:t>
            </a:r>
            <a:br>
              <a:rPr lang="ru-RU" sz="2400" dirty="0"/>
            </a:br>
            <a:r>
              <a:rPr lang="ru-RU" sz="2400" dirty="0"/>
              <a:t>Содержание модуля направлено на формирование у детей ценностного отношения к труду, трудолюбию, приобщение ребенка к труду в семье и обществе; воспитание уважения к результатам деятельности труда людей различных профессий.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4000" y="0"/>
                </a:moveTo>
                <a:lnTo>
                  <a:pt x="0" y="0"/>
                </a:lnTo>
                <a:lnTo>
                  <a:pt x="0" y="5143500"/>
                </a:lnTo>
                <a:lnTo>
                  <a:pt x="9144000" y="5143500"/>
                </a:lnTo>
                <a:lnTo>
                  <a:pt x="9144000" y="0"/>
                </a:lnTo>
                <a:close/>
              </a:path>
            </a:pathLst>
          </a:custGeom>
          <a:solidFill>
            <a:srgbClr val="FFBC0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826252" cy="5143498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8467343" y="0"/>
            <a:ext cx="676910" cy="5084445"/>
          </a:xfrm>
          <a:custGeom>
            <a:avLst/>
            <a:gdLst/>
            <a:ahLst/>
            <a:cxnLst/>
            <a:rect l="l" t="t" r="r" b="b"/>
            <a:pathLst>
              <a:path w="676909" h="5084445">
                <a:moveTo>
                  <a:pt x="676655" y="0"/>
                </a:moveTo>
                <a:lnTo>
                  <a:pt x="661017" y="0"/>
                </a:lnTo>
                <a:lnTo>
                  <a:pt x="0" y="2512314"/>
                </a:lnTo>
                <a:lnTo>
                  <a:pt x="676655" y="5084064"/>
                </a:lnTo>
                <a:lnTo>
                  <a:pt x="676655" y="0"/>
                </a:lnTo>
                <a:close/>
              </a:path>
            </a:pathLst>
          </a:custGeom>
          <a:solidFill>
            <a:srgbClr val="803E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276600" y="4476750"/>
            <a:ext cx="565848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282828"/>
                </a:solidFill>
                <a:latin typeface="Cambria"/>
                <a:cs typeface="Cambria"/>
              </a:rPr>
              <a:t>В</a:t>
            </a:r>
            <a:r>
              <a:rPr sz="2000" spc="-45" dirty="0">
                <a:solidFill>
                  <a:srgbClr val="282828"/>
                </a:solidFill>
              </a:rPr>
              <a:t>о</a:t>
            </a:r>
            <a:r>
              <a:rPr sz="2000" spc="-55" dirty="0">
                <a:solidFill>
                  <a:srgbClr val="282828"/>
                </a:solidFill>
              </a:rPr>
              <a:t>в</a:t>
            </a:r>
            <a:r>
              <a:rPr sz="2000" spc="-40" dirty="0">
                <a:solidFill>
                  <a:srgbClr val="282828"/>
                </a:solidFill>
              </a:rPr>
              <a:t>ле</a:t>
            </a:r>
            <a:r>
              <a:rPr sz="2000" dirty="0">
                <a:solidFill>
                  <a:srgbClr val="282828"/>
                </a:solidFill>
                <a:latin typeface="Cambria"/>
                <a:cs typeface="Cambria"/>
              </a:rPr>
              <a:t>ч</a:t>
            </a:r>
            <a:r>
              <a:rPr sz="2000" spc="10" dirty="0">
                <a:solidFill>
                  <a:srgbClr val="282828"/>
                </a:solidFill>
              </a:rPr>
              <a:t>е</a:t>
            </a:r>
            <a:r>
              <a:rPr sz="2000" spc="-70" dirty="0">
                <a:solidFill>
                  <a:srgbClr val="282828"/>
                </a:solidFill>
              </a:rPr>
              <a:t>н</a:t>
            </a:r>
            <a:r>
              <a:rPr sz="2000" spc="-80" dirty="0">
                <a:solidFill>
                  <a:srgbClr val="282828"/>
                </a:solidFill>
              </a:rPr>
              <a:t>и</a:t>
            </a:r>
            <a:r>
              <a:rPr sz="2000" spc="20" dirty="0">
                <a:solidFill>
                  <a:srgbClr val="282828"/>
                </a:solidFill>
              </a:rPr>
              <a:t>е</a:t>
            </a:r>
            <a:r>
              <a:rPr sz="2000" spc="-195" dirty="0">
                <a:solidFill>
                  <a:srgbClr val="282828"/>
                </a:solidFill>
              </a:rPr>
              <a:t> </a:t>
            </a:r>
            <a:r>
              <a:rPr sz="2000" spc="-10" dirty="0">
                <a:solidFill>
                  <a:srgbClr val="282828"/>
                </a:solidFill>
              </a:rPr>
              <a:t>р</a:t>
            </a:r>
            <a:r>
              <a:rPr sz="2000" spc="-20" dirty="0">
                <a:solidFill>
                  <a:srgbClr val="282828"/>
                </a:solidFill>
              </a:rPr>
              <a:t>о</a:t>
            </a:r>
            <a:r>
              <a:rPr sz="2000" spc="-55" dirty="0">
                <a:solidFill>
                  <a:srgbClr val="282828"/>
                </a:solidFill>
              </a:rPr>
              <a:t>д</a:t>
            </a:r>
            <a:r>
              <a:rPr sz="2000" spc="-65" dirty="0">
                <a:solidFill>
                  <a:srgbClr val="282828"/>
                </a:solidFill>
              </a:rPr>
              <a:t>и</a:t>
            </a:r>
            <a:r>
              <a:rPr sz="2000" spc="20" dirty="0">
                <a:solidFill>
                  <a:srgbClr val="282828"/>
                </a:solidFill>
              </a:rPr>
              <a:t>т</a:t>
            </a:r>
            <a:r>
              <a:rPr sz="2000" spc="10" dirty="0">
                <a:solidFill>
                  <a:srgbClr val="282828"/>
                </a:solidFill>
              </a:rPr>
              <a:t>е</a:t>
            </a:r>
            <a:r>
              <a:rPr sz="2000" spc="-5" dirty="0">
                <a:solidFill>
                  <a:srgbClr val="282828"/>
                </a:solidFill>
              </a:rPr>
              <a:t>ль</a:t>
            </a:r>
            <a:r>
              <a:rPr sz="2000" spc="-30" dirty="0">
                <a:solidFill>
                  <a:srgbClr val="282828"/>
                </a:solidFill>
              </a:rPr>
              <a:t>с</a:t>
            </a:r>
            <a:r>
              <a:rPr sz="2000" spc="-65" dirty="0">
                <a:solidFill>
                  <a:srgbClr val="282828"/>
                </a:solidFill>
              </a:rPr>
              <a:t>ко</a:t>
            </a:r>
            <a:r>
              <a:rPr sz="2000" dirty="0">
                <a:solidFill>
                  <a:srgbClr val="282828"/>
                </a:solidFill>
                <a:latin typeface="Cambria"/>
                <a:cs typeface="Cambria"/>
              </a:rPr>
              <a:t>й</a:t>
            </a:r>
            <a:r>
              <a:rPr sz="2000" spc="-75" dirty="0">
                <a:solidFill>
                  <a:srgbClr val="282828"/>
                </a:solidFill>
                <a:latin typeface="Cambria"/>
                <a:cs typeface="Cambria"/>
              </a:rPr>
              <a:t> </a:t>
            </a:r>
            <a:r>
              <a:rPr sz="2000" spc="-30" dirty="0">
                <a:solidFill>
                  <a:srgbClr val="282828"/>
                </a:solidFill>
              </a:rPr>
              <a:t>об</a:t>
            </a:r>
            <a:r>
              <a:rPr sz="2000" spc="-5" dirty="0">
                <a:solidFill>
                  <a:srgbClr val="282828"/>
                </a:solidFill>
                <a:latin typeface="Cambria"/>
                <a:cs typeface="Cambria"/>
              </a:rPr>
              <a:t>щ</a:t>
            </a:r>
            <a:r>
              <a:rPr sz="2000" spc="-5" dirty="0">
                <a:solidFill>
                  <a:srgbClr val="282828"/>
                </a:solidFill>
              </a:rPr>
              <a:t>ественн</a:t>
            </a:r>
            <a:r>
              <a:rPr sz="2000" spc="-15" dirty="0">
                <a:solidFill>
                  <a:srgbClr val="282828"/>
                </a:solidFill>
              </a:rPr>
              <a:t>о</a:t>
            </a:r>
            <a:r>
              <a:rPr sz="2000" spc="10" dirty="0">
                <a:solidFill>
                  <a:srgbClr val="282828"/>
                </a:solidFill>
              </a:rPr>
              <a:t>сти</a:t>
            </a:r>
            <a:endParaRPr sz="2000">
              <a:latin typeface="Cambria"/>
              <a:cs typeface="Cambria"/>
            </a:endParaRPr>
          </a:p>
        </p:txBody>
      </p:sp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22019" cy="816863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2514600" y="514350"/>
            <a:ext cx="52578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7. Модуль «Культура Орленка-дошколенка».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Воспитательное направление модуля: эстетическое.</a:t>
            </a:r>
          </a:p>
          <a:p>
            <a:r>
              <a:rPr lang="ru-RU" dirty="0"/>
              <a:t>Ценности модуля: культура и красота.</a:t>
            </a:r>
            <a:br>
              <a:rPr lang="ru-RU" dirty="0"/>
            </a:br>
            <a:r>
              <a:rPr lang="ru-RU" dirty="0"/>
              <a:t>Содержание модуля направлено на формирование у детей ценностного отношения к красоте; воспитание эстетических чувств к различным объектам и явлениям окружающего мира, к произведениям разных видов, жанров и стилей искусства.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4000" y="0"/>
                </a:moveTo>
                <a:lnTo>
                  <a:pt x="0" y="0"/>
                </a:lnTo>
                <a:lnTo>
                  <a:pt x="0" y="5143500"/>
                </a:lnTo>
                <a:lnTo>
                  <a:pt x="9144000" y="5143500"/>
                </a:lnTo>
                <a:lnTo>
                  <a:pt x="9144000" y="0"/>
                </a:lnTo>
                <a:close/>
              </a:path>
            </a:pathLst>
          </a:custGeom>
          <a:solidFill>
            <a:srgbClr val="FFBC0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158996" cy="5140450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8327135" y="0"/>
            <a:ext cx="817244" cy="5061585"/>
          </a:xfrm>
          <a:custGeom>
            <a:avLst/>
            <a:gdLst/>
            <a:ahLst/>
            <a:cxnLst/>
            <a:rect l="l" t="t" r="r" b="b"/>
            <a:pathLst>
              <a:path w="817245" h="5061585">
                <a:moveTo>
                  <a:pt x="816864" y="0"/>
                </a:moveTo>
                <a:lnTo>
                  <a:pt x="791200" y="0"/>
                </a:lnTo>
                <a:lnTo>
                  <a:pt x="0" y="2490216"/>
                </a:lnTo>
                <a:lnTo>
                  <a:pt x="816864" y="5061204"/>
                </a:lnTo>
                <a:lnTo>
                  <a:pt x="816864" y="0"/>
                </a:lnTo>
                <a:close/>
              </a:path>
            </a:pathLst>
          </a:custGeom>
          <a:solidFill>
            <a:srgbClr val="803EED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34055" y="1342644"/>
            <a:ext cx="5071872" cy="3174492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3173348" y="985519"/>
            <a:ext cx="419417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solidFill>
                  <a:srgbClr val="04084A"/>
                </a:solidFill>
                <a:latin typeface="Arial"/>
                <a:cs typeface="Arial"/>
              </a:rPr>
              <a:t>Надеемся</a:t>
            </a:r>
            <a:r>
              <a:rPr sz="1600" b="1" spc="20" dirty="0">
                <a:solidFill>
                  <a:srgbClr val="04084A"/>
                </a:solidFill>
                <a:latin typeface="Arial"/>
                <a:cs typeface="Arial"/>
              </a:rPr>
              <a:t> </a:t>
            </a:r>
            <a:r>
              <a:rPr sz="1600" b="1" spc="-15" dirty="0">
                <a:solidFill>
                  <a:srgbClr val="04084A"/>
                </a:solidFill>
                <a:latin typeface="Arial"/>
                <a:cs typeface="Arial"/>
              </a:rPr>
              <a:t>стать</a:t>
            </a:r>
            <a:r>
              <a:rPr sz="1600" b="1" spc="50" dirty="0">
                <a:solidFill>
                  <a:srgbClr val="04084A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04084A"/>
                </a:solidFill>
                <a:latin typeface="Arial"/>
                <a:cs typeface="Arial"/>
              </a:rPr>
              <a:t>частью</a:t>
            </a:r>
            <a:r>
              <a:rPr sz="1600" b="1" spc="30" dirty="0">
                <a:solidFill>
                  <a:srgbClr val="04084A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04084A"/>
                </a:solidFill>
                <a:latin typeface="Arial"/>
                <a:cs typeface="Arial"/>
              </a:rPr>
              <a:t>«Орлят</a:t>
            </a:r>
            <a:r>
              <a:rPr sz="1600" b="1" spc="35" dirty="0">
                <a:solidFill>
                  <a:srgbClr val="04084A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04084A"/>
                </a:solidFill>
                <a:latin typeface="Arial"/>
                <a:cs typeface="Arial"/>
              </a:rPr>
              <a:t>России!»</a:t>
            </a:r>
            <a:endParaRPr sz="1600">
              <a:latin typeface="Arial"/>
              <a:cs typeface="Arial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922019" cy="81686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4000" y="0"/>
                </a:moveTo>
                <a:lnTo>
                  <a:pt x="0" y="0"/>
                </a:lnTo>
                <a:lnTo>
                  <a:pt x="0" y="5143500"/>
                </a:lnTo>
                <a:lnTo>
                  <a:pt x="9144000" y="5143500"/>
                </a:lnTo>
                <a:lnTo>
                  <a:pt x="9144000" y="0"/>
                </a:lnTo>
                <a:close/>
              </a:path>
            </a:pathLst>
          </a:custGeom>
          <a:solidFill>
            <a:srgbClr val="803EED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804916" cy="5141974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22019" cy="816863"/>
          </a:xfrm>
          <a:prstGeom prst="rect">
            <a:avLst/>
          </a:prstGeom>
        </p:spPr>
      </p:pic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2233041" y="214121"/>
            <a:ext cx="48558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743075" algn="l"/>
              </a:tabLst>
            </a:pPr>
            <a:r>
              <a:rPr lang="ru-RU" sz="2000" dirty="0" smtClean="0">
                <a:solidFill>
                  <a:srgbClr val="000000"/>
                </a:solidFill>
                <a:latin typeface="Arial"/>
                <a:cs typeface="Arial"/>
              </a:rPr>
              <a:t>ЦЕЛЬ ПРОЕКТА</a:t>
            </a:r>
            <a:endParaRPr sz="2000">
              <a:latin typeface="Arial"/>
              <a:cs typeface="Arial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38200" y="742950"/>
            <a:ext cx="8001000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Цель Проекта</a:t>
            </a:r>
            <a:r>
              <a:rPr lang="ru-RU" sz="1400" dirty="0"/>
              <a:t> – содействие развитию социальной активности детей старшего дошкольного возраста в деятельности патриотической направленности и решения задач преемственности уровней дошкольного и начального общего образования.</a:t>
            </a:r>
          </a:p>
          <a:p>
            <a:r>
              <a:rPr lang="ru-RU" sz="1400" b="1" dirty="0"/>
              <a:t>Задачи Проекта:</a:t>
            </a:r>
            <a:endParaRPr lang="ru-RU" sz="1400" dirty="0"/>
          </a:p>
          <a:p>
            <a:r>
              <a:rPr lang="ru-RU" sz="1400" dirty="0"/>
              <a:t>- воспитывать ребенка дошкольного возраста как гражданина Российской Федерации, формировать основы его гражданской и культурной идентичности на соответствующем его возрасту содержании доступными средствами;</a:t>
            </a:r>
          </a:p>
          <a:p>
            <a:r>
              <a:rPr lang="ru-RU" sz="1400" dirty="0"/>
              <a:t>- создать условия для самоопределения и позитивной социализации детей старшего дошкольного возраста на основе традиционных ценностей российского общества;</a:t>
            </a:r>
          </a:p>
          <a:p>
            <a:r>
              <a:rPr lang="ru-RU" sz="1400" dirty="0"/>
              <a:t>- способствовать становлению нравственности, основанной на духовных отечественных традициях;</a:t>
            </a:r>
          </a:p>
          <a:p>
            <a:r>
              <a:rPr lang="ru-RU" sz="1400" dirty="0"/>
              <a:t>- повышать родительскую компетенцию в вопросах гражданско-патриотического воспитания детей;</a:t>
            </a:r>
          </a:p>
          <a:p>
            <a:r>
              <a:rPr lang="ru-RU" sz="1400" dirty="0"/>
              <a:t>- расширять контакты сетевого взаимодействия и социального партнерства в вопросах гражданско-патриотического воспитания детей.</a:t>
            </a:r>
          </a:p>
          <a:p>
            <a:r>
              <a:rPr lang="ru-RU" sz="1400" dirty="0"/>
              <a:t>Проект является долгосрочным.</a:t>
            </a:r>
          </a:p>
          <a:p>
            <a:r>
              <a:rPr lang="ru-RU" sz="1400" dirty="0"/>
              <a:t>Реализация проекта </a:t>
            </a:r>
            <a:r>
              <a:rPr lang="ru-RU" sz="1400" dirty="0" smtClean="0"/>
              <a:t>начинается  </a:t>
            </a:r>
            <a:r>
              <a:rPr lang="ru-RU" sz="1400" dirty="0"/>
              <a:t>с воспитанниками 6-7 лет и продолжается до момента поступления детей в школу.</a:t>
            </a:r>
            <a:br>
              <a:rPr lang="ru-RU" sz="1400" dirty="0"/>
            </a:br>
            <a:r>
              <a:rPr lang="ru-RU" sz="1400" dirty="0"/>
              <a:t>Проект проходит в три этапа: I этап – вводный, II этап – основной, III этап - заключительный.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7239" y="467359"/>
            <a:ext cx="6833234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400" spc="-85" dirty="0">
                <a:solidFill>
                  <a:srgbClr val="282828"/>
                </a:solidFill>
                <a:latin typeface="Cambria"/>
                <a:cs typeface="Cambria"/>
              </a:rPr>
              <a:t>С</a:t>
            </a:r>
            <a:r>
              <a:rPr sz="2400" spc="-85" dirty="0">
                <a:solidFill>
                  <a:srgbClr val="282828"/>
                </a:solidFill>
              </a:rPr>
              <a:t>имволика</a:t>
            </a:r>
            <a:r>
              <a:rPr sz="2400" spc="-250" dirty="0">
                <a:solidFill>
                  <a:srgbClr val="282828"/>
                </a:solidFill>
              </a:rPr>
              <a:t> </a:t>
            </a:r>
            <a:r>
              <a:rPr sz="2400" spc="-10" dirty="0">
                <a:solidFill>
                  <a:srgbClr val="282828"/>
                </a:solidFill>
              </a:rPr>
              <a:t>детского</a:t>
            </a:r>
            <a:r>
              <a:rPr sz="2400" spc="-225" dirty="0">
                <a:solidFill>
                  <a:srgbClr val="282828"/>
                </a:solidFill>
              </a:rPr>
              <a:t> </a:t>
            </a:r>
            <a:r>
              <a:rPr sz="2400" spc="-70" dirty="0">
                <a:solidFill>
                  <a:srgbClr val="282828"/>
                </a:solidFill>
              </a:rPr>
              <a:t>дошкольного</a:t>
            </a:r>
            <a:r>
              <a:rPr sz="2400" spc="-220" dirty="0">
                <a:solidFill>
                  <a:srgbClr val="282828"/>
                </a:solidFill>
              </a:rPr>
              <a:t> </a:t>
            </a:r>
            <a:r>
              <a:rPr sz="2400" spc="-60" dirty="0">
                <a:solidFill>
                  <a:srgbClr val="282828"/>
                </a:solidFill>
              </a:rPr>
              <a:t>дви</a:t>
            </a:r>
            <a:r>
              <a:rPr sz="2400" spc="-60" dirty="0">
                <a:solidFill>
                  <a:srgbClr val="282828"/>
                </a:solidFill>
                <a:latin typeface="Cambria"/>
                <a:cs typeface="Cambria"/>
              </a:rPr>
              <a:t>ж</a:t>
            </a:r>
            <a:r>
              <a:rPr sz="2400" spc="-60" dirty="0">
                <a:solidFill>
                  <a:srgbClr val="282828"/>
                </a:solidFill>
              </a:rPr>
              <a:t>ения</a:t>
            </a:r>
            <a:endParaRPr sz="2400">
              <a:latin typeface="Cambria"/>
              <a:cs typeface="Cambria"/>
            </a:endParaRPr>
          </a:p>
          <a:p>
            <a:pPr marL="3810" algn="ctr">
              <a:lnSpc>
                <a:spcPct val="100000"/>
              </a:lnSpc>
            </a:pPr>
            <a:r>
              <a:rPr sz="2400" spc="-10" dirty="0">
                <a:solidFill>
                  <a:srgbClr val="282828"/>
                </a:solidFill>
                <a:latin typeface="Cambria"/>
                <a:cs typeface="Cambria"/>
              </a:rPr>
              <a:t>«</a:t>
            </a:r>
            <a:r>
              <a:rPr sz="2400" spc="-5" dirty="0">
                <a:solidFill>
                  <a:srgbClr val="282828"/>
                </a:solidFill>
                <a:latin typeface="Cambria"/>
                <a:cs typeface="Cambria"/>
              </a:rPr>
              <a:t>О</a:t>
            </a:r>
            <a:r>
              <a:rPr sz="2400" spc="-50" dirty="0">
                <a:solidFill>
                  <a:srgbClr val="282828"/>
                </a:solidFill>
              </a:rPr>
              <a:t>рлят</a:t>
            </a:r>
            <a:r>
              <a:rPr sz="2400" spc="-55" dirty="0">
                <a:solidFill>
                  <a:srgbClr val="282828"/>
                </a:solidFill>
              </a:rPr>
              <a:t>а</a:t>
            </a:r>
            <a:r>
              <a:rPr sz="2400" spc="-215" dirty="0">
                <a:solidFill>
                  <a:srgbClr val="282828"/>
                </a:solidFill>
              </a:rPr>
              <a:t> </a:t>
            </a:r>
            <a:r>
              <a:rPr sz="2400" spc="-30" dirty="0">
                <a:solidFill>
                  <a:srgbClr val="282828"/>
                </a:solidFill>
              </a:rPr>
              <a:t>-</a:t>
            </a:r>
            <a:r>
              <a:rPr sz="2400" spc="-225" dirty="0">
                <a:solidFill>
                  <a:srgbClr val="282828"/>
                </a:solidFill>
              </a:rPr>
              <a:t> </a:t>
            </a:r>
            <a:r>
              <a:rPr sz="2400" spc="-80" dirty="0">
                <a:solidFill>
                  <a:srgbClr val="282828"/>
                </a:solidFill>
              </a:rPr>
              <a:t>дошколята</a:t>
            </a:r>
            <a:endParaRPr sz="2400">
              <a:latin typeface="Cambria"/>
              <a:cs typeface="Cambri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6764" y="0"/>
            <a:ext cx="1442085" cy="5143500"/>
          </a:xfrm>
          <a:custGeom>
            <a:avLst/>
            <a:gdLst/>
            <a:ahLst/>
            <a:cxnLst/>
            <a:rect l="l" t="t" r="r" b="b"/>
            <a:pathLst>
              <a:path w="1442085" h="5143500">
                <a:moveTo>
                  <a:pt x="0" y="0"/>
                </a:moveTo>
                <a:lnTo>
                  <a:pt x="0" y="5143499"/>
                </a:lnTo>
                <a:lnTo>
                  <a:pt x="1441704" y="2571750"/>
                </a:lnTo>
                <a:lnTo>
                  <a:pt x="0" y="0"/>
                </a:lnTo>
                <a:close/>
              </a:path>
            </a:pathLst>
          </a:custGeom>
          <a:solidFill>
            <a:srgbClr val="FFBC0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75816" y="1328927"/>
            <a:ext cx="2685288" cy="2763012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835140" y="1328928"/>
            <a:ext cx="2135123" cy="3087623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466844" y="1612391"/>
            <a:ext cx="1021079" cy="1699260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608320" y="2983992"/>
            <a:ext cx="1100327" cy="161239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1812" y="18334"/>
            <a:ext cx="8362315" cy="5125720"/>
            <a:chOff x="781812" y="18334"/>
            <a:chExt cx="8362315" cy="51257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916935" y="65530"/>
              <a:ext cx="6227064" cy="505206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81812" y="18334"/>
              <a:ext cx="4799076" cy="5125162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73507" y="1038859"/>
            <a:ext cx="3475354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90" dirty="0">
                <a:solidFill>
                  <a:srgbClr val="000000"/>
                </a:solidFill>
              </a:rPr>
              <a:t>Н</a:t>
            </a:r>
            <a:r>
              <a:rPr sz="2400" spc="-80" dirty="0">
                <a:solidFill>
                  <a:srgbClr val="000000"/>
                </a:solidFill>
              </a:rPr>
              <a:t>а</a:t>
            </a:r>
            <a:r>
              <a:rPr sz="2400" spc="-75" dirty="0">
                <a:solidFill>
                  <a:srgbClr val="000000"/>
                </a:solidFill>
              </a:rPr>
              <a:t>правлени</a:t>
            </a:r>
            <a:r>
              <a:rPr sz="2400" spc="-65" dirty="0">
                <a:solidFill>
                  <a:srgbClr val="000000"/>
                </a:solidFill>
              </a:rPr>
              <a:t>я</a:t>
            </a:r>
            <a:r>
              <a:rPr sz="2400" spc="-210" dirty="0">
                <a:solidFill>
                  <a:srgbClr val="000000"/>
                </a:solidFill>
              </a:rPr>
              <a:t> </a:t>
            </a:r>
            <a:r>
              <a:rPr sz="2400" spc="-45" dirty="0">
                <a:solidFill>
                  <a:srgbClr val="000000"/>
                </a:solidFill>
              </a:rPr>
              <a:t>проекта:</a:t>
            </a:r>
            <a:endParaRPr sz="2400"/>
          </a:p>
        </p:txBody>
      </p:sp>
      <p:sp>
        <p:nvSpPr>
          <p:cNvPr id="6" name="object 6"/>
          <p:cNvSpPr txBox="1"/>
          <p:nvPr/>
        </p:nvSpPr>
        <p:spPr>
          <a:xfrm>
            <a:off x="485952" y="1874647"/>
            <a:ext cx="2441575" cy="1936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95"/>
              </a:spcBef>
              <a:buFont typeface="Tahoma"/>
              <a:buChar char="-"/>
              <a:tabLst>
                <a:tab pos="299085" algn="l"/>
                <a:tab pos="299720" algn="l"/>
              </a:tabLst>
            </a:pPr>
            <a:r>
              <a:rPr sz="1600" spc="-5" dirty="0">
                <a:latin typeface="Cambria"/>
                <a:cs typeface="Cambria"/>
              </a:rPr>
              <a:t>«О</a:t>
            </a:r>
            <a:r>
              <a:rPr sz="1600" spc="45" dirty="0">
                <a:latin typeface="Tahoma"/>
                <a:cs typeface="Tahoma"/>
              </a:rPr>
              <a:t>р</a:t>
            </a:r>
            <a:r>
              <a:rPr sz="1600" spc="50" dirty="0">
                <a:latin typeface="Tahoma"/>
                <a:cs typeface="Tahoma"/>
              </a:rPr>
              <a:t>л</a:t>
            </a:r>
            <a:r>
              <a:rPr sz="1600" spc="60" dirty="0">
                <a:latin typeface="Tahoma"/>
                <a:cs typeface="Tahoma"/>
              </a:rPr>
              <a:t>е</a:t>
            </a:r>
            <a:r>
              <a:rPr sz="1600" spc="70" dirty="0">
                <a:latin typeface="Tahoma"/>
                <a:cs typeface="Tahoma"/>
              </a:rPr>
              <a:t>н</a:t>
            </a:r>
            <a:r>
              <a:rPr sz="1600" spc="35" dirty="0">
                <a:latin typeface="Tahoma"/>
                <a:cs typeface="Tahoma"/>
              </a:rPr>
              <a:t>ок</a:t>
            </a:r>
            <a:r>
              <a:rPr sz="1600" spc="-170" dirty="0">
                <a:latin typeface="Tahoma"/>
                <a:cs typeface="Tahoma"/>
              </a:rPr>
              <a:t> </a:t>
            </a:r>
            <a:r>
              <a:rPr sz="1600" spc="-15" dirty="0">
                <a:latin typeface="Tahoma"/>
                <a:cs typeface="Tahoma"/>
              </a:rPr>
              <a:t>–</a:t>
            </a:r>
            <a:r>
              <a:rPr sz="1600" spc="-175" dirty="0">
                <a:latin typeface="Tahoma"/>
                <a:cs typeface="Tahoma"/>
              </a:rPr>
              <a:t> </a:t>
            </a:r>
            <a:r>
              <a:rPr sz="1600" spc="45" dirty="0">
                <a:latin typeface="Tahoma"/>
                <a:cs typeface="Tahoma"/>
              </a:rPr>
              <a:t>вол</a:t>
            </a:r>
            <a:r>
              <a:rPr sz="1600" spc="50" dirty="0">
                <a:latin typeface="Tahoma"/>
                <a:cs typeface="Tahoma"/>
              </a:rPr>
              <a:t>онт</a:t>
            </a:r>
            <a:r>
              <a:rPr sz="1600" spc="-5" dirty="0">
                <a:latin typeface="Cambria"/>
                <a:cs typeface="Cambria"/>
              </a:rPr>
              <a:t>ё</a:t>
            </a:r>
            <a:r>
              <a:rPr sz="1600" spc="65" dirty="0">
                <a:latin typeface="Tahoma"/>
                <a:cs typeface="Tahoma"/>
              </a:rPr>
              <a:t>р</a:t>
            </a:r>
            <a:r>
              <a:rPr sz="1600" spc="-5" dirty="0">
                <a:latin typeface="Cambria"/>
                <a:cs typeface="Cambria"/>
              </a:rPr>
              <a:t>»</a:t>
            </a:r>
            <a:endParaRPr sz="16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Tahoma"/>
              <a:buChar char="-"/>
            </a:pPr>
            <a:endParaRPr sz="2050">
              <a:latin typeface="Cambria"/>
              <a:cs typeface="Cambria"/>
            </a:endParaRPr>
          </a:p>
          <a:p>
            <a:pPr marL="299085" indent="-287020">
              <a:lnSpc>
                <a:spcPct val="100000"/>
              </a:lnSpc>
              <a:buFont typeface="Tahoma"/>
              <a:buChar char="-"/>
              <a:tabLst>
                <a:tab pos="299085" algn="l"/>
                <a:tab pos="299720" algn="l"/>
              </a:tabLst>
            </a:pPr>
            <a:r>
              <a:rPr sz="1600" spc="-5" dirty="0">
                <a:latin typeface="Cambria"/>
                <a:cs typeface="Cambria"/>
              </a:rPr>
              <a:t>«О</a:t>
            </a:r>
            <a:r>
              <a:rPr sz="1600" spc="45" dirty="0">
                <a:latin typeface="Tahoma"/>
                <a:cs typeface="Tahoma"/>
              </a:rPr>
              <a:t>р</a:t>
            </a:r>
            <a:r>
              <a:rPr sz="1600" spc="50" dirty="0">
                <a:latin typeface="Tahoma"/>
                <a:cs typeface="Tahoma"/>
              </a:rPr>
              <a:t>л</a:t>
            </a:r>
            <a:r>
              <a:rPr sz="1600" spc="-5" dirty="0">
                <a:latin typeface="Cambria"/>
                <a:cs typeface="Cambria"/>
              </a:rPr>
              <a:t>ё</a:t>
            </a:r>
            <a:r>
              <a:rPr sz="1600" spc="55" dirty="0">
                <a:latin typeface="Tahoma"/>
                <a:cs typeface="Tahoma"/>
              </a:rPr>
              <a:t>н</a:t>
            </a:r>
            <a:r>
              <a:rPr sz="1600" spc="60" dirty="0">
                <a:latin typeface="Tahoma"/>
                <a:cs typeface="Tahoma"/>
              </a:rPr>
              <a:t>о</a:t>
            </a:r>
            <a:r>
              <a:rPr sz="1600" spc="-10" dirty="0">
                <a:latin typeface="Tahoma"/>
                <a:cs typeface="Tahoma"/>
              </a:rPr>
              <a:t>к</a:t>
            </a:r>
            <a:r>
              <a:rPr sz="1600" spc="-175" dirty="0">
                <a:latin typeface="Tahoma"/>
                <a:cs typeface="Tahoma"/>
              </a:rPr>
              <a:t> </a:t>
            </a:r>
            <a:r>
              <a:rPr sz="1600" spc="-15" dirty="0">
                <a:latin typeface="Tahoma"/>
                <a:cs typeface="Tahoma"/>
              </a:rPr>
              <a:t>–</a:t>
            </a:r>
            <a:r>
              <a:rPr sz="1600" spc="-175" dirty="0">
                <a:latin typeface="Tahoma"/>
                <a:cs typeface="Tahoma"/>
              </a:rPr>
              <a:t> </a:t>
            </a:r>
            <a:r>
              <a:rPr sz="1600" spc="35" dirty="0">
                <a:latin typeface="Tahoma"/>
                <a:cs typeface="Tahoma"/>
              </a:rPr>
              <a:t>патри</a:t>
            </a:r>
            <a:r>
              <a:rPr sz="1600" spc="65" dirty="0">
                <a:latin typeface="Tahoma"/>
                <a:cs typeface="Tahoma"/>
              </a:rPr>
              <a:t>от</a:t>
            </a:r>
            <a:r>
              <a:rPr sz="1600" spc="-5" dirty="0">
                <a:latin typeface="Cambria"/>
                <a:cs typeface="Cambria"/>
              </a:rPr>
              <a:t>»</a:t>
            </a:r>
            <a:endParaRPr sz="1600">
              <a:latin typeface="Cambria"/>
              <a:cs typeface="Cambria"/>
            </a:endParaRPr>
          </a:p>
          <a:p>
            <a:pPr>
              <a:lnSpc>
                <a:spcPct val="100000"/>
              </a:lnSpc>
              <a:buFont typeface="Tahoma"/>
              <a:buChar char="-"/>
            </a:pPr>
            <a:endParaRPr sz="2100">
              <a:latin typeface="Cambria"/>
              <a:cs typeface="Cambria"/>
            </a:endParaRPr>
          </a:p>
          <a:p>
            <a:pPr marL="299085" indent="-287020">
              <a:lnSpc>
                <a:spcPct val="100000"/>
              </a:lnSpc>
              <a:buFont typeface="Tahoma"/>
              <a:buChar char="-"/>
              <a:tabLst>
                <a:tab pos="299085" algn="l"/>
                <a:tab pos="299720" algn="l"/>
              </a:tabLst>
            </a:pPr>
            <a:r>
              <a:rPr sz="1600" spc="-5" dirty="0">
                <a:latin typeface="Cambria"/>
                <a:cs typeface="Cambria"/>
              </a:rPr>
              <a:t>«О</a:t>
            </a:r>
            <a:r>
              <a:rPr sz="1600" spc="45" dirty="0">
                <a:latin typeface="Tahoma"/>
                <a:cs typeface="Tahoma"/>
              </a:rPr>
              <a:t>р</a:t>
            </a:r>
            <a:r>
              <a:rPr sz="1600" spc="50" dirty="0">
                <a:latin typeface="Tahoma"/>
                <a:cs typeface="Tahoma"/>
              </a:rPr>
              <a:t>л</a:t>
            </a:r>
            <a:r>
              <a:rPr sz="1600" spc="-5" dirty="0">
                <a:latin typeface="Cambria"/>
                <a:cs typeface="Cambria"/>
              </a:rPr>
              <a:t>ё</a:t>
            </a:r>
            <a:r>
              <a:rPr sz="1600" spc="55" dirty="0">
                <a:latin typeface="Tahoma"/>
                <a:cs typeface="Tahoma"/>
              </a:rPr>
              <a:t>н</a:t>
            </a:r>
            <a:r>
              <a:rPr sz="1600" spc="60" dirty="0">
                <a:latin typeface="Tahoma"/>
                <a:cs typeface="Tahoma"/>
              </a:rPr>
              <a:t>о</a:t>
            </a:r>
            <a:r>
              <a:rPr sz="1600" spc="-10" dirty="0">
                <a:latin typeface="Tahoma"/>
                <a:cs typeface="Tahoma"/>
              </a:rPr>
              <a:t>к</a:t>
            </a:r>
            <a:r>
              <a:rPr sz="1600" spc="-175" dirty="0">
                <a:latin typeface="Tahoma"/>
                <a:cs typeface="Tahoma"/>
              </a:rPr>
              <a:t> </a:t>
            </a:r>
            <a:r>
              <a:rPr sz="1600" spc="-15" dirty="0">
                <a:latin typeface="Tahoma"/>
                <a:cs typeface="Tahoma"/>
              </a:rPr>
              <a:t>–</a:t>
            </a:r>
            <a:r>
              <a:rPr sz="1600" spc="-175" dirty="0">
                <a:latin typeface="Tahoma"/>
                <a:cs typeface="Tahoma"/>
              </a:rPr>
              <a:t> </a:t>
            </a:r>
            <a:r>
              <a:rPr sz="1600" dirty="0">
                <a:latin typeface="Cambria"/>
                <a:cs typeface="Cambria"/>
              </a:rPr>
              <a:t>э</a:t>
            </a:r>
            <a:r>
              <a:rPr sz="1600" spc="30" dirty="0">
                <a:latin typeface="Tahoma"/>
                <a:cs typeface="Tahoma"/>
              </a:rPr>
              <a:t>ко</a:t>
            </a:r>
            <a:r>
              <a:rPr sz="1600" spc="35" dirty="0">
                <a:latin typeface="Tahoma"/>
                <a:cs typeface="Tahoma"/>
              </a:rPr>
              <a:t>л</a:t>
            </a:r>
            <a:r>
              <a:rPr sz="1600" spc="85" dirty="0">
                <a:latin typeface="Tahoma"/>
                <a:cs typeface="Tahoma"/>
              </a:rPr>
              <a:t>о</a:t>
            </a:r>
            <a:r>
              <a:rPr sz="1600" spc="70" dirty="0">
                <a:latin typeface="Tahoma"/>
                <a:cs typeface="Tahoma"/>
              </a:rPr>
              <a:t>г</a:t>
            </a:r>
            <a:r>
              <a:rPr sz="1600" spc="-5" dirty="0">
                <a:latin typeface="Cambria"/>
                <a:cs typeface="Cambria"/>
              </a:rPr>
              <a:t>»</a:t>
            </a:r>
            <a:endParaRPr sz="16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Tahoma"/>
              <a:buChar char="-"/>
            </a:pPr>
            <a:endParaRPr sz="2050">
              <a:latin typeface="Cambria"/>
              <a:cs typeface="Cambria"/>
            </a:endParaRPr>
          </a:p>
          <a:p>
            <a:pPr marL="299085" indent="-287020">
              <a:lnSpc>
                <a:spcPct val="100000"/>
              </a:lnSpc>
              <a:buFont typeface="Tahoma"/>
              <a:buChar char="-"/>
              <a:tabLst>
                <a:tab pos="299085" algn="l"/>
                <a:tab pos="299720" algn="l"/>
              </a:tabLst>
            </a:pPr>
            <a:r>
              <a:rPr sz="1600" spc="-5" dirty="0">
                <a:latin typeface="Cambria"/>
                <a:cs typeface="Cambria"/>
              </a:rPr>
              <a:t>«О</a:t>
            </a:r>
            <a:r>
              <a:rPr sz="1600" spc="45" dirty="0">
                <a:latin typeface="Tahoma"/>
                <a:cs typeface="Tahoma"/>
              </a:rPr>
              <a:t>р</a:t>
            </a:r>
            <a:r>
              <a:rPr sz="1600" spc="50" dirty="0">
                <a:latin typeface="Tahoma"/>
                <a:cs typeface="Tahoma"/>
              </a:rPr>
              <a:t>л</a:t>
            </a:r>
            <a:r>
              <a:rPr sz="1600" spc="-5" dirty="0">
                <a:latin typeface="Cambria"/>
                <a:cs typeface="Cambria"/>
              </a:rPr>
              <a:t>ё</a:t>
            </a:r>
            <a:r>
              <a:rPr sz="1600" spc="55" dirty="0">
                <a:latin typeface="Tahoma"/>
                <a:cs typeface="Tahoma"/>
              </a:rPr>
              <a:t>н</a:t>
            </a:r>
            <a:r>
              <a:rPr sz="1600" spc="60" dirty="0">
                <a:latin typeface="Tahoma"/>
                <a:cs typeface="Tahoma"/>
              </a:rPr>
              <a:t>о</a:t>
            </a:r>
            <a:r>
              <a:rPr sz="1600" spc="-10" dirty="0">
                <a:latin typeface="Tahoma"/>
                <a:cs typeface="Tahoma"/>
              </a:rPr>
              <a:t>к</a:t>
            </a:r>
            <a:r>
              <a:rPr sz="1600" spc="150" dirty="0">
                <a:latin typeface="Tahoma"/>
                <a:cs typeface="Tahoma"/>
              </a:rPr>
              <a:t> </a:t>
            </a:r>
            <a:r>
              <a:rPr sz="1600" spc="85" dirty="0">
                <a:latin typeface="Tahoma"/>
                <a:cs typeface="Tahoma"/>
              </a:rPr>
              <a:t>-</a:t>
            </a:r>
            <a:r>
              <a:rPr sz="1600" spc="-175" dirty="0">
                <a:latin typeface="Tahoma"/>
                <a:cs typeface="Tahoma"/>
              </a:rPr>
              <a:t> </a:t>
            </a:r>
            <a:r>
              <a:rPr sz="1600" spc="80" dirty="0">
                <a:latin typeface="Tahoma"/>
                <a:cs typeface="Tahoma"/>
              </a:rPr>
              <a:t>мастер</a:t>
            </a:r>
            <a:r>
              <a:rPr sz="1600" spc="-5" dirty="0">
                <a:latin typeface="Cambria"/>
                <a:cs typeface="Cambria"/>
              </a:rPr>
              <a:t>»</a:t>
            </a:r>
            <a:endParaRPr sz="1600">
              <a:latin typeface="Cambria"/>
              <a:cs typeface="Cambria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922019" cy="81686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4000" y="0"/>
                </a:moveTo>
                <a:lnTo>
                  <a:pt x="0" y="0"/>
                </a:lnTo>
                <a:lnTo>
                  <a:pt x="0" y="5143500"/>
                </a:lnTo>
                <a:lnTo>
                  <a:pt x="9144000" y="5143500"/>
                </a:lnTo>
                <a:lnTo>
                  <a:pt x="9144000" y="0"/>
                </a:lnTo>
                <a:close/>
              </a:path>
            </a:pathLst>
          </a:custGeom>
          <a:solidFill>
            <a:srgbClr val="803EED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804916" cy="5141974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3581400" y="209550"/>
            <a:ext cx="4129404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solidFill>
                  <a:srgbClr val="FFFFFF"/>
                </a:solidFill>
                <a:latin typeface="Cambria"/>
                <a:cs typeface="Cambria"/>
              </a:rPr>
              <a:t>Ф</a:t>
            </a:r>
            <a:r>
              <a:rPr sz="1600" b="1" spc="-110" dirty="0">
                <a:solidFill>
                  <a:srgbClr val="FFFFFF"/>
                </a:solidFill>
                <a:latin typeface="Tahoma"/>
                <a:cs typeface="Tahoma"/>
              </a:rPr>
              <a:t>ишка</a:t>
            </a:r>
            <a:r>
              <a:rPr sz="1600" b="1" spc="-13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30" dirty="0">
                <a:solidFill>
                  <a:srgbClr val="FFFFFF"/>
                </a:solidFill>
                <a:latin typeface="Tahoma"/>
                <a:cs typeface="Tahoma"/>
              </a:rPr>
              <a:t>проек</a:t>
            </a:r>
            <a:r>
              <a:rPr sz="1600" b="1" spc="-20" dirty="0">
                <a:solidFill>
                  <a:srgbClr val="FFFFFF"/>
                </a:solidFill>
                <a:latin typeface="Tahoma"/>
                <a:cs typeface="Tahoma"/>
              </a:rPr>
              <a:t>т</a:t>
            </a:r>
            <a:r>
              <a:rPr sz="1600" b="1" spc="-40" dirty="0">
                <a:solidFill>
                  <a:srgbClr val="FFFFFF"/>
                </a:solidFill>
                <a:latin typeface="Tahoma"/>
                <a:cs typeface="Tahoma"/>
              </a:rPr>
              <a:t>а</a:t>
            </a:r>
            <a:r>
              <a:rPr sz="1600" b="1" spc="-1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160" dirty="0">
                <a:solidFill>
                  <a:srgbClr val="FFFFFF"/>
                </a:solidFill>
                <a:latin typeface="Tahoma"/>
                <a:cs typeface="Tahoma"/>
              </a:rPr>
              <a:t>–</a:t>
            </a:r>
            <a:endParaRPr sz="1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1600" b="1" spc="-35" dirty="0">
                <a:solidFill>
                  <a:srgbClr val="FFFFFF"/>
                </a:solidFill>
                <a:latin typeface="Tahoma"/>
                <a:cs typeface="Tahoma"/>
              </a:rPr>
              <a:t>организация</a:t>
            </a:r>
            <a:r>
              <a:rPr sz="1600" b="1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30" dirty="0">
                <a:solidFill>
                  <a:srgbClr val="FFFFFF"/>
                </a:solidFill>
                <a:latin typeface="Tahoma"/>
                <a:cs typeface="Tahoma"/>
              </a:rPr>
              <a:t>д</a:t>
            </a:r>
            <a:r>
              <a:rPr sz="1600" b="1" dirty="0">
                <a:solidFill>
                  <a:srgbClr val="FFFFFF"/>
                </a:solidFill>
                <a:latin typeface="Tahoma"/>
                <a:cs typeface="Tahoma"/>
              </a:rPr>
              <a:t>етск</a:t>
            </a:r>
            <a:r>
              <a:rPr sz="1600" b="1" spc="-10" dirty="0">
                <a:solidFill>
                  <a:srgbClr val="FFFFFF"/>
                </a:solidFill>
                <a:latin typeface="Tahoma"/>
                <a:cs typeface="Tahoma"/>
              </a:rPr>
              <a:t>ого</a:t>
            </a:r>
            <a:r>
              <a:rPr sz="1600" b="1" spc="-16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55" dirty="0">
                <a:solidFill>
                  <a:srgbClr val="FFFFFF"/>
                </a:solidFill>
                <a:latin typeface="Tahoma"/>
                <a:cs typeface="Tahoma"/>
              </a:rPr>
              <a:t>п</a:t>
            </a:r>
            <a:r>
              <a:rPr sz="1600" b="1" spc="-45" dirty="0">
                <a:solidFill>
                  <a:srgbClr val="FFFFFF"/>
                </a:solidFill>
                <a:latin typeface="Tahoma"/>
                <a:cs typeface="Tahoma"/>
              </a:rPr>
              <a:t>а</a:t>
            </a:r>
            <a:r>
              <a:rPr sz="1600" b="1" spc="-25" dirty="0">
                <a:solidFill>
                  <a:srgbClr val="FFFFFF"/>
                </a:solidFill>
                <a:latin typeface="Tahoma"/>
                <a:cs typeface="Tahoma"/>
              </a:rPr>
              <a:t>триот</a:t>
            </a:r>
            <a:r>
              <a:rPr sz="1600" b="1" spc="-20" dirty="0">
                <a:solidFill>
                  <a:srgbClr val="FFFFFF"/>
                </a:solidFill>
                <a:latin typeface="Tahoma"/>
                <a:cs typeface="Tahoma"/>
              </a:rPr>
              <a:t>и</a:t>
            </a:r>
            <a:r>
              <a:rPr sz="1600" b="1" spc="-15" dirty="0">
                <a:solidFill>
                  <a:srgbClr val="FFFFFF"/>
                </a:solidFill>
                <a:latin typeface="Cambria"/>
                <a:cs typeface="Cambria"/>
              </a:rPr>
              <a:t>ч</a:t>
            </a:r>
            <a:r>
              <a:rPr sz="1600" b="1" spc="-10" dirty="0">
                <a:solidFill>
                  <a:srgbClr val="FFFFFF"/>
                </a:solidFill>
                <a:latin typeface="Tahoma"/>
                <a:cs typeface="Tahoma"/>
              </a:rPr>
              <a:t>еского</a:t>
            </a:r>
            <a:endParaRPr sz="1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1600" b="1" spc="-65" dirty="0">
                <a:solidFill>
                  <a:srgbClr val="FFFFFF"/>
                </a:solidFill>
                <a:latin typeface="Tahoma"/>
                <a:cs typeface="Tahoma"/>
              </a:rPr>
              <a:t>дви</a:t>
            </a:r>
            <a:r>
              <a:rPr sz="1600" b="1" spc="-10" dirty="0">
                <a:solidFill>
                  <a:srgbClr val="FFFFFF"/>
                </a:solidFill>
                <a:latin typeface="Cambria"/>
                <a:cs typeface="Cambria"/>
              </a:rPr>
              <a:t>ж</a:t>
            </a:r>
            <a:r>
              <a:rPr sz="1600" b="1" spc="-40" dirty="0">
                <a:solidFill>
                  <a:srgbClr val="FFFFFF"/>
                </a:solidFill>
                <a:latin typeface="Tahoma"/>
                <a:cs typeface="Tahoma"/>
              </a:rPr>
              <a:t>ения</a:t>
            </a:r>
            <a:r>
              <a:rPr sz="1600" b="1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85" dirty="0">
                <a:solidFill>
                  <a:srgbClr val="FFFFFF"/>
                </a:solidFill>
                <a:latin typeface="Tahoma"/>
                <a:cs typeface="Tahoma"/>
              </a:rPr>
              <a:t>в</a:t>
            </a:r>
            <a:r>
              <a:rPr sz="1600" b="1" spc="-14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15" dirty="0">
                <a:solidFill>
                  <a:srgbClr val="FFFFFF"/>
                </a:solidFill>
                <a:latin typeface="Tahoma"/>
                <a:cs typeface="Tahoma"/>
              </a:rPr>
              <a:t>д</a:t>
            </a:r>
            <a:r>
              <a:rPr sz="1600" b="1" spc="-25" dirty="0">
                <a:solidFill>
                  <a:srgbClr val="FFFFFF"/>
                </a:solidFill>
                <a:latin typeface="Tahoma"/>
                <a:cs typeface="Tahoma"/>
              </a:rPr>
              <a:t>о</a:t>
            </a:r>
            <a:r>
              <a:rPr sz="1600" b="1" spc="-105" dirty="0">
                <a:solidFill>
                  <a:srgbClr val="FFFFFF"/>
                </a:solidFill>
                <a:latin typeface="Tahoma"/>
                <a:cs typeface="Tahoma"/>
              </a:rPr>
              <a:t>шко</a:t>
            </a:r>
            <a:r>
              <a:rPr sz="1600" b="1" spc="-100" dirty="0">
                <a:solidFill>
                  <a:srgbClr val="FFFFFF"/>
                </a:solidFill>
                <a:latin typeface="Tahoma"/>
                <a:cs typeface="Tahoma"/>
              </a:rPr>
              <a:t>л</a:t>
            </a:r>
            <a:r>
              <a:rPr sz="1600" b="1" spc="-30" dirty="0">
                <a:solidFill>
                  <a:srgbClr val="FFFFFF"/>
                </a:solidFill>
                <a:latin typeface="Tahoma"/>
                <a:cs typeface="Tahoma"/>
              </a:rPr>
              <a:t>ьном</a:t>
            </a:r>
            <a:r>
              <a:rPr sz="1600" b="1" spc="-1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45" dirty="0">
                <a:solidFill>
                  <a:srgbClr val="FFFFFF"/>
                </a:solidFill>
                <a:latin typeface="Tahoma"/>
                <a:cs typeface="Tahoma"/>
              </a:rPr>
              <a:t>в</a:t>
            </a:r>
            <a:r>
              <a:rPr sz="1600" b="1" spc="-55" dirty="0">
                <a:solidFill>
                  <a:srgbClr val="FFFFFF"/>
                </a:solidFill>
                <a:latin typeface="Tahoma"/>
                <a:cs typeface="Tahoma"/>
              </a:rPr>
              <a:t>о</a:t>
            </a:r>
            <a:r>
              <a:rPr sz="1600" b="1" dirty="0">
                <a:solidFill>
                  <a:srgbClr val="FFFFFF"/>
                </a:solidFill>
                <a:latin typeface="Tahoma"/>
                <a:cs typeface="Tahoma"/>
              </a:rPr>
              <a:t>зра</a:t>
            </a:r>
            <a:r>
              <a:rPr sz="1600" b="1" spc="5" dirty="0">
                <a:solidFill>
                  <a:srgbClr val="FFFFFF"/>
                </a:solidFill>
                <a:latin typeface="Tahoma"/>
                <a:cs typeface="Tahoma"/>
              </a:rPr>
              <a:t>с</a:t>
            </a:r>
            <a:r>
              <a:rPr sz="1600" b="1" dirty="0">
                <a:solidFill>
                  <a:srgbClr val="FFFFFF"/>
                </a:solidFill>
                <a:latin typeface="Tahoma"/>
                <a:cs typeface="Tahoma"/>
              </a:rPr>
              <a:t>те.</a:t>
            </a:r>
            <a:endParaRPr sz="1600">
              <a:latin typeface="Tahoma"/>
              <a:cs typeface="Tahoma"/>
            </a:endParaRPr>
          </a:p>
        </p:txBody>
      </p: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828800" y="133350"/>
            <a:ext cx="818388" cy="816863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922019" cy="816863"/>
          </a:xfrm>
          <a:prstGeom prst="rect">
            <a:avLst/>
          </a:prstGeom>
        </p:spPr>
      </p:pic>
      <p:sp>
        <p:nvSpPr>
          <p:cNvPr id="14" name="object 3"/>
          <p:cNvSpPr txBox="1">
            <a:spLocks/>
          </p:cNvSpPr>
          <p:nvPr/>
        </p:nvSpPr>
        <p:spPr>
          <a:xfrm>
            <a:off x="1981200" y="1123950"/>
            <a:ext cx="7468870" cy="6115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0" cap="none" spc="-5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/>
                <a:ea typeface="+mj-ea"/>
                <a:cs typeface="Cambria"/>
              </a:rPr>
              <a:t>В</a:t>
            </a:r>
            <a:r>
              <a:rPr kumimoji="0" lang="ru-RU" sz="2400" b="0" i="0" u="none" strike="noStrike" kern="0" cap="none" spc="-7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ид</a:t>
            </a: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/>
                <a:ea typeface="+mj-ea"/>
                <a:cs typeface="Cambria"/>
              </a:rPr>
              <a:t>ы</a:t>
            </a:r>
            <a:r>
              <a:rPr kumimoji="0" lang="ru-RU" sz="2400" b="0" i="0" u="none" strike="noStrike" kern="0" cap="none" spc="-55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/>
                <a:ea typeface="+mj-ea"/>
                <a:cs typeface="Cambria"/>
              </a:rPr>
              <a:t> </a:t>
            </a: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соц</a:t>
            </a:r>
            <a:r>
              <a:rPr kumimoji="0" lang="ru-RU" sz="2400" b="0" i="0" u="none" strike="noStrike" kern="0" cap="none" spc="1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и</a:t>
            </a:r>
            <a:r>
              <a:rPr kumimoji="0" lang="ru-RU" sz="2400" b="0" i="0" u="none" strike="noStrike" kern="0" cap="none" spc="-5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альн</a:t>
            </a:r>
            <a:r>
              <a:rPr kumimoji="0" lang="ru-RU" sz="2400" b="0" i="0" u="none" strike="noStrike" kern="0" cap="none" spc="-4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</a:t>
            </a: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/>
                <a:ea typeface="+mj-ea"/>
                <a:cs typeface="Cambria"/>
              </a:rPr>
              <a:t>й</a:t>
            </a:r>
            <a:r>
              <a:rPr kumimoji="0" lang="ru-RU" sz="2400" b="0" i="0" u="none" strike="noStrike" kern="0" cap="none" spc="-75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/>
                <a:ea typeface="+mj-ea"/>
                <a:cs typeface="Cambria"/>
              </a:rPr>
              <a:t> </a:t>
            </a:r>
            <a:r>
              <a:rPr kumimoji="0" lang="ru-RU" sz="2400" b="0" i="0" u="none" strike="noStrike" kern="0" cap="none" spc="-8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активн</a:t>
            </a:r>
            <a:r>
              <a:rPr kumimoji="0" lang="ru-RU" sz="2400" b="0" i="0" u="none" strike="noStrike" kern="0" cap="none" spc="5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ости</a:t>
            </a:r>
            <a:r>
              <a:rPr kumimoji="0" lang="ru-RU" sz="2400" b="0" i="0" u="none" strike="noStrike" kern="0" cap="none" spc="-235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2400" b="0" i="0" u="none" strike="noStrike" kern="0" cap="none" spc="-5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по</a:t>
            </a:r>
            <a:r>
              <a:rPr kumimoji="0" lang="ru-RU" sz="2400" b="0" i="0" u="none" strike="noStrike" kern="0" cap="none" spc="-22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2400" b="0" i="0" u="none" strike="noStrike" kern="0" cap="none" spc="-7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нап</a:t>
            </a:r>
            <a:r>
              <a:rPr kumimoji="0" lang="ru-RU" sz="2400" b="0" i="0" u="none" strike="noStrike" kern="0" cap="none" spc="-65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равл</a:t>
            </a:r>
            <a:r>
              <a:rPr kumimoji="0" lang="ru-RU" sz="2400" b="0" i="0" u="none" strike="noStrike" kern="0" cap="none" spc="-7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е</a:t>
            </a:r>
            <a:r>
              <a:rPr kumimoji="0" lang="ru-RU" sz="2400" b="0" i="0" u="none" strike="noStrike" kern="0" cap="none" spc="-85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ни</a:t>
            </a:r>
            <a:r>
              <a:rPr kumimoji="0" lang="ru-RU" sz="2400" b="0" i="0" u="none" strike="noStrike" kern="0" cap="none" spc="-75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ям</a:t>
            </a:r>
            <a:r>
              <a:rPr kumimoji="0" lang="ru-RU" sz="2400" b="0" i="0" u="none" strike="noStrike" kern="0" cap="none" spc="-225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2400" b="0" i="0" u="none" strike="noStrike" kern="0" cap="none" spc="-5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</a:t>
            </a:r>
            <a:endParaRPr kumimoji="0" lang="ru-RU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mbria"/>
              <a:ea typeface="+mj-ea"/>
              <a:cs typeface="Cambria"/>
            </a:endParaRPr>
          </a:p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-4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(акции,</a:t>
            </a:r>
            <a:r>
              <a:rPr kumimoji="0" lang="ru-RU" sz="1400" b="0" i="0" u="none" strike="noStrike" kern="0" cap="none" spc="-145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1400" b="0" i="0" u="none" strike="noStrike" kern="0" cap="none" spc="-3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мероприятия,</a:t>
            </a:r>
            <a:r>
              <a:rPr kumimoji="0" lang="ru-RU" sz="1400" b="0" i="0" u="none" strike="noStrike" kern="0" cap="none" spc="-155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1400" b="0" i="0" u="none" strike="noStrike" kern="0" cap="none" spc="-4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праздники,</a:t>
            </a:r>
            <a:r>
              <a:rPr kumimoji="0" lang="ru-RU" sz="1400" b="0" i="0" u="none" strike="noStrike" kern="0" cap="none" spc="-155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1400" b="0" i="0" u="none" strike="noStrike" kern="0" cap="none" spc="-15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добр</a:t>
            </a:r>
            <a:r>
              <a:rPr kumimoji="0" lang="ru-RU" sz="1400" b="0" i="0" u="none" strike="noStrike" kern="0" cap="none" spc="-15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/>
                <a:ea typeface="+mj-ea"/>
                <a:cs typeface="Cambria"/>
              </a:rPr>
              <a:t>ы</a:t>
            </a:r>
            <a:r>
              <a:rPr kumimoji="0" lang="ru-RU" sz="1400" b="0" i="0" u="none" strike="noStrike" kern="0" cap="none" spc="-15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е</a:t>
            </a:r>
            <a:r>
              <a:rPr kumimoji="0" lang="ru-RU" sz="1400" b="0" i="0" u="none" strike="noStrike" kern="0" cap="none" spc="-15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1400" b="0" i="0" u="none" strike="noStrike" kern="0" cap="none" spc="-25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дела)</a:t>
            </a:r>
            <a:endParaRPr kumimoji="0" lang="ru-RU" sz="1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mbria"/>
              <a:ea typeface="+mj-ea"/>
              <a:cs typeface="Cambria"/>
            </a:endParaRPr>
          </a:p>
        </p:txBody>
      </p:sp>
      <p:sp>
        <p:nvSpPr>
          <p:cNvPr id="15" name="object 4"/>
          <p:cNvSpPr txBox="1"/>
          <p:nvPr/>
        </p:nvSpPr>
        <p:spPr>
          <a:xfrm>
            <a:off x="3048000" y="1733550"/>
            <a:ext cx="4876800" cy="3270767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365"/>
              </a:spcBef>
              <a:buFont typeface="Tahoma"/>
              <a:buChar char="-"/>
              <a:tabLst>
                <a:tab pos="299085" algn="l"/>
                <a:tab pos="299720" algn="l"/>
              </a:tabLst>
            </a:pPr>
            <a:r>
              <a:rPr sz="2400" spc="30" dirty="0">
                <a:latin typeface="Cambria"/>
                <a:cs typeface="Cambria"/>
              </a:rPr>
              <a:t>«Т</a:t>
            </a:r>
            <a:r>
              <a:rPr sz="2400" spc="30" dirty="0">
                <a:latin typeface="Tahoma"/>
                <a:cs typeface="Tahoma"/>
              </a:rPr>
              <a:t>р</a:t>
            </a:r>
            <a:r>
              <a:rPr sz="2400" spc="30" dirty="0">
                <a:latin typeface="Cambria"/>
                <a:cs typeface="Cambria"/>
              </a:rPr>
              <a:t>у</a:t>
            </a:r>
            <a:r>
              <a:rPr sz="2400" spc="30" dirty="0">
                <a:latin typeface="Tahoma"/>
                <a:cs typeface="Tahoma"/>
              </a:rPr>
              <a:t>дово</a:t>
            </a:r>
            <a:r>
              <a:rPr sz="2400" spc="30" dirty="0">
                <a:latin typeface="Cambria"/>
                <a:cs typeface="Cambria"/>
              </a:rPr>
              <a:t>й</a:t>
            </a:r>
            <a:r>
              <a:rPr sz="2400" spc="-35" dirty="0">
                <a:latin typeface="Cambria"/>
                <a:cs typeface="Cambria"/>
              </a:rPr>
              <a:t> </a:t>
            </a:r>
            <a:r>
              <a:rPr sz="2400" spc="65" dirty="0">
                <a:latin typeface="Tahoma"/>
                <a:cs typeface="Tahoma"/>
              </a:rPr>
              <a:t>десант</a:t>
            </a:r>
            <a:r>
              <a:rPr sz="2400" spc="65" dirty="0">
                <a:latin typeface="Cambria"/>
                <a:cs typeface="Cambria"/>
              </a:rPr>
              <a:t>»</a:t>
            </a:r>
            <a:endParaRPr sz="2400">
              <a:latin typeface="Cambria"/>
              <a:cs typeface="Cambria"/>
            </a:endParaRPr>
          </a:p>
          <a:p>
            <a:pPr marL="299085" indent="-287020">
              <a:lnSpc>
                <a:spcPct val="100000"/>
              </a:lnSpc>
              <a:spcBef>
                <a:spcPts val="260"/>
              </a:spcBef>
              <a:buFont typeface="Tahoma"/>
              <a:buChar char="-"/>
              <a:tabLst>
                <a:tab pos="299085" algn="l"/>
                <a:tab pos="299720" algn="l"/>
              </a:tabLst>
            </a:pPr>
            <a:r>
              <a:rPr sz="2400" spc="-5" dirty="0">
                <a:latin typeface="Cambria"/>
                <a:cs typeface="Cambria"/>
              </a:rPr>
              <a:t>«С</a:t>
            </a:r>
            <a:r>
              <a:rPr sz="2400" spc="55" dirty="0">
                <a:latin typeface="Tahoma"/>
                <a:cs typeface="Tahoma"/>
              </a:rPr>
              <a:t>т</a:t>
            </a:r>
            <a:r>
              <a:rPr sz="2400" spc="20" dirty="0">
                <a:latin typeface="Tahoma"/>
                <a:cs typeface="Tahoma"/>
              </a:rPr>
              <a:t>арши</a:t>
            </a:r>
            <a:r>
              <a:rPr sz="2400" spc="90" dirty="0">
                <a:latin typeface="Tahoma"/>
                <a:cs typeface="Tahoma"/>
              </a:rPr>
              <a:t>е</a:t>
            </a:r>
            <a:r>
              <a:rPr sz="2400" spc="-165" dirty="0">
                <a:latin typeface="Tahoma"/>
                <a:cs typeface="Tahoma"/>
              </a:rPr>
              <a:t> </a:t>
            </a:r>
            <a:r>
              <a:rPr sz="2400" spc="-15" dirty="0">
                <a:latin typeface="Tahoma"/>
                <a:cs typeface="Tahoma"/>
              </a:rPr>
              <a:t>–</a:t>
            </a:r>
            <a:r>
              <a:rPr sz="2400" spc="55" dirty="0">
                <a:latin typeface="Tahoma"/>
                <a:cs typeface="Tahoma"/>
              </a:rPr>
              <a:t>мл</a:t>
            </a:r>
            <a:r>
              <a:rPr sz="2400" spc="50" dirty="0">
                <a:latin typeface="Tahoma"/>
                <a:cs typeface="Tahoma"/>
              </a:rPr>
              <a:t>а</a:t>
            </a:r>
            <a:r>
              <a:rPr sz="2400" spc="60" dirty="0">
                <a:latin typeface="Tahoma"/>
                <a:cs typeface="Tahoma"/>
              </a:rPr>
              <a:t>д</a:t>
            </a:r>
            <a:r>
              <a:rPr sz="2400" spc="-20" dirty="0">
                <a:latin typeface="Tahoma"/>
                <a:cs typeface="Tahoma"/>
              </a:rPr>
              <a:t>ш</a:t>
            </a:r>
            <a:r>
              <a:rPr sz="2400" spc="-10" dirty="0">
                <a:latin typeface="Tahoma"/>
                <a:cs typeface="Tahoma"/>
              </a:rPr>
              <a:t>и</a:t>
            </a:r>
            <a:r>
              <a:rPr sz="2400" spc="70" dirty="0">
                <a:latin typeface="Tahoma"/>
                <a:cs typeface="Tahoma"/>
              </a:rPr>
              <a:t>м</a:t>
            </a:r>
            <a:r>
              <a:rPr sz="2400" spc="-5" dirty="0">
                <a:latin typeface="Cambria"/>
                <a:cs typeface="Cambria"/>
              </a:rPr>
              <a:t>»</a:t>
            </a:r>
            <a:endParaRPr sz="2400">
              <a:latin typeface="Cambria"/>
              <a:cs typeface="Cambria"/>
            </a:endParaRPr>
          </a:p>
          <a:p>
            <a:pPr marL="299085" indent="-287020">
              <a:lnSpc>
                <a:spcPct val="100000"/>
              </a:lnSpc>
              <a:spcBef>
                <a:spcPts val="280"/>
              </a:spcBef>
              <a:buFont typeface="Tahoma"/>
              <a:buChar char="-"/>
              <a:tabLst>
                <a:tab pos="299085" algn="l"/>
                <a:tab pos="299720" algn="l"/>
              </a:tabLst>
            </a:pPr>
            <a:r>
              <a:rPr sz="2400" spc="-5" dirty="0">
                <a:latin typeface="Cambria"/>
                <a:cs typeface="Cambria"/>
              </a:rPr>
              <a:t>«</a:t>
            </a:r>
            <a:r>
              <a:rPr sz="2400" spc="-15" dirty="0">
                <a:latin typeface="Cambria"/>
                <a:cs typeface="Cambria"/>
              </a:rPr>
              <a:t>К</a:t>
            </a:r>
            <a:r>
              <a:rPr sz="2400" spc="25" dirty="0">
                <a:latin typeface="Tahoma"/>
                <a:cs typeface="Tahoma"/>
              </a:rPr>
              <a:t>ни</a:t>
            </a:r>
            <a:r>
              <a:rPr sz="2400" spc="-10" dirty="0">
                <a:latin typeface="Cambria"/>
                <a:cs typeface="Cambria"/>
              </a:rPr>
              <a:t>ж</a:t>
            </a:r>
            <a:r>
              <a:rPr sz="2400" spc="15" dirty="0">
                <a:latin typeface="Tahoma"/>
                <a:cs typeface="Tahoma"/>
              </a:rPr>
              <a:t>кин</a:t>
            </a:r>
            <a:r>
              <a:rPr sz="2400" spc="45" dirty="0">
                <a:latin typeface="Tahoma"/>
                <a:cs typeface="Tahoma"/>
              </a:rPr>
              <a:t>а</a:t>
            </a:r>
            <a:r>
              <a:rPr sz="2400" spc="-175" dirty="0">
                <a:latin typeface="Tahoma"/>
                <a:cs typeface="Tahoma"/>
              </a:rPr>
              <a:t> </a:t>
            </a:r>
            <a:r>
              <a:rPr sz="2400" spc="50" dirty="0">
                <a:latin typeface="Tahoma"/>
                <a:cs typeface="Tahoma"/>
              </a:rPr>
              <a:t>бо</a:t>
            </a:r>
            <a:r>
              <a:rPr sz="2400" spc="55" dirty="0">
                <a:latin typeface="Tahoma"/>
                <a:cs typeface="Tahoma"/>
              </a:rPr>
              <a:t>л</a:t>
            </a:r>
            <a:r>
              <a:rPr sz="2400" spc="45" dirty="0">
                <a:latin typeface="Tahoma"/>
                <a:cs typeface="Tahoma"/>
              </a:rPr>
              <a:t>ьн</a:t>
            </a:r>
            <a:r>
              <a:rPr sz="2400" spc="5" dirty="0">
                <a:latin typeface="Tahoma"/>
                <a:cs typeface="Tahoma"/>
              </a:rPr>
              <a:t>и</a:t>
            </a:r>
            <a:r>
              <a:rPr sz="2400" spc="60" dirty="0">
                <a:latin typeface="Tahoma"/>
                <a:cs typeface="Tahoma"/>
              </a:rPr>
              <a:t>ц</a:t>
            </a:r>
            <a:r>
              <a:rPr sz="2400" spc="45" dirty="0">
                <a:latin typeface="Tahoma"/>
                <a:cs typeface="Tahoma"/>
              </a:rPr>
              <a:t>а</a:t>
            </a:r>
            <a:r>
              <a:rPr sz="2400" spc="-5" dirty="0">
                <a:latin typeface="Cambria"/>
                <a:cs typeface="Cambria"/>
              </a:rPr>
              <a:t>»</a:t>
            </a:r>
            <a:endParaRPr sz="2400">
              <a:latin typeface="Cambria"/>
              <a:cs typeface="Cambria"/>
            </a:endParaRPr>
          </a:p>
          <a:p>
            <a:pPr marL="299085" indent="-287020">
              <a:lnSpc>
                <a:spcPct val="100000"/>
              </a:lnSpc>
              <a:spcBef>
                <a:spcPts val="265"/>
              </a:spcBef>
              <a:buFont typeface="Tahoma"/>
              <a:buChar char="-"/>
              <a:tabLst>
                <a:tab pos="299085" algn="l"/>
                <a:tab pos="299720" algn="l"/>
              </a:tabLst>
            </a:pPr>
            <a:r>
              <a:rPr sz="2400" spc="-5" dirty="0">
                <a:latin typeface="Cambria"/>
                <a:cs typeface="Cambria"/>
              </a:rPr>
              <a:t>«</a:t>
            </a:r>
            <a:r>
              <a:rPr sz="2400" spc="-60" dirty="0">
                <a:latin typeface="Cambria"/>
                <a:cs typeface="Cambria"/>
              </a:rPr>
              <a:t> </a:t>
            </a:r>
            <a:r>
              <a:rPr sz="2400" spc="25" dirty="0">
                <a:latin typeface="Cambria"/>
                <a:cs typeface="Cambria"/>
              </a:rPr>
              <a:t>Э</a:t>
            </a:r>
            <a:r>
              <a:rPr sz="2400" spc="25" dirty="0">
                <a:latin typeface="Tahoma"/>
                <a:cs typeface="Tahoma"/>
              </a:rPr>
              <a:t>колята</a:t>
            </a:r>
            <a:r>
              <a:rPr sz="2400" spc="25" dirty="0">
                <a:latin typeface="Cambria"/>
                <a:cs typeface="Cambria"/>
              </a:rPr>
              <a:t>»</a:t>
            </a:r>
            <a:endParaRPr sz="2400">
              <a:latin typeface="Cambria"/>
              <a:cs typeface="Cambria"/>
            </a:endParaRPr>
          </a:p>
          <a:p>
            <a:pPr marL="299085" indent="-287020">
              <a:lnSpc>
                <a:spcPct val="100000"/>
              </a:lnSpc>
              <a:spcBef>
                <a:spcPts val="275"/>
              </a:spcBef>
              <a:buFont typeface="Tahoma"/>
              <a:buChar char="-"/>
              <a:tabLst>
                <a:tab pos="299085" algn="l"/>
                <a:tab pos="299720" algn="l"/>
              </a:tabLst>
            </a:pPr>
            <a:r>
              <a:rPr sz="2400" spc="-5" dirty="0">
                <a:latin typeface="Cambria"/>
                <a:cs typeface="Cambria"/>
              </a:rPr>
              <a:t>«С</a:t>
            </a:r>
            <a:r>
              <a:rPr sz="2400" spc="65" dirty="0">
                <a:latin typeface="Tahoma"/>
                <a:cs typeface="Tahoma"/>
              </a:rPr>
              <a:t>о</a:t>
            </a:r>
            <a:r>
              <a:rPr sz="2400" spc="70" dirty="0">
                <a:latin typeface="Tahoma"/>
                <a:cs typeface="Tahoma"/>
              </a:rPr>
              <a:t>р</a:t>
            </a:r>
            <a:r>
              <a:rPr sz="2400" spc="55" dirty="0">
                <a:latin typeface="Tahoma"/>
                <a:cs typeface="Tahoma"/>
              </a:rPr>
              <a:t>т</a:t>
            </a:r>
            <a:r>
              <a:rPr sz="2400" spc="30" dirty="0">
                <a:latin typeface="Tahoma"/>
                <a:cs typeface="Tahoma"/>
              </a:rPr>
              <a:t>ировка</a:t>
            </a:r>
            <a:r>
              <a:rPr sz="2400" spc="-155" dirty="0">
                <a:latin typeface="Tahoma"/>
                <a:cs typeface="Tahoma"/>
              </a:rPr>
              <a:t> </a:t>
            </a:r>
            <a:r>
              <a:rPr sz="2400" spc="80" dirty="0">
                <a:latin typeface="Tahoma"/>
                <a:cs typeface="Tahoma"/>
              </a:rPr>
              <a:t>м</a:t>
            </a:r>
            <a:r>
              <a:rPr sz="2400" spc="-10" dirty="0">
                <a:latin typeface="Cambria"/>
                <a:cs typeface="Cambria"/>
              </a:rPr>
              <a:t>у</a:t>
            </a:r>
            <a:r>
              <a:rPr sz="2400" spc="80" dirty="0">
                <a:latin typeface="Tahoma"/>
                <a:cs typeface="Tahoma"/>
              </a:rPr>
              <a:t>сор</a:t>
            </a:r>
            <a:r>
              <a:rPr sz="2400" spc="75" dirty="0">
                <a:latin typeface="Tahoma"/>
                <a:cs typeface="Tahoma"/>
              </a:rPr>
              <a:t>а</a:t>
            </a:r>
            <a:r>
              <a:rPr sz="2400" spc="-5" dirty="0">
                <a:latin typeface="Cambria"/>
                <a:cs typeface="Cambria"/>
              </a:rPr>
              <a:t>»</a:t>
            </a:r>
            <a:endParaRPr sz="2400">
              <a:latin typeface="Cambria"/>
              <a:cs typeface="Cambria"/>
            </a:endParaRPr>
          </a:p>
          <a:p>
            <a:pPr marL="299085" indent="-287020">
              <a:lnSpc>
                <a:spcPct val="100000"/>
              </a:lnSpc>
              <a:spcBef>
                <a:spcPts val="265"/>
              </a:spcBef>
              <a:buFont typeface="Tahoma"/>
              <a:buChar char="-"/>
              <a:tabLst>
                <a:tab pos="299085" algn="l"/>
                <a:tab pos="299720" algn="l"/>
              </a:tabLst>
            </a:pPr>
            <a:r>
              <a:rPr sz="2400" spc="-5" dirty="0">
                <a:latin typeface="Cambria"/>
                <a:cs typeface="Cambria"/>
              </a:rPr>
              <a:t>«</a:t>
            </a:r>
            <a:r>
              <a:rPr sz="2400" spc="65" dirty="0">
                <a:latin typeface="Tahoma"/>
                <a:cs typeface="Tahoma"/>
              </a:rPr>
              <a:t>З</a:t>
            </a:r>
            <a:r>
              <a:rPr sz="2400" spc="70" dirty="0">
                <a:latin typeface="Tahoma"/>
                <a:cs typeface="Tahoma"/>
              </a:rPr>
              <a:t>а</a:t>
            </a:r>
            <a:r>
              <a:rPr sz="2400" dirty="0">
                <a:latin typeface="Cambria"/>
                <a:cs typeface="Cambria"/>
              </a:rPr>
              <a:t>щ</a:t>
            </a:r>
            <a:r>
              <a:rPr sz="2400" spc="25" dirty="0">
                <a:latin typeface="Tahoma"/>
                <a:cs typeface="Tahoma"/>
              </a:rPr>
              <a:t>итн</a:t>
            </a:r>
            <a:r>
              <a:rPr sz="2400" spc="35" dirty="0">
                <a:latin typeface="Tahoma"/>
                <a:cs typeface="Tahoma"/>
              </a:rPr>
              <a:t>и</a:t>
            </a:r>
            <a:r>
              <a:rPr sz="2400" dirty="0">
                <a:latin typeface="Tahoma"/>
                <a:cs typeface="Tahoma"/>
              </a:rPr>
              <a:t>ки</a:t>
            </a:r>
            <a:r>
              <a:rPr sz="2400" spc="-165" dirty="0">
                <a:latin typeface="Tahoma"/>
                <a:cs typeface="Tahoma"/>
              </a:rPr>
              <a:t> </a:t>
            </a:r>
            <a:r>
              <a:rPr sz="2400" spc="30" dirty="0">
                <a:latin typeface="Tahoma"/>
                <a:cs typeface="Tahoma"/>
              </a:rPr>
              <a:t>прир</a:t>
            </a:r>
            <a:r>
              <a:rPr sz="2400" spc="65" dirty="0">
                <a:latin typeface="Tahoma"/>
                <a:cs typeface="Tahoma"/>
              </a:rPr>
              <a:t>о</a:t>
            </a:r>
            <a:r>
              <a:rPr sz="2400" spc="80" dirty="0">
                <a:latin typeface="Tahoma"/>
                <a:cs typeface="Tahoma"/>
              </a:rPr>
              <a:t>д</a:t>
            </a:r>
            <a:r>
              <a:rPr sz="2400" spc="-15" dirty="0">
                <a:latin typeface="Cambria"/>
                <a:cs typeface="Cambria"/>
              </a:rPr>
              <a:t>ы»</a:t>
            </a:r>
            <a:endParaRPr sz="2400">
              <a:latin typeface="Cambria"/>
              <a:cs typeface="Cambria"/>
            </a:endParaRPr>
          </a:p>
          <a:p>
            <a:pPr marL="299085" indent="-287020">
              <a:lnSpc>
                <a:spcPct val="100000"/>
              </a:lnSpc>
              <a:spcBef>
                <a:spcPts val="265"/>
              </a:spcBef>
              <a:buFont typeface="Tahoma"/>
              <a:buChar char="-"/>
              <a:tabLst>
                <a:tab pos="299085" algn="l"/>
                <a:tab pos="299720" algn="l"/>
              </a:tabLst>
            </a:pPr>
            <a:r>
              <a:rPr sz="2400" spc="-5" dirty="0">
                <a:latin typeface="Cambria"/>
                <a:cs typeface="Cambria"/>
              </a:rPr>
              <a:t>«</a:t>
            </a:r>
            <a:r>
              <a:rPr sz="2400" spc="-10" dirty="0">
                <a:latin typeface="Cambria"/>
                <a:cs typeface="Cambria"/>
              </a:rPr>
              <a:t>О</a:t>
            </a:r>
            <a:r>
              <a:rPr sz="2400" spc="50" dirty="0">
                <a:latin typeface="Tahoma"/>
                <a:cs typeface="Tahoma"/>
              </a:rPr>
              <a:t>т</a:t>
            </a:r>
            <a:r>
              <a:rPr sz="2400" spc="25" dirty="0">
                <a:latin typeface="Tahoma"/>
                <a:cs typeface="Tahoma"/>
              </a:rPr>
              <a:t>кр</a:t>
            </a:r>
            <a:r>
              <a:rPr sz="2400" spc="-15" dirty="0">
                <a:latin typeface="Cambria"/>
                <a:cs typeface="Cambria"/>
              </a:rPr>
              <a:t>ы</a:t>
            </a:r>
            <a:r>
              <a:rPr sz="2400" spc="50" dirty="0">
                <a:latin typeface="Tahoma"/>
                <a:cs typeface="Tahoma"/>
              </a:rPr>
              <a:t>т</a:t>
            </a:r>
            <a:r>
              <a:rPr sz="2400" spc="20" dirty="0">
                <a:latin typeface="Tahoma"/>
                <a:cs typeface="Tahoma"/>
              </a:rPr>
              <a:t>ка</a:t>
            </a:r>
            <a:r>
              <a:rPr sz="2400" spc="-155" dirty="0">
                <a:latin typeface="Tahoma"/>
                <a:cs typeface="Tahoma"/>
              </a:rPr>
              <a:t> </a:t>
            </a:r>
            <a:r>
              <a:rPr sz="2400" spc="15" dirty="0">
                <a:latin typeface="Tahoma"/>
                <a:cs typeface="Tahoma"/>
              </a:rPr>
              <a:t>в</a:t>
            </a:r>
            <a:r>
              <a:rPr sz="2400" spc="-170" dirty="0">
                <a:latin typeface="Tahoma"/>
                <a:cs typeface="Tahoma"/>
              </a:rPr>
              <a:t> </a:t>
            </a:r>
            <a:r>
              <a:rPr sz="2400" spc="20" dirty="0">
                <a:latin typeface="Tahoma"/>
                <a:cs typeface="Tahoma"/>
              </a:rPr>
              <a:t>к</a:t>
            </a:r>
            <a:r>
              <a:rPr sz="2400" spc="25" dirty="0">
                <a:latin typeface="Tahoma"/>
                <a:cs typeface="Tahoma"/>
              </a:rPr>
              <a:t>а</a:t>
            </a:r>
            <a:r>
              <a:rPr sz="2400" spc="-10" dirty="0">
                <a:latin typeface="Cambria"/>
                <a:cs typeface="Cambria"/>
              </a:rPr>
              <a:t>ж</a:t>
            </a:r>
            <a:r>
              <a:rPr sz="2400" spc="60" dirty="0">
                <a:latin typeface="Tahoma"/>
                <a:cs typeface="Tahoma"/>
              </a:rPr>
              <a:t>д</a:t>
            </a:r>
            <a:r>
              <a:rPr sz="2400" spc="-15" dirty="0">
                <a:latin typeface="Cambria"/>
                <a:cs typeface="Cambria"/>
              </a:rPr>
              <a:t>ы</a:t>
            </a:r>
            <a:r>
              <a:rPr sz="2400" spc="-5" dirty="0">
                <a:latin typeface="Cambria"/>
                <a:cs typeface="Cambria"/>
              </a:rPr>
              <a:t>й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spc="70" dirty="0">
                <a:latin typeface="Tahoma"/>
                <a:cs typeface="Tahoma"/>
              </a:rPr>
              <a:t>до</a:t>
            </a:r>
            <a:r>
              <a:rPr sz="2400" spc="75" dirty="0">
                <a:latin typeface="Tahoma"/>
                <a:cs typeface="Tahoma"/>
              </a:rPr>
              <a:t>м</a:t>
            </a:r>
            <a:r>
              <a:rPr sz="2400" spc="-5" dirty="0">
                <a:latin typeface="Cambria"/>
                <a:cs typeface="Cambria"/>
              </a:rPr>
              <a:t>»</a:t>
            </a:r>
            <a:endParaRPr sz="2400">
              <a:latin typeface="Cambria"/>
              <a:cs typeface="Cambria"/>
            </a:endParaRPr>
          </a:p>
          <a:p>
            <a:pPr marL="299085" indent="-287020">
              <a:lnSpc>
                <a:spcPct val="100000"/>
              </a:lnSpc>
              <a:spcBef>
                <a:spcPts val="275"/>
              </a:spcBef>
              <a:buFont typeface="Tahoma"/>
              <a:buChar char="-"/>
              <a:tabLst>
                <a:tab pos="299085" algn="l"/>
                <a:tab pos="299720" algn="l"/>
              </a:tabLst>
            </a:pPr>
            <a:r>
              <a:rPr sz="2400" spc="-5" dirty="0">
                <a:latin typeface="Cambria"/>
                <a:cs typeface="Cambria"/>
              </a:rPr>
              <a:t>«П</a:t>
            </a:r>
            <a:r>
              <a:rPr sz="2400" spc="80" dirty="0">
                <a:latin typeface="Tahoma"/>
                <a:cs typeface="Tahoma"/>
              </a:rPr>
              <a:t>и</a:t>
            </a:r>
            <a:r>
              <a:rPr sz="2400" spc="70" dirty="0">
                <a:latin typeface="Tahoma"/>
                <a:cs typeface="Tahoma"/>
              </a:rPr>
              <a:t>с</a:t>
            </a:r>
            <a:r>
              <a:rPr sz="2400" spc="65" dirty="0">
                <a:latin typeface="Tahoma"/>
                <a:cs typeface="Tahoma"/>
              </a:rPr>
              <a:t>ьмо</a:t>
            </a:r>
            <a:r>
              <a:rPr sz="2400" spc="-175" dirty="0">
                <a:latin typeface="Tahoma"/>
                <a:cs typeface="Tahoma"/>
              </a:rPr>
              <a:t> </a:t>
            </a:r>
            <a:r>
              <a:rPr sz="2400" spc="100" dirty="0">
                <a:latin typeface="Tahoma"/>
                <a:cs typeface="Tahoma"/>
              </a:rPr>
              <a:t>с</a:t>
            </a:r>
            <a:r>
              <a:rPr sz="2400" spc="120" dirty="0">
                <a:latin typeface="Tahoma"/>
                <a:cs typeface="Tahoma"/>
              </a:rPr>
              <a:t>о</a:t>
            </a:r>
            <a:r>
              <a:rPr sz="2400" spc="45" dirty="0">
                <a:latin typeface="Tahoma"/>
                <a:cs typeface="Tahoma"/>
              </a:rPr>
              <a:t>л</a:t>
            </a:r>
            <a:r>
              <a:rPr sz="2400" spc="50" dirty="0">
                <a:latin typeface="Tahoma"/>
                <a:cs typeface="Tahoma"/>
              </a:rPr>
              <a:t>дат</a:t>
            </a:r>
            <a:r>
              <a:rPr sz="2400" spc="-10" dirty="0">
                <a:latin typeface="Cambria"/>
                <a:cs typeface="Cambria"/>
              </a:rPr>
              <a:t>у</a:t>
            </a:r>
            <a:r>
              <a:rPr sz="2400" spc="-5" dirty="0">
                <a:latin typeface="Cambria"/>
                <a:cs typeface="Cambria"/>
              </a:rPr>
              <a:t>»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spc="5" dirty="0">
                <a:latin typeface="Tahoma"/>
                <a:cs typeface="Tahoma"/>
              </a:rPr>
              <a:t>и</a:t>
            </a:r>
            <a:r>
              <a:rPr sz="2400" spc="-165" dirty="0">
                <a:latin typeface="Tahoma"/>
                <a:cs typeface="Tahoma"/>
              </a:rPr>
              <a:t> </a:t>
            </a:r>
            <a:r>
              <a:rPr sz="2400" spc="55" dirty="0">
                <a:latin typeface="Tahoma"/>
                <a:cs typeface="Tahoma"/>
              </a:rPr>
              <a:t>т</a:t>
            </a:r>
            <a:r>
              <a:rPr sz="2400" spc="-10" dirty="0">
                <a:latin typeface="Tahoma"/>
                <a:cs typeface="Tahoma"/>
              </a:rPr>
              <a:t>.д</a:t>
            </a:r>
            <a:r>
              <a:rPr sz="2400" spc="-80" dirty="0">
                <a:latin typeface="Tahoma"/>
                <a:cs typeface="Tahoma"/>
              </a:rPr>
              <a:t>.</a:t>
            </a:r>
            <a:endParaRPr sz="24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4000" y="0"/>
                </a:moveTo>
                <a:lnTo>
                  <a:pt x="0" y="0"/>
                </a:lnTo>
                <a:lnTo>
                  <a:pt x="0" y="5143500"/>
                </a:lnTo>
                <a:lnTo>
                  <a:pt x="9144000" y="5143500"/>
                </a:lnTo>
                <a:lnTo>
                  <a:pt x="9144000" y="0"/>
                </a:lnTo>
                <a:close/>
              </a:path>
            </a:pathLst>
          </a:custGeom>
          <a:solidFill>
            <a:srgbClr val="FFBC0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826252" cy="5143498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7702295" y="0"/>
            <a:ext cx="1442085" cy="5143500"/>
          </a:xfrm>
          <a:custGeom>
            <a:avLst/>
            <a:gdLst/>
            <a:ahLst/>
            <a:cxnLst/>
            <a:rect l="l" t="t" r="r" b="b"/>
            <a:pathLst>
              <a:path w="1442084" h="5143500">
                <a:moveTo>
                  <a:pt x="1441703" y="0"/>
                </a:moveTo>
                <a:lnTo>
                  <a:pt x="0" y="2571750"/>
                </a:lnTo>
                <a:lnTo>
                  <a:pt x="1441703" y="5143499"/>
                </a:lnTo>
                <a:lnTo>
                  <a:pt x="1441703" y="0"/>
                </a:lnTo>
                <a:close/>
              </a:path>
            </a:pathLst>
          </a:custGeom>
          <a:solidFill>
            <a:srgbClr val="FFBC0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6011" y="2322575"/>
            <a:ext cx="3755136" cy="2819400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922019" cy="821436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4038600" y="285750"/>
            <a:ext cx="4572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/>
              <a:t>1</a:t>
            </a:r>
            <a:r>
              <a:rPr lang="ru-RU" sz="2400" b="1" dirty="0"/>
              <a:t>. Модуль «Родина Орленка-дошколенка».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Воспитательное направление модуля: патриотическое.</a:t>
            </a:r>
          </a:p>
          <a:p>
            <a:r>
              <a:rPr lang="ru-RU" sz="2400" dirty="0"/>
              <a:t>Ценности модуля: родина, природа.</a:t>
            </a:r>
            <a:br>
              <a:rPr lang="ru-RU" sz="2400" dirty="0"/>
            </a:br>
            <a:r>
              <a:rPr lang="ru-RU" sz="2400" dirty="0"/>
              <a:t>Содержание модуля направлено на формирование нравственного и патриотического сознания обучающихся; воспитание у детей чувства любви и долга к Отечеству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4000" y="0"/>
                </a:moveTo>
                <a:lnTo>
                  <a:pt x="0" y="0"/>
                </a:lnTo>
                <a:lnTo>
                  <a:pt x="0" y="5143500"/>
                </a:lnTo>
                <a:lnTo>
                  <a:pt x="9144000" y="5143500"/>
                </a:lnTo>
                <a:lnTo>
                  <a:pt x="9144000" y="0"/>
                </a:lnTo>
                <a:close/>
              </a:path>
            </a:pathLst>
          </a:custGeom>
          <a:solidFill>
            <a:srgbClr val="803EED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312920" cy="5102350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22019" cy="816863"/>
          </a:xfrm>
          <a:prstGeom prst="rect">
            <a:avLst/>
          </a:prstGeom>
        </p:spPr>
      </p:pic>
      <p:sp>
        <p:nvSpPr>
          <p:cNvPr id="18" name="Прямоугольник 17"/>
          <p:cNvSpPr/>
          <p:nvPr/>
        </p:nvSpPr>
        <p:spPr>
          <a:xfrm>
            <a:off x="2362200" y="514350"/>
            <a:ext cx="59436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2. </a:t>
            </a:r>
            <a:r>
              <a:rPr lang="ru-RU" sz="2400" b="1" dirty="0"/>
              <a:t>Модуль «Дружба Орленка-дошколенка».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Воспитательное направление модуля: социальное.</a:t>
            </a:r>
          </a:p>
          <a:p>
            <a:r>
              <a:rPr lang="ru-RU" sz="2400" dirty="0"/>
              <a:t>Ценности модуля: человек, семья, дружба, сотрудничество.</a:t>
            </a:r>
            <a:br>
              <a:rPr lang="ru-RU" sz="2400" dirty="0"/>
            </a:br>
            <a:r>
              <a:rPr lang="ru-RU" sz="2400" dirty="0"/>
              <a:t>Содержание модуля направлено на формирование ценностного отношения детей к семье, другому человеку, моральных ценностей, нравственных качеств и идеалов.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4000" y="0"/>
                </a:moveTo>
                <a:lnTo>
                  <a:pt x="0" y="0"/>
                </a:lnTo>
                <a:lnTo>
                  <a:pt x="0" y="5143500"/>
                </a:lnTo>
                <a:lnTo>
                  <a:pt x="9144000" y="5143500"/>
                </a:lnTo>
                <a:lnTo>
                  <a:pt x="9144000" y="0"/>
                </a:lnTo>
                <a:close/>
              </a:path>
            </a:pathLst>
          </a:custGeom>
          <a:solidFill>
            <a:srgbClr val="FFBC0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826252" cy="5143498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7702295" y="0"/>
            <a:ext cx="1442085" cy="5143500"/>
          </a:xfrm>
          <a:custGeom>
            <a:avLst/>
            <a:gdLst/>
            <a:ahLst/>
            <a:cxnLst/>
            <a:rect l="l" t="t" r="r" b="b"/>
            <a:pathLst>
              <a:path w="1442084" h="5143500">
                <a:moveTo>
                  <a:pt x="1441703" y="0"/>
                </a:moveTo>
                <a:lnTo>
                  <a:pt x="0" y="2571750"/>
                </a:lnTo>
                <a:lnTo>
                  <a:pt x="1441703" y="5143499"/>
                </a:lnTo>
                <a:lnTo>
                  <a:pt x="1441703" y="0"/>
                </a:lnTo>
                <a:close/>
              </a:path>
            </a:pathLst>
          </a:custGeom>
          <a:solidFill>
            <a:srgbClr val="FFBC0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6011" y="2322575"/>
            <a:ext cx="3755136" cy="2819400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922019" cy="821436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4038600" y="361950"/>
            <a:ext cx="4572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/>
              <a:t>3. </a:t>
            </a:r>
            <a:r>
              <a:rPr lang="ru-RU" b="1" dirty="0"/>
              <a:t>Модуль «Добро Орленка-дошколенка».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Воспитательное направление модуля: духовно-нравственное.</a:t>
            </a:r>
          </a:p>
          <a:p>
            <a:r>
              <a:rPr lang="ru-RU" dirty="0"/>
              <a:t>Ценности модуля: жизнь, милосердие, добро.</a:t>
            </a:r>
            <a:br>
              <a:rPr lang="ru-RU" dirty="0"/>
            </a:br>
            <a:r>
              <a:rPr lang="ru-RU" dirty="0"/>
              <a:t>Содержание модуля направлено на развитие ценностно-смысловой сферы дошкольников на основе творческого взаимодействия в детско-взрослой общности; воспитание социальных чувств и навыков, способности к сопереживанию; создание условий для возникновения у ребенка нравственного, социально значимого поступка, приобретения ребенком опыта милосердия и заботы.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4000" y="0"/>
                </a:moveTo>
                <a:lnTo>
                  <a:pt x="0" y="0"/>
                </a:lnTo>
                <a:lnTo>
                  <a:pt x="0" y="5143500"/>
                </a:lnTo>
                <a:lnTo>
                  <a:pt x="9144000" y="5143500"/>
                </a:lnTo>
                <a:lnTo>
                  <a:pt x="9144000" y="0"/>
                </a:lnTo>
                <a:close/>
              </a:path>
            </a:pathLst>
          </a:custGeom>
          <a:solidFill>
            <a:srgbClr val="803EED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312920" cy="5102350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22019" cy="816863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362200" y="249853"/>
            <a:ext cx="55626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4. Модуль «Познание Орленка-дошколенка».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Воспитательное направление модуля: познавательное.</a:t>
            </a:r>
          </a:p>
          <a:p>
            <a:r>
              <a:rPr lang="ru-RU" sz="2400" dirty="0"/>
              <a:t>Ценности модуля: познание Содержание модуля направлено на формирование у детей отношения к познанию как ценности, обогащению их представлений о том, как интересно и важно узнавать что- то новое, делать «открытия», чему-то учиться.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Words>205</Words>
  <Application>Microsoft Office PowerPoint</Application>
  <PresentationFormat>Экран (16:9)</PresentationFormat>
  <Paragraphs>54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Office Theme</vt:lpstr>
      <vt:lpstr>«Орлята - дошколята»</vt:lpstr>
      <vt:lpstr>ЦЕЛЬ ПРОЕКТА</vt:lpstr>
      <vt:lpstr>Символика детского дошкольного движения «Орлята - дошколята</vt:lpstr>
      <vt:lpstr>Направления проекта: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Вовлечение родительской общественности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USER-PC</dc:creator>
  <cp:lastModifiedBy>Сергей Првоторов</cp:lastModifiedBy>
  <cp:revision>2</cp:revision>
  <dcterms:created xsi:type="dcterms:W3CDTF">2024-02-26T20:17:34Z</dcterms:created>
  <dcterms:modified xsi:type="dcterms:W3CDTF">2024-02-26T20:30:53Z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2023-04-29T00:00:00Z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2024-02-26T00:00:00Z</vt:filetime>
  </property>
</Properties>
</file>