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58" r:id="rId7"/>
    <p:sldId id="264" r:id="rId8"/>
    <p:sldId id="266" r:id="rId9"/>
    <p:sldId id="267" r:id="rId10"/>
    <p:sldId id="268" r:id="rId11"/>
    <p:sldId id="269" r:id="rId12"/>
    <p:sldId id="261" r:id="rId13"/>
    <p:sldId id="265" r:id="rId14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0460" y="1159890"/>
            <a:ext cx="4062095" cy="467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3264" y="0"/>
            <a:ext cx="6650990" cy="5143500"/>
          </a:xfrm>
          <a:custGeom>
            <a:avLst/>
            <a:gdLst/>
            <a:ahLst/>
            <a:cxnLst/>
            <a:rect l="l" t="t" r="r" b="b"/>
            <a:pathLst>
              <a:path w="6650990" h="5143500">
                <a:moveTo>
                  <a:pt x="0" y="5143500"/>
                </a:moveTo>
                <a:lnTo>
                  <a:pt x="6650736" y="5143500"/>
                </a:lnTo>
                <a:lnTo>
                  <a:pt x="6650736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3935095" cy="5143500"/>
            <a:chOff x="0" y="0"/>
            <a:chExt cx="3935095" cy="51435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935095" cy="5143500"/>
            </a:xfrm>
            <a:custGeom>
              <a:avLst/>
              <a:gdLst/>
              <a:ahLst/>
              <a:cxnLst/>
              <a:rect l="l" t="t" r="r" b="b"/>
              <a:pathLst>
                <a:path w="3935095" h="5143500">
                  <a:moveTo>
                    <a:pt x="3934968" y="2571750"/>
                  </a:moveTo>
                  <a:lnTo>
                    <a:pt x="2493264" y="0"/>
                  </a:lnTo>
                  <a:lnTo>
                    <a:pt x="0" y="0"/>
                  </a:lnTo>
                  <a:lnTo>
                    <a:pt x="0" y="5143500"/>
                  </a:lnTo>
                  <a:lnTo>
                    <a:pt x="2493264" y="5143500"/>
                  </a:lnTo>
                  <a:lnTo>
                    <a:pt x="3934968" y="25717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8891" y="1196339"/>
              <a:ext cx="2845308" cy="253288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Cambria"/>
                <a:cs typeface="Cambria"/>
              </a:rPr>
              <a:t>«О</a:t>
            </a:r>
            <a:r>
              <a:rPr spc="-85" dirty="0"/>
              <a:t>рл</a:t>
            </a:r>
            <a:r>
              <a:rPr spc="-90" dirty="0"/>
              <a:t>я</a:t>
            </a:r>
            <a:r>
              <a:rPr spc="-15" dirty="0"/>
              <a:t>та</a:t>
            </a:r>
            <a:r>
              <a:rPr spc="-290" dirty="0"/>
              <a:t> </a:t>
            </a:r>
            <a:r>
              <a:rPr spc="-35" dirty="0"/>
              <a:t>-</a:t>
            </a:r>
            <a:r>
              <a:rPr spc="-285" dirty="0"/>
              <a:t> </a:t>
            </a:r>
            <a:r>
              <a:rPr spc="-120" dirty="0"/>
              <a:t>дошкол</a:t>
            </a:r>
            <a:r>
              <a:rPr spc="-125" dirty="0"/>
              <a:t>я</a:t>
            </a:r>
            <a:r>
              <a:rPr spc="20" dirty="0"/>
              <a:t>т</a:t>
            </a:r>
            <a:r>
              <a:rPr spc="-75" dirty="0"/>
              <a:t>а</a:t>
            </a:r>
            <a:r>
              <a:rPr dirty="0">
                <a:latin typeface="Cambria"/>
                <a:cs typeface="Cambria"/>
              </a:rPr>
              <a:t>»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29125" y="1612519"/>
            <a:ext cx="410337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пр</a:t>
            </a:r>
            <a:r>
              <a:rPr sz="1400" b="1" spc="-3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-40" dirty="0">
                <a:solidFill>
                  <a:srgbClr val="FFFFFF"/>
                </a:solidFill>
                <a:latin typeface="Tahoma"/>
                <a:cs typeface="Tahoma"/>
              </a:rPr>
              <a:t>кт</a:t>
            </a:r>
            <a:r>
              <a:rPr sz="1400" b="1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по</a:t>
            </a:r>
            <a:r>
              <a:rPr sz="1400" b="1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р</a:t>
            </a:r>
            <a:r>
              <a:rPr sz="1400" b="1" spc="-35" dirty="0">
                <a:solidFill>
                  <a:srgbClr val="FFFFFF"/>
                </a:solidFill>
                <a:latin typeface="Tahoma"/>
                <a:cs typeface="Tahoma"/>
              </a:rPr>
              <a:t>аз</a:t>
            </a:r>
            <a:r>
              <a:rPr sz="1400" b="1" spc="-45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ит</a:t>
            </a:r>
            <a:r>
              <a:rPr sz="1400" b="1" spc="-6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400" b="1" dirty="0">
                <a:solidFill>
                  <a:srgbClr val="FFFFFF"/>
                </a:solidFill>
                <a:latin typeface="Cambria"/>
                <a:cs typeface="Cambria"/>
              </a:rPr>
              <a:t>ю</a:t>
            </a:r>
            <a:r>
              <a:rPr sz="14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b="1" spc="60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ц</a:t>
            </a:r>
            <a:r>
              <a:rPr sz="1400" b="1" spc="-5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400" b="1" spc="-55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400" b="1" spc="-40" dirty="0">
                <a:solidFill>
                  <a:srgbClr val="FFFFFF"/>
                </a:solidFill>
                <a:latin typeface="Tahoma"/>
                <a:cs typeface="Tahoma"/>
              </a:rPr>
              <a:t>л</a:t>
            </a:r>
            <a:r>
              <a:rPr sz="1400" b="1" spc="-30" dirty="0">
                <a:solidFill>
                  <a:srgbClr val="FFFFFF"/>
                </a:solidFill>
                <a:latin typeface="Tahoma"/>
                <a:cs typeface="Tahoma"/>
              </a:rPr>
              <a:t>ь</a:t>
            </a:r>
            <a:r>
              <a:rPr sz="1400" b="1" spc="-20" dirty="0">
                <a:solidFill>
                  <a:srgbClr val="FFFFFF"/>
                </a:solidFill>
                <a:latin typeface="Tahoma"/>
                <a:cs typeface="Tahoma"/>
              </a:rPr>
              <a:t>но</a:t>
            </a:r>
            <a:r>
              <a:rPr sz="1400" b="1" dirty="0">
                <a:solidFill>
                  <a:srgbClr val="FFFFFF"/>
                </a:solidFill>
                <a:latin typeface="Cambria"/>
                <a:cs typeface="Cambria"/>
              </a:rPr>
              <a:t>й</a:t>
            </a:r>
            <a:r>
              <a:rPr sz="14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b="1" spc="-35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400" b="1" spc="-50" dirty="0">
                <a:solidFill>
                  <a:srgbClr val="FFFFFF"/>
                </a:solidFill>
                <a:latin typeface="Tahoma"/>
                <a:cs typeface="Tahoma"/>
              </a:rPr>
              <a:t>кти</a:t>
            </a:r>
            <a:r>
              <a:rPr sz="1400" b="1" spc="-65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но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ти</a:t>
            </a:r>
            <a:r>
              <a:rPr sz="140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mbria"/>
                <a:cs typeface="Cambria"/>
              </a:rPr>
              <a:t>у  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1400" b="1" spc="-15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т</a:t>
            </a:r>
            <a:r>
              <a:rPr sz="1400" b="1" spc="5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dirty="0">
                <a:solidFill>
                  <a:srgbClr val="FFFFFF"/>
                </a:solidFill>
                <a:latin typeface="Cambria"/>
                <a:cs typeface="Cambria"/>
              </a:rPr>
              <a:t>й</a:t>
            </a:r>
            <a:r>
              <a:rPr sz="14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b="1" spc="60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т</a:t>
            </a:r>
            <a:r>
              <a:rPr sz="1400" b="1" spc="-20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400" b="1" spc="-85" dirty="0">
                <a:solidFill>
                  <a:srgbClr val="FFFFFF"/>
                </a:solidFill>
                <a:latin typeface="Tahoma"/>
                <a:cs typeface="Tahoma"/>
              </a:rPr>
              <a:t>р</a:t>
            </a:r>
            <a:r>
              <a:rPr sz="1400" b="1" spc="-130" dirty="0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-15" dirty="0">
                <a:solidFill>
                  <a:srgbClr val="FFFFFF"/>
                </a:solidFill>
                <a:latin typeface="Tahoma"/>
                <a:cs typeface="Tahoma"/>
              </a:rPr>
              <a:t>го</a:t>
            </a:r>
            <a:r>
              <a:rPr sz="140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1400" b="1" spc="-1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400" b="1" spc="-195" dirty="0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sz="1400" b="1" spc="-40" dirty="0">
                <a:solidFill>
                  <a:srgbClr val="FFFFFF"/>
                </a:solidFill>
                <a:latin typeface="Tahoma"/>
                <a:cs typeface="Tahoma"/>
              </a:rPr>
              <a:t>коль</a:t>
            </a:r>
            <a:r>
              <a:rPr sz="1400" b="1" spc="-20" dirty="0">
                <a:solidFill>
                  <a:srgbClr val="FFFFFF"/>
                </a:solidFill>
                <a:latin typeface="Tahoma"/>
                <a:cs typeface="Tahoma"/>
              </a:rPr>
              <a:t>но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г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400" b="1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-75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1400" b="1" spc="-15" dirty="0">
                <a:solidFill>
                  <a:srgbClr val="FFFFFF"/>
                </a:solidFill>
                <a:latin typeface="Tahoma"/>
                <a:cs typeface="Tahoma"/>
              </a:rPr>
              <a:t>озр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400" b="1" spc="60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та</a:t>
            </a:r>
            <a:r>
              <a:rPr sz="14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-45" dirty="0">
                <a:solidFill>
                  <a:srgbClr val="FFFFFF"/>
                </a:solidFill>
                <a:latin typeface="Tahoma"/>
                <a:cs typeface="Tahoma"/>
              </a:rPr>
              <a:t>в  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пр</a:t>
            </a:r>
            <a:r>
              <a:rPr sz="1400" b="1" spc="-3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ц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60" dirty="0">
                <a:solidFill>
                  <a:srgbClr val="FFFFFF"/>
                </a:solidFill>
                <a:latin typeface="Tahoma"/>
                <a:cs typeface="Tahoma"/>
              </a:rPr>
              <a:t>сс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1400" b="1" spc="-15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я</a:t>
            </a:r>
            <a:r>
              <a:rPr sz="1400" b="1" spc="-20" dirty="0">
                <a:solidFill>
                  <a:srgbClr val="FFFFFF"/>
                </a:solidFill>
                <a:latin typeface="Tahoma"/>
                <a:cs typeface="Tahoma"/>
              </a:rPr>
              <a:t>т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-40" dirty="0">
                <a:solidFill>
                  <a:srgbClr val="FFFFFF"/>
                </a:solidFill>
                <a:latin typeface="Tahoma"/>
                <a:cs typeface="Tahoma"/>
              </a:rPr>
              <a:t>л</a:t>
            </a:r>
            <a:r>
              <a:rPr sz="1400" b="1" spc="-30" dirty="0">
                <a:solidFill>
                  <a:srgbClr val="FFFFFF"/>
                </a:solidFill>
                <a:latin typeface="Tahoma"/>
                <a:cs typeface="Tahoma"/>
              </a:rPr>
              <a:t>ь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но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ти</a:t>
            </a:r>
            <a:r>
              <a:rPr sz="1400" b="1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b="1" spc="-45" dirty="0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sz="1400" b="1" spc="-50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400" b="1" spc="-20" dirty="0">
                <a:solidFill>
                  <a:srgbClr val="FFFFFF"/>
                </a:solidFill>
                <a:latin typeface="Tahoma"/>
                <a:cs typeface="Tahoma"/>
              </a:rPr>
              <a:t>тр</a:t>
            </a:r>
            <a:r>
              <a:rPr sz="1400" b="1" spc="-3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400" b="1" spc="10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т</a:t>
            </a:r>
            <a:r>
              <a:rPr sz="1400" b="1" spc="-6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400" b="1" dirty="0">
                <a:solidFill>
                  <a:srgbClr val="FFFFFF"/>
                </a:solidFill>
                <a:latin typeface="Cambria"/>
                <a:cs typeface="Cambria"/>
              </a:rPr>
              <a:t>ч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400" b="1" spc="60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400" b="1" spc="-45" dirty="0">
                <a:solidFill>
                  <a:srgbClr val="FFFFFF"/>
                </a:solidFill>
                <a:latin typeface="Tahoma"/>
                <a:cs typeface="Tahoma"/>
              </a:rPr>
              <a:t>к</a:t>
            </a:r>
            <a:r>
              <a:rPr sz="1400" b="1" spc="-50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Cambria"/>
                <a:cs typeface="Cambria"/>
              </a:rPr>
              <a:t>й</a:t>
            </a:r>
            <a:endParaRPr sz="1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направленности.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8200" y="3257550"/>
            <a:ext cx="3351529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Microsoft Sans Serif"/>
                <a:cs typeface="Microsoft Sans Serif"/>
              </a:rPr>
              <a:t>Проект детского </a:t>
            </a:r>
            <a:r>
              <a:rPr sz="1400" spc="-10" dirty="0">
                <a:latin typeface="Microsoft Sans Serif"/>
                <a:cs typeface="Microsoft Sans Serif"/>
              </a:rPr>
              <a:t>движения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дошкольников </a:t>
            </a:r>
            <a:r>
              <a:rPr sz="1400" dirty="0">
                <a:latin typeface="Microsoft Sans Serif"/>
                <a:cs typeface="Microsoft Sans Serif"/>
              </a:rPr>
              <a:t>«Орлята </a:t>
            </a:r>
            <a:r>
              <a:rPr sz="1400" spc="370" dirty="0">
                <a:latin typeface="Microsoft Sans Serif"/>
                <a:cs typeface="Microsoft Sans Serif"/>
              </a:rPr>
              <a:t>– </a:t>
            </a:r>
            <a:r>
              <a:rPr sz="1400" spc="-10" dirty="0">
                <a:latin typeface="Microsoft Sans Serif"/>
                <a:cs typeface="Microsoft Sans Serif"/>
              </a:rPr>
              <a:t>дошколята»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является </a:t>
            </a:r>
            <a:r>
              <a:rPr sz="1400" spc="-10" dirty="0">
                <a:latin typeface="Microsoft Sans Serif"/>
                <a:cs typeface="Microsoft Sans Serif"/>
              </a:rPr>
              <a:t>своеобразным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предшественником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таких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школьных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движений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-60" dirty="0">
                <a:latin typeface="Microsoft Sans Serif"/>
                <a:cs typeface="Microsoft Sans Serif"/>
              </a:rPr>
              <a:t>как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«Орлята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России»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25" dirty="0">
                <a:latin typeface="Microsoft Sans Serif"/>
                <a:cs typeface="Microsoft Sans Serif"/>
              </a:rPr>
              <a:t>«Движение</a:t>
            </a:r>
            <a:r>
              <a:rPr sz="1400" spc="-10" dirty="0">
                <a:latin typeface="Microsoft Sans Serif"/>
                <a:cs typeface="Microsoft Sans Serif"/>
              </a:rPr>
              <a:t> первых»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26252" cy="514349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7702295" y="0"/>
            <a:ext cx="1442085" cy="5143500"/>
          </a:xfrm>
          <a:custGeom>
            <a:avLst/>
            <a:gdLst/>
            <a:ahLst/>
            <a:cxnLst/>
            <a:rect l="l" t="t" r="r" b="b"/>
            <a:pathLst>
              <a:path w="1442084" h="5143500">
                <a:moveTo>
                  <a:pt x="1441703" y="0"/>
                </a:moveTo>
                <a:lnTo>
                  <a:pt x="0" y="2571750"/>
                </a:lnTo>
                <a:lnTo>
                  <a:pt x="1441703" y="5143499"/>
                </a:lnTo>
                <a:lnTo>
                  <a:pt x="1441703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011" y="2322575"/>
            <a:ext cx="3755136" cy="28194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2019" cy="82143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62400" y="28575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5. Модуль «Здоровье Орленка-дошколенка».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Воспитательное направление модуля: физическое и оздоровительное.</a:t>
            </a:r>
          </a:p>
          <a:p>
            <a:r>
              <a:rPr lang="ru-RU" dirty="0"/>
              <a:t>Ценности модуля: здоровье, жизнь.</a:t>
            </a:r>
            <a:br>
              <a:rPr lang="ru-RU" dirty="0"/>
            </a:br>
            <a:r>
              <a:rPr lang="ru-RU" dirty="0"/>
              <a:t>Содержание модуля направлено на формирование у детей ценностного отношения к здоровому образу жизни, овладение элементарными гигиеническими навыками и правилами безопасности; воспитание активности, самостоятельности, уверенности, нравственных и волевых качеств.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12920" cy="510235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62200" y="285750"/>
            <a:ext cx="5486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6. Модуль «Труд Орленка-дошколенка».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Воспитательное направление модуля: трудовое.</a:t>
            </a:r>
          </a:p>
          <a:p>
            <a:r>
              <a:rPr lang="ru-RU" sz="2400" dirty="0"/>
              <a:t>Ценности модуля: труд.</a:t>
            </a:r>
            <a:br>
              <a:rPr lang="ru-RU" sz="2400" dirty="0"/>
            </a:br>
            <a:r>
              <a:rPr lang="ru-RU" sz="2400" dirty="0"/>
              <a:t>Содержание модуля направлено на формирование у детей ценностного отношения к труду, трудолюбию, приобщение ребенка к труду в семье и обществе; воспитание уважения к результатам деятельности труда людей различных профессий.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26252" cy="514349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8467343" y="0"/>
            <a:ext cx="676910" cy="5084445"/>
          </a:xfrm>
          <a:custGeom>
            <a:avLst/>
            <a:gdLst/>
            <a:ahLst/>
            <a:cxnLst/>
            <a:rect l="l" t="t" r="r" b="b"/>
            <a:pathLst>
              <a:path w="676909" h="5084445">
                <a:moveTo>
                  <a:pt x="676655" y="0"/>
                </a:moveTo>
                <a:lnTo>
                  <a:pt x="661017" y="0"/>
                </a:lnTo>
                <a:lnTo>
                  <a:pt x="0" y="2512314"/>
                </a:lnTo>
                <a:lnTo>
                  <a:pt x="676655" y="5084064"/>
                </a:lnTo>
                <a:lnTo>
                  <a:pt x="676655" y="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6600" y="4476750"/>
            <a:ext cx="56584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82828"/>
                </a:solidFill>
                <a:latin typeface="Cambria"/>
                <a:cs typeface="Cambria"/>
              </a:rPr>
              <a:t>В</a:t>
            </a:r>
            <a:r>
              <a:rPr sz="2000" spc="-45" dirty="0">
                <a:solidFill>
                  <a:srgbClr val="282828"/>
                </a:solidFill>
              </a:rPr>
              <a:t>о</a:t>
            </a:r>
            <a:r>
              <a:rPr sz="2000" spc="-55" dirty="0">
                <a:solidFill>
                  <a:srgbClr val="282828"/>
                </a:solidFill>
              </a:rPr>
              <a:t>в</a:t>
            </a:r>
            <a:r>
              <a:rPr sz="2000" spc="-40" dirty="0">
                <a:solidFill>
                  <a:srgbClr val="282828"/>
                </a:solidFill>
              </a:rPr>
              <a:t>ле</a:t>
            </a:r>
            <a:r>
              <a:rPr sz="2000" dirty="0">
                <a:solidFill>
                  <a:srgbClr val="282828"/>
                </a:solidFill>
                <a:latin typeface="Cambria"/>
                <a:cs typeface="Cambria"/>
              </a:rPr>
              <a:t>ч</a:t>
            </a:r>
            <a:r>
              <a:rPr sz="2000" spc="10" dirty="0">
                <a:solidFill>
                  <a:srgbClr val="282828"/>
                </a:solidFill>
              </a:rPr>
              <a:t>е</a:t>
            </a:r>
            <a:r>
              <a:rPr sz="2000" spc="-70" dirty="0">
                <a:solidFill>
                  <a:srgbClr val="282828"/>
                </a:solidFill>
              </a:rPr>
              <a:t>н</a:t>
            </a:r>
            <a:r>
              <a:rPr sz="2000" spc="-80" dirty="0">
                <a:solidFill>
                  <a:srgbClr val="282828"/>
                </a:solidFill>
              </a:rPr>
              <a:t>и</a:t>
            </a:r>
            <a:r>
              <a:rPr sz="2000" spc="20" dirty="0">
                <a:solidFill>
                  <a:srgbClr val="282828"/>
                </a:solidFill>
              </a:rPr>
              <a:t>е</a:t>
            </a:r>
            <a:r>
              <a:rPr sz="2000" spc="-195" dirty="0">
                <a:solidFill>
                  <a:srgbClr val="282828"/>
                </a:solidFill>
              </a:rPr>
              <a:t> </a:t>
            </a:r>
            <a:r>
              <a:rPr sz="2000" spc="-10" dirty="0">
                <a:solidFill>
                  <a:srgbClr val="282828"/>
                </a:solidFill>
              </a:rPr>
              <a:t>р</a:t>
            </a:r>
            <a:r>
              <a:rPr sz="2000" spc="-20" dirty="0">
                <a:solidFill>
                  <a:srgbClr val="282828"/>
                </a:solidFill>
              </a:rPr>
              <a:t>о</a:t>
            </a:r>
            <a:r>
              <a:rPr sz="2000" spc="-55" dirty="0">
                <a:solidFill>
                  <a:srgbClr val="282828"/>
                </a:solidFill>
              </a:rPr>
              <a:t>д</a:t>
            </a:r>
            <a:r>
              <a:rPr sz="2000" spc="-65" dirty="0">
                <a:solidFill>
                  <a:srgbClr val="282828"/>
                </a:solidFill>
              </a:rPr>
              <a:t>и</a:t>
            </a:r>
            <a:r>
              <a:rPr sz="2000" spc="20" dirty="0">
                <a:solidFill>
                  <a:srgbClr val="282828"/>
                </a:solidFill>
              </a:rPr>
              <a:t>т</a:t>
            </a:r>
            <a:r>
              <a:rPr sz="2000" spc="10" dirty="0">
                <a:solidFill>
                  <a:srgbClr val="282828"/>
                </a:solidFill>
              </a:rPr>
              <a:t>е</a:t>
            </a:r>
            <a:r>
              <a:rPr sz="2000" spc="-5" dirty="0">
                <a:solidFill>
                  <a:srgbClr val="282828"/>
                </a:solidFill>
              </a:rPr>
              <a:t>ль</a:t>
            </a:r>
            <a:r>
              <a:rPr sz="2000" spc="-30" dirty="0">
                <a:solidFill>
                  <a:srgbClr val="282828"/>
                </a:solidFill>
              </a:rPr>
              <a:t>с</a:t>
            </a:r>
            <a:r>
              <a:rPr sz="2000" spc="-65" dirty="0">
                <a:solidFill>
                  <a:srgbClr val="282828"/>
                </a:solidFill>
              </a:rPr>
              <a:t>ко</a:t>
            </a:r>
            <a:r>
              <a:rPr sz="2000" dirty="0">
                <a:solidFill>
                  <a:srgbClr val="282828"/>
                </a:solidFill>
                <a:latin typeface="Cambria"/>
                <a:cs typeface="Cambria"/>
              </a:rPr>
              <a:t>й</a:t>
            </a:r>
            <a:r>
              <a:rPr sz="2000" spc="-75" dirty="0">
                <a:solidFill>
                  <a:srgbClr val="282828"/>
                </a:solidFill>
                <a:latin typeface="Cambria"/>
                <a:cs typeface="Cambria"/>
              </a:rPr>
              <a:t> </a:t>
            </a:r>
            <a:r>
              <a:rPr sz="2000" spc="-30" dirty="0">
                <a:solidFill>
                  <a:srgbClr val="282828"/>
                </a:solidFill>
              </a:rPr>
              <a:t>об</a:t>
            </a:r>
            <a:r>
              <a:rPr sz="2000" spc="-5" dirty="0">
                <a:solidFill>
                  <a:srgbClr val="282828"/>
                </a:solidFill>
                <a:latin typeface="Cambria"/>
                <a:cs typeface="Cambria"/>
              </a:rPr>
              <a:t>щ</a:t>
            </a:r>
            <a:r>
              <a:rPr sz="2000" spc="-5" dirty="0">
                <a:solidFill>
                  <a:srgbClr val="282828"/>
                </a:solidFill>
              </a:rPr>
              <a:t>ественн</a:t>
            </a:r>
            <a:r>
              <a:rPr sz="2000" spc="-15" dirty="0">
                <a:solidFill>
                  <a:srgbClr val="282828"/>
                </a:solidFill>
              </a:rPr>
              <a:t>о</a:t>
            </a:r>
            <a:r>
              <a:rPr sz="2000" spc="10" dirty="0">
                <a:solidFill>
                  <a:srgbClr val="282828"/>
                </a:solidFill>
              </a:rPr>
              <a:t>сти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514600" y="514350"/>
            <a:ext cx="525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7. Модуль «Культура Орленка-дошколенка».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Воспитательное направление модуля: эстетическое.</a:t>
            </a:r>
          </a:p>
          <a:p>
            <a:r>
              <a:rPr lang="ru-RU" dirty="0"/>
              <a:t>Ценности модуля: культура и красота.</a:t>
            </a:r>
            <a:br>
              <a:rPr lang="ru-RU" dirty="0"/>
            </a:br>
            <a:r>
              <a:rPr lang="ru-RU" dirty="0"/>
              <a:t>Содержание модуля направлено на формирование у детей ценностного отношения к красоте; воспитание эстетических чувств к различным объектам и явлениям окружающего мира, к произведениям разных видов, жанров и стилей искусства.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158996" cy="514045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8327135" y="0"/>
            <a:ext cx="817244" cy="5061585"/>
          </a:xfrm>
          <a:custGeom>
            <a:avLst/>
            <a:gdLst/>
            <a:ahLst/>
            <a:cxnLst/>
            <a:rect l="l" t="t" r="r" b="b"/>
            <a:pathLst>
              <a:path w="817245" h="5061585">
                <a:moveTo>
                  <a:pt x="816864" y="0"/>
                </a:moveTo>
                <a:lnTo>
                  <a:pt x="791200" y="0"/>
                </a:lnTo>
                <a:lnTo>
                  <a:pt x="0" y="2490216"/>
                </a:lnTo>
                <a:lnTo>
                  <a:pt x="816864" y="5061204"/>
                </a:lnTo>
                <a:lnTo>
                  <a:pt x="816864" y="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4055" y="1342644"/>
            <a:ext cx="5071872" cy="31744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173348" y="985519"/>
            <a:ext cx="4194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4084A"/>
                </a:solidFill>
                <a:latin typeface="Arial"/>
                <a:cs typeface="Arial"/>
              </a:rPr>
              <a:t>Надеемся</a:t>
            </a:r>
            <a:r>
              <a:rPr sz="1600" b="1" spc="20" dirty="0">
                <a:solidFill>
                  <a:srgbClr val="04084A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4084A"/>
                </a:solidFill>
                <a:latin typeface="Arial"/>
                <a:cs typeface="Arial"/>
              </a:rPr>
              <a:t>стать</a:t>
            </a:r>
            <a:r>
              <a:rPr sz="1600" b="1" spc="50" dirty="0">
                <a:solidFill>
                  <a:srgbClr val="04084A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4084A"/>
                </a:solidFill>
                <a:latin typeface="Arial"/>
                <a:cs typeface="Arial"/>
              </a:rPr>
              <a:t>частью</a:t>
            </a:r>
            <a:r>
              <a:rPr sz="1600" b="1" spc="30" dirty="0">
                <a:solidFill>
                  <a:srgbClr val="04084A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4084A"/>
                </a:solidFill>
                <a:latin typeface="Arial"/>
                <a:cs typeface="Arial"/>
              </a:rPr>
              <a:t>«Орлят</a:t>
            </a:r>
            <a:r>
              <a:rPr sz="1600" b="1" spc="35" dirty="0">
                <a:solidFill>
                  <a:srgbClr val="04084A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4084A"/>
                </a:solidFill>
                <a:latin typeface="Arial"/>
                <a:cs typeface="Arial"/>
              </a:rPr>
              <a:t>России!»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04916" cy="51419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233041" y="214121"/>
            <a:ext cx="4855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43075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Arial"/>
                <a:cs typeface="Arial"/>
              </a:rPr>
              <a:t>ЦЕЛЬ ПРОЕКТА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8200" y="742950"/>
            <a:ext cx="8001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Цель Проекта</a:t>
            </a:r>
            <a:r>
              <a:rPr lang="ru-RU" sz="1400" dirty="0"/>
              <a:t> – содействие развитию социальной активности детей старшего дошкольного возраста в деятельности патриотической направленности и решения задач преемственности уровней дошкольного и начального общего образования.</a:t>
            </a:r>
          </a:p>
          <a:p>
            <a:r>
              <a:rPr lang="ru-RU" sz="1400" b="1" dirty="0"/>
              <a:t>Задачи Проекта:</a:t>
            </a:r>
            <a:endParaRPr lang="ru-RU" sz="1400" dirty="0"/>
          </a:p>
          <a:p>
            <a:r>
              <a:rPr lang="ru-RU" sz="1400" dirty="0"/>
              <a:t>- воспитывать ребенка дошкольного возраста как гражданина Российской Федерации, формировать основы его гражданской и культурной идентичности на соответствующем его возрасту содержании доступными средствами;</a:t>
            </a:r>
          </a:p>
          <a:p>
            <a:r>
              <a:rPr lang="ru-RU" sz="1400" dirty="0"/>
              <a:t>- создать условия для самоопределения и позитивной социализации детей старшего дошкольного возраста на основе традиционных ценностей российского общества;</a:t>
            </a:r>
          </a:p>
          <a:p>
            <a:r>
              <a:rPr lang="ru-RU" sz="1400" dirty="0"/>
              <a:t>- способствовать становлению нравственности, основанной на духовных отечественных традициях;</a:t>
            </a:r>
          </a:p>
          <a:p>
            <a:r>
              <a:rPr lang="ru-RU" sz="1400" dirty="0"/>
              <a:t>- повышать родительскую компетенцию в вопросах гражданско-патриотического воспитания детей;</a:t>
            </a:r>
          </a:p>
          <a:p>
            <a:r>
              <a:rPr lang="ru-RU" sz="1400" dirty="0"/>
              <a:t>- расширять контакты сетевого взаимодействия и социального партнерства в вопросах гражданско-патриотического воспитания детей.</a:t>
            </a:r>
          </a:p>
          <a:p>
            <a:r>
              <a:rPr lang="ru-RU" sz="1400" dirty="0"/>
              <a:t>Проект является долгосрочным.</a:t>
            </a:r>
          </a:p>
          <a:p>
            <a:r>
              <a:rPr lang="ru-RU" sz="1400" dirty="0"/>
              <a:t>Реализация проекта </a:t>
            </a:r>
            <a:r>
              <a:rPr lang="ru-RU" sz="1400" dirty="0" smtClean="0"/>
              <a:t>начинается  </a:t>
            </a:r>
            <a:r>
              <a:rPr lang="ru-RU" sz="1400" dirty="0"/>
              <a:t>с воспитанниками 6-7 лет и продолжается до момента поступления детей в школу.</a:t>
            </a:r>
            <a:br>
              <a:rPr lang="ru-RU" sz="1400" dirty="0"/>
            </a:br>
            <a:r>
              <a:rPr lang="ru-RU" sz="1400" dirty="0"/>
              <a:t>Проект проходит в три этапа: I этап – вводный, II этап – основной, III этап - заключительный.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239" y="467359"/>
            <a:ext cx="683323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85" dirty="0">
                <a:solidFill>
                  <a:srgbClr val="282828"/>
                </a:solidFill>
                <a:latin typeface="Cambria"/>
                <a:cs typeface="Cambria"/>
              </a:rPr>
              <a:t>С</a:t>
            </a:r>
            <a:r>
              <a:rPr sz="2400" spc="-85" dirty="0">
                <a:solidFill>
                  <a:srgbClr val="282828"/>
                </a:solidFill>
              </a:rPr>
              <a:t>имволика</a:t>
            </a:r>
            <a:r>
              <a:rPr sz="2400" spc="-250" dirty="0">
                <a:solidFill>
                  <a:srgbClr val="282828"/>
                </a:solidFill>
              </a:rPr>
              <a:t> </a:t>
            </a:r>
            <a:r>
              <a:rPr sz="2400" spc="-10" dirty="0">
                <a:solidFill>
                  <a:srgbClr val="282828"/>
                </a:solidFill>
              </a:rPr>
              <a:t>детского</a:t>
            </a:r>
            <a:r>
              <a:rPr sz="2400" spc="-225" dirty="0">
                <a:solidFill>
                  <a:srgbClr val="282828"/>
                </a:solidFill>
              </a:rPr>
              <a:t> </a:t>
            </a:r>
            <a:r>
              <a:rPr sz="2400" spc="-70" dirty="0">
                <a:solidFill>
                  <a:srgbClr val="282828"/>
                </a:solidFill>
              </a:rPr>
              <a:t>дошкольного</a:t>
            </a:r>
            <a:r>
              <a:rPr sz="2400" spc="-220" dirty="0">
                <a:solidFill>
                  <a:srgbClr val="282828"/>
                </a:solidFill>
              </a:rPr>
              <a:t> </a:t>
            </a:r>
            <a:r>
              <a:rPr sz="2400" spc="-60" dirty="0">
                <a:solidFill>
                  <a:srgbClr val="282828"/>
                </a:solidFill>
              </a:rPr>
              <a:t>дви</a:t>
            </a:r>
            <a:r>
              <a:rPr sz="2400" spc="-60" dirty="0">
                <a:solidFill>
                  <a:srgbClr val="282828"/>
                </a:solidFill>
                <a:latin typeface="Cambria"/>
                <a:cs typeface="Cambria"/>
              </a:rPr>
              <a:t>ж</a:t>
            </a:r>
            <a:r>
              <a:rPr sz="2400" spc="-60" dirty="0">
                <a:solidFill>
                  <a:srgbClr val="282828"/>
                </a:solidFill>
              </a:rPr>
              <a:t>ения</a:t>
            </a:r>
            <a:endParaRPr sz="2400">
              <a:latin typeface="Cambria"/>
              <a:cs typeface="Cambria"/>
            </a:endParaRPr>
          </a:p>
          <a:p>
            <a:pPr marL="3810" algn="ctr">
              <a:lnSpc>
                <a:spcPct val="100000"/>
              </a:lnSpc>
            </a:pPr>
            <a:r>
              <a:rPr sz="2400" spc="-10" dirty="0">
                <a:solidFill>
                  <a:srgbClr val="282828"/>
                </a:solidFill>
                <a:latin typeface="Cambria"/>
                <a:cs typeface="Cambria"/>
              </a:rPr>
              <a:t>«</a:t>
            </a:r>
            <a:r>
              <a:rPr sz="2400" spc="-5" dirty="0">
                <a:solidFill>
                  <a:srgbClr val="282828"/>
                </a:solidFill>
                <a:latin typeface="Cambria"/>
                <a:cs typeface="Cambria"/>
              </a:rPr>
              <a:t>О</a:t>
            </a:r>
            <a:r>
              <a:rPr sz="2400" spc="-50" dirty="0">
                <a:solidFill>
                  <a:srgbClr val="282828"/>
                </a:solidFill>
              </a:rPr>
              <a:t>рлят</a:t>
            </a:r>
            <a:r>
              <a:rPr sz="2400" spc="-55" dirty="0">
                <a:solidFill>
                  <a:srgbClr val="282828"/>
                </a:solidFill>
              </a:rPr>
              <a:t>а</a:t>
            </a:r>
            <a:r>
              <a:rPr sz="2400" spc="-215" dirty="0">
                <a:solidFill>
                  <a:srgbClr val="282828"/>
                </a:solidFill>
              </a:rPr>
              <a:t> </a:t>
            </a:r>
            <a:r>
              <a:rPr sz="2400" spc="-30" dirty="0">
                <a:solidFill>
                  <a:srgbClr val="282828"/>
                </a:solidFill>
              </a:rPr>
              <a:t>-</a:t>
            </a:r>
            <a:r>
              <a:rPr sz="2400" spc="-225" dirty="0">
                <a:solidFill>
                  <a:srgbClr val="282828"/>
                </a:solidFill>
              </a:rPr>
              <a:t> </a:t>
            </a:r>
            <a:r>
              <a:rPr sz="2400" spc="-80" dirty="0">
                <a:solidFill>
                  <a:srgbClr val="282828"/>
                </a:solidFill>
              </a:rPr>
              <a:t>дошколята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64" y="0"/>
            <a:ext cx="1442085" cy="5143500"/>
          </a:xfrm>
          <a:custGeom>
            <a:avLst/>
            <a:gdLst/>
            <a:ahLst/>
            <a:cxnLst/>
            <a:rect l="l" t="t" r="r" b="b"/>
            <a:pathLst>
              <a:path w="1442085" h="5143500">
                <a:moveTo>
                  <a:pt x="0" y="0"/>
                </a:moveTo>
                <a:lnTo>
                  <a:pt x="0" y="5143499"/>
                </a:lnTo>
                <a:lnTo>
                  <a:pt x="1441704" y="2571750"/>
                </a:lnTo>
                <a:lnTo>
                  <a:pt x="0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5816" y="1328927"/>
            <a:ext cx="2685288" cy="27630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35140" y="1328928"/>
            <a:ext cx="2135123" cy="308762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66844" y="1612391"/>
            <a:ext cx="1021079" cy="16992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08320" y="2983992"/>
            <a:ext cx="1100327" cy="16123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81812" y="18334"/>
            <a:ext cx="8362315" cy="5125720"/>
            <a:chOff x="781812" y="18334"/>
            <a:chExt cx="8362315" cy="51257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935" y="65530"/>
              <a:ext cx="6227064" cy="50520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1812" y="18334"/>
              <a:ext cx="4799076" cy="512516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3507" y="1038859"/>
            <a:ext cx="34753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solidFill>
                  <a:srgbClr val="000000"/>
                </a:solidFill>
              </a:rPr>
              <a:t>Н</a:t>
            </a:r>
            <a:r>
              <a:rPr sz="2400" spc="-80" dirty="0">
                <a:solidFill>
                  <a:srgbClr val="000000"/>
                </a:solidFill>
              </a:rPr>
              <a:t>а</a:t>
            </a:r>
            <a:r>
              <a:rPr sz="2400" spc="-75" dirty="0">
                <a:solidFill>
                  <a:srgbClr val="000000"/>
                </a:solidFill>
              </a:rPr>
              <a:t>правлени</a:t>
            </a:r>
            <a:r>
              <a:rPr sz="2400" spc="-65" dirty="0">
                <a:solidFill>
                  <a:srgbClr val="000000"/>
                </a:solidFill>
              </a:rPr>
              <a:t>я</a:t>
            </a:r>
            <a:r>
              <a:rPr sz="2400" spc="-210" dirty="0">
                <a:solidFill>
                  <a:srgbClr val="000000"/>
                </a:solidFill>
              </a:rPr>
              <a:t> </a:t>
            </a:r>
            <a:r>
              <a:rPr sz="2400" spc="-45" dirty="0">
                <a:solidFill>
                  <a:srgbClr val="000000"/>
                </a:solidFill>
              </a:rPr>
              <a:t>проекта: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485952" y="1874647"/>
            <a:ext cx="2441575" cy="1936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«О</a:t>
            </a:r>
            <a:r>
              <a:rPr sz="1600" spc="45" dirty="0">
                <a:latin typeface="Tahoma"/>
                <a:cs typeface="Tahoma"/>
              </a:rPr>
              <a:t>р</a:t>
            </a:r>
            <a:r>
              <a:rPr sz="1600" spc="50" dirty="0">
                <a:latin typeface="Tahoma"/>
                <a:cs typeface="Tahoma"/>
              </a:rPr>
              <a:t>л</a:t>
            </a:r>
            <a:r>
              <a:rPr sz="1600" spc="60" dirty="0">
                <a:latin typeface="Tahoma"/>
                <a:cs typeface="Tahoma"/>
              </a:rPr>
              <a:t>е</a:t>
            </a:r>
            <a:r>
              <a:rPr sz="1600" spc="70" dirty="0">
                <a:latin typeface="Tahoma"/>
                <a:cs typeface="Tahoma"/>
              </a:rPr>
              <a:t>н</a:t>
            </a:r>
            <a:r>
              <a:rPr sz="1600" spc="35" dirty="0">
                <a:latin typeface="Tahoma"/>
                <a:cs typeface="Tahoma"/>
              </a:rPr>
              <a:t>ок</a:t>
            </a:r>
            <a:r>
              <a:rPr sz="1600" spc="-170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–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45" dirty="0">
                <a:latin typeface="Tahoma"/>
                <a:cs typeface="Tahoma"/>
              </a:rPr>
              <a:t>вол</a:t>
            </a:r>
            <a:r>
              <a:rPr sz="1600" spc="50" dirty="0">
                <a:latin typeface="Tahoma"/>
                <a:cs typeface="Tahoma"/>
              </a:rPr>
              <a:t>онт</a:t>
            </a:r>
            <a:r>
              <a:rPr sz="1600" spc="-5" dirty="0">
                <a:latin typeface="Cambria"/>
                <a:cs typeface="Cambria"/>
              </a:rPr>
              <a:t>ё</a:t>
            </a:r>
            <a:r>
              <a:rPr sz="1600" spc="65" dirty="0">
                <a:latin typeface="Tahoma"/>
                <a:cs typeface="Tahoma"/>
              </a:rPr>
              <a:t>р</a:t>
            </a:r>
            <a:r>
              <a:rPr sz="1600" spc="-5" dirty="0">
                <a:latin typeface="Cambria"/>
                <a:cs typeface="Cambria"/>
              </a:rPr>
              <a:t>»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ahoma"/>
              <a:buChar char="-"/>
            </a:pPr>
            <a:endParaRPr sz="205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«О</a:t>
            </a:r>
            <a:r>
              <a:rPr sz="1600" spc="45" dirty="0">
                <a:latin typeface="Tahoma"/>
                <a:cs typeface="Tahoma"/>
              </a:rPr>
              <a:t>р</a:t>
            </a:r>
            <a:r>
              <a:rPr sz="1600" spc="50" dirty="0">
                <a:latin typeface="Tahoma"/>
                <a:cs typeface="Tahoma"/>
              </a:rPr>
              <a:t>л</a:t>
            </a:r>
            <a:r>
              <a:rPr sz="1600" spc="-5" dirty="0">
                <a:latin typeface="Cambria"/>
                <a:cs typeface="Cambria"/>
              </a:rPr>
              <a:t>ё</a:t>
            </a:r>
            <a:r>
              <a:rPr sz="1600" spc="55" dirty="0">
                <a:latin typeface="Tahoma"/>
                <a:cs typeface="Tahoma"/>
              </a:rPr>
              <a:t>н</a:t>
            </a:r>
            <a:r>
              <a:rPr sz="1600" spc="60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к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–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патри</a:t>
            </a:r>
            <a:r>
              <a:rPr sz="1600" spc="65" dirty="0">
                <a:latin typeface="Tahoma"/>
                <a:cs typeface="Tahoma"/>
              </a:rPr>
              <a:t>от</a:t>
            </a:r>
            <a:r>
              <a:rPr sz="1600" spc="-5" dirty="0">
                <a:latin typeface="Cambria"/>
                <a:cs typeface="Cambria"/>
              </a:rPr>
              <a:t>»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buFont typeface="Tahoma"/>
              <a:buChar char="-"/>
            </a:pPr>
            <a:endParaRPr sz="21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«О</a:t>
            </a:r>
            <a:r>
              <a:rPr sz="1600" spc="45" dirty="0">
                <a:latin typeface="Tahoma"/>
                <a:cs typeface="Tahoma"/>
              </a:rPr>
              <a:t>р</a:t>
            </a:r>
            <a:r>
              <a:rPr sz="1600" spc="50" dirty="0">
                <a:latin typeface="Tahoma"/>
                <a:cs typeface="Tahoma"/>
              </a:rPr>
              <a:t>л</a:t>
            </a:r>
            <a:r>
              <a:rPr sz="1600" spc="-5" dirty="0">
                <a:latin typeface="Cambria"/>
                <a:cs typeface="Cambria"/>
              </a:rPr>
              <a:t>ё</a:t>
            </a:r>
            <a:r>
              <a:rPr sz="1600" spc="55" dirty="0">
                <a:latin typeface="Tahoma"/>
                <a:cs typeface="Tahoma"/>
              </a:rPr>
              <a:t>н</a:t>
            </a:r>
            <a:r>
              <a:rPr sz="1600" spc="60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к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–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dirty="0">
                <a:latin typeface="Cambria"/>
                <a:cs typeface="Cambria"/>
              </a:rPr>
              <a:t>э</a:t>
            </a:r>
            <a:r>
              <a:rPr sz="1600" spc="30" dirty="0">
                <a:latin typeface="Tahoma"/>
                <a:cs typeface="Tahoma"/>
              </a:rPr>
              <a:t>ко</a:t>
            </a:r>
            <a:r>
              <a:rPr sz="1600" spc="35" dirty="0">
                <a:latin typeface="Tahoma"/>
                <a:cs typeface="Tahoma"/>
              </a:rPr>
              <a:t>л</a:t>
            </a:r>
            <a:r>
              <a:rPr sz="1600" spc="85" dirty="0">
                <a:latin typeface="Tahoma"/>
                <a:cs typeface="Tahoma"/>
              </a:rPr>
              <a:t>о</a:t>
            </a:r>
            <a:r>
              <a:rPr sz="1600" spc="70" dirty="0">
                <a:latin typeface="Tahoma"/>
                <a:cs typeface="Tahoma"/>
              </a:rPr>
              <a:t>г</a:t>
            </a:r>
            <a:r>
              <a:rPr sz="1600" spc="-5" dirty="0">
                <a:latin typeface="Cambria"/>
                <a:cs typeface="Cambria"/>
              </a:rPr>
              <a:t>»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ahoma"/>
              <a:buChar char="-"/>
            </a:pPr>
            <a:endParaRPr sz="205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latin typeface="Cambria"/>
                <a:cs typeface="Cambria"/>
              </a:rPr>
              <a:t>«О</a:t>
            </a:r>
            <a:r>
              <a:rPr sz="1600" spc="45" dirty="0">
                <a:latin typeface="Tahoma"/>
                <a:cs typeface="Tahoma"/>
              </a:rPr>
              <a:t>р</a:t>
            </a:r>
            <a:r>
              <a:rPr sz="1600" spc="50" dirty="0">
                <a:latin typeface="Tahoma"/>
                <a:cs typeface="Tahoma"/>
              </a:rPr>
              <a:t>л</a:t>
            </a:r>
            <a:r>
              <a:rPr sz="1600" spc="-5" dirty="0">
                <a:latin typeface="Cambria"/>
                <a:cs typeface="Cambria"/>
              </a:rPr>
              <a:t>ё</a:t>
            </a:r>
            <a:r>
              <a:rPr sz="1600" spc="55" dirty="0">
                <a:latin typeface="Tahoma"/>
                <a:cs typeface="Tahoma"/>
              </a:rPr>
              <a:t>н</a:t>
            </a:r>
            <a:r>
              <a:rPr sz="1600" spc="60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к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-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80" dirty="0">
                <a:latin typeface="Tahoma"/>
                <a:cs typeface="Tahoma"/>
              </a:rPr>
              <a:t>мастер</a:t>
            </a:r>
            <a:r>
              <a:rPr sz="1600" spc="-5" dirty="0">
                <a:latin typeface="Cambria"/>
                <a:cs typeface="Cambria"/>
              </a:rPr>
              <a:t>»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04916" cy="5141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581400" y="209550"/>
            <a:ext cx="412940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Ф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ишка</a:t>
            </a:r>
            <a:r>
              <a:rPr sz="160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30" dirty="0">
                <a:solidFill>
                  <a:srgbClr val="FFFFFF"/>
                </a:solidFill>
                <a:latin typeface="Tahoma"/>
                <a:cs typeface="Tahoma"/>
              </a:rPr>
              <a:t>проек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т</a:t>
            </a:r>
            <a:r>
              <a:rPr sz="1600" b="1" spc="-40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600" b="1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60" dirty="0">
                <a:solidFill>
                  <a:srgbClr val="FFFFFF"/>
                </a:solidFill>
                <a:latin typeface="Tahoma"/>
                <a:cs typeface="Tahoma"/>
              </a:rPr>
              <a:t>–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spc="-35" dirty="0">
                <a:solidFill>
                  <a:srgbClr val="FFFFFF"/>
                </a:solidFill>
                <a:latin typeface="Tahoma"/>
                <a:cs typeface="Tahoma"/>
              </a:rPr>
              <a:t>организация</a:t>
            </a:r>
            <a:r>
              <a:rPr sz="1600" b="1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30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етск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ого</a:t>
            </a:r>
            <a:r>
              <a:rPr sz="1600" b="1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55" dirty="0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sz="1600" b="1" spc="-45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600" b="1" spc="-25" dirty="0">
                <a:solidFill>
                  <a:srgbClr val="FFFFFF"/>
                </a:solidFill>
                <a:latin typeface="Tahoma"/>
                <a:cs typeface="Tahoma"/>
              </a:rPr>
              <a:t>триот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600" b="1" spc="-15" dirty="0">
                <a:solidFill>
                  <a:srgbClr val="FFFFFF"/>
                </a:solidFill>
                <a:latin typeface="Cambria"/>
                <a:cs typeface="Cambria"/>
              </a:rPr>
              <a:t>ч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еского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spc="-65" dirty="0">
                <a:solidFill>
                  <a:srgbClr val="FFFFFF"/>
                </a:solidFill>
                <a:latin typeface="Tahoma"/>
                <a:cs typeface="Tahoma"/>
              </a:rPr>
              <a:t>дви</a:t>
            </a:r>
            <a:r>
              <a:rPr sz="1600" b="1" spc="-10" dirty="0">
                <a:solidFill>
                  <a:srgbClr val="FFFFFF"/>
                </a:solidFill>
                <a:latin typeface="Cambria"/>
                <a:cs typeface="Cambria"/>
              </a:rPr>
              <a:t>ж</a:t>
            </a:r>
            <a:r>
              <a:rPr sz="1600" b="1" spc="-40" dirty="0">
                <a:solidFill>
                  <a:srgbClr val="FFFFFF"/>
                </a:solidFill>
                <a:latin typeface="Tahoma"/>
                <a:cs typeface="Tahoma"/>
              </a:rPr>
              <a:t>ения</a:t>
            </a:r>
            <a:r>
              <a:rPr sz="1600" b="1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85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1600" b="1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1600" b="1" spc="-2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600" b="1" spc="-105" dirty="0">
                <a:solidFill>
                  <a:srgbClr val="FFFFFF"/>
                </a:solidFill>
                <a:latin typeface="Tahoma"/>
                <a:cs typeface="Tahoma"/>
              </a:rPr>
              <a:t>шко</a:t>
            </a:r>
            <a:r>
              <a:rPr sz="1600" b="1" spc="-100" dirty="0">
                <a:solidFill>
                  <a:srgbClr val="FFFFFF"/>
                </a:solidFill>
                <a:latin typeface="Tahoma"/>
                <a:cs typeface="Tahoma"/>
              </a:rPr>
              <a:t>л</a:t>
            </a:r>
            <a:r>
              <a:rPr sz="1600" b="1" spc="-30" dirty="0">
                <a:solidFill>
                  <a:srgbClr val="FFFFFF"/>
                </a:solidFill>
                <a:latin typeface="Tahoma"/>
                <a:cs typeface="Tahoma"/>
              </a:rPr>
              <a:t>ьном</a:t>
            </a:r>
            <a:r>
              <a:rPr sz="16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45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1600" b="1" spc="-5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зра</a:t>
            </a:r>
            <a:r>
              <a:rPr sz="1600" b="1" spc="5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те.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28800" y="133350"/>
            <a:ext cx="818388" cy="81686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  <p:sp>
        <p:nvSpPr>
          <p:cNvPr id="14" name="object 3"/>
          <p:cNvSpPr txBox="1">
            <a:spLocks/>
          </p:cNvSpPr>
          <p:nvPr/>
        </p:nvSpPr>
        <p:spPr>
          <a:xfrm>
            <a:off x="1981200" y="1123950"/>
            <a:ext cx="7468870" cy="61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В</a:t>
            </a:r>
            <a:r>
              <a:rPr kumimoji="0" lang="ru-RU" sz="2400" b="0" i="0" u="none" strike="noStrike" kern="0" cap="none" spc="-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ид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ы</a:t>
            </a:r>
            <a:r>
              <a:rPr kumimoji="0" lang="ru-RU" sz="2400" b="0" i="0" u="none" strike="noStrike" kern="0" cap="none" spc="-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соц</a:t>
            </a:r>
            <a:r>
              <a:rPr kumimoji="0" lang="ru-RU" sz="2400" b="0" i="0" u="none" strike="noStrike" kern="0" cap="none" spc="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2400" b="0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альн</a:t>
            </a:r>
            <a:r>
              <a:rPr kumimoji="0" lang="ru-RU" sz="2400" b="0" i="0" u="none" strike="noStrike" kern="0" cap="none" spc="-4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й</a:t>
            </a:r>
            <a:r>
              <a:rPr kumimoji="0" lang="ru-RU" sz="2400" b="0" i="0" u="none" strike="noStrike" kern="0" cap="none" spc="-7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 </a:t>
            </a:r>
            <a:r>
              <a:rPr kumimoji="0" lang="ru-RU" sz="2400" b="0" i="0" u="none" strike="noStrike" kern="0" cap="none" spc="-8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активн</a:t>
            </a:r>
            <a:r>
              <a:rPr kumimoji="0" lang="ru-RU" sz="2400" b="0" i="0" u="none" strike="noStrike" kern="0" cap="none" spc="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ости</a:t>
            </a:r>
            <a:r>
              <a:rPr kumimoji="0" lang="ru-RU" sz="2400" b="0" i="0" u="none" strike="noStrike" kern="0" cap="none" spc="-23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</a:t>
            </a:r>
            <a:r>
              <a:rPr kumimoji="0" lang="ru-RU" sz="2400" b="0" i="0" u="none" strike="noStrike" kern="0" cap="none" spc="-22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0" cap="none" spc="-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</a:t>
            </a:r>
            <a:r>
              <a:rPr kumimoji="0" lang="ru-RU" sz="2400" b="0" i="0" u="none" strike="noStrike" kern="0" cap="none" spc="-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равл</a:t>
            </a:r>
            <a:r>
              <a:rPr kumimoji="0" lang="ru-RU" sz="2400" b="0" i="0" u="none" strike="noStrike" kern="0" cap="none" spc="-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r>
              <a:rPr kumimoji="0" lang="ru-RU" sz="2400" b="0" i="0" u="none" strike="noStrike" kern="0" cap="none" spc="-8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ни</a:t>
            </a:r>
            <a:r>
              <a:rPr kumimoji="0" lang="ru-RU" sz="2400" b="0" i="0" u="none" strike="noStrike" kern="0" cap="none" spc="-7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ям</a:t>
            </a:r>
            <a:r>
              <a:rPr kumimoji="0" lang="ru-RU" sz="2400" b="0" i="0" u="none" strike="noStrike" kern="0" cap="none" spc="-2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j-ea"/>
              <a:cs typeface="Cambria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-4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(акции,</a:t>
            </a:r>
            <a:r>
              <a:rPr kumimoji="0" lang="ru-RU" sz="1400" b="0" i="0" u="none" strike="noStrike" kern="0" cap="none" spc="-14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0" cap="none" spc="-3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мероприятия,</a:t>
            </a:r>
            <a:r>
              <a:rPr kumimoji="0" lang="ru-RU" sz="1400" b="0" i="0" u="none" strike="noStrike" kern="0" cap="none" spc="-1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0" cap="none" spc="-4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праздники,</a:t>
            </a:r>
            <a:r>
              <a:rPr kumimoji="0" lang="ru-RU" sz="1400" b="0" i="0" u="none" strike="noStrike" kern="0" cap="none" spc="-1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0" cap="none" spc="-1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добр</a:t>
            </a:r>
            <a:r>
              <a:rPr kumimoji="0" lang="ru-RU" sz="1400" b="0" i="0" u="none" strike="noStrike" kern="0" cap="none" spc="-1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j-ea"/>
                <a:cs typeface="Cambria"/>
              </a:rPr>
              <a:t>ы</a:t>
            </a:r>
            <a:r>
              <a:rPr kumimoji="0" lang="ru-RU" sz="1400" b="0" i="0" u="none" strike="noStrike" kern="0" cap="none" spc="-1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r>
              <a:rPr kumimoji="0" lang="ru-RU" sz="1400" b="0" i="0" u="none" strike="noStrike" kern="0" cap="none" spc="-1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0" cap="none" spc="-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дела)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j-ea"/>
              <a:cs typeface="Cambria"/>
            </a:endParaRPr>
          </a:p>
        </p:txBody>
      </p:sp>
      <p:sp>
        <p:nvSpPr>
          <p:cNvPr id="15" name="object 4"/>
          <p:cNvSpPr txBox="1"/>
          <p:nvPr/>
        </p:nvSpPr>
        <p:spPr>
          <a:xfrm>
            <a:off x="3048000" y="1733550"/>
            <a:ext cx="4876800" cy="3270767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5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30" dirty="0">
                <a:latin typeface="Cambria"/>
                <a:cs typeface="Cambria"/>
              </a:rPr>
              <a:t>«Т</a:t>
            </a:r>
            <a:r>
              <a:rPr sz="2400" spc="30" dirty="0">
                <a:latin typeface="Tahoma"/>
                <a:cs typeface="Tahoma"/>
              </a:rPr>
              <a:t>р</a:t>
            </a:r>
            <a:r>
              <a:rPr sz="2400" spc="30" dirty="0">
                <a:latin typeface="Cambria"/>
                <a:cs typeface="Cambria"/>
              </a:rPr>
              <a:t>у</a:t>
            </a:r>
            <a:r>
              <a:rPr sz="2400" spc="30" dirty="0">
                <a:latin typeface="Tahoma"/>
                <a:cs typeface="Tahoma"/>
              </a:rPr>
              <a:t>дово</a:t>
            </a:r>
            <a:r>
              <a:rPr sz="2400" spc="30" dirty="0">
                <a:latin typeface="Cambria"/>
                <a:cs typeface="Cambria"/>
              </a:rPr>
              <a:t>й</a:t>
            </a:r>
            <a:r>
              <a:rPr sz="2400" spc="-35" dirty="0">
                <a:latin typeface="Cambria"/>
                <a:cs typeface="Cambria"/>
              </a:rPr>
              <a:t> </a:t>
            </a:r>
            <a:r>
              <a:rPr sz="2400" spc="65" dirty="0">
                <a:latin typeface="Tahoma"/>
                <a:cs typeface="Tahoma"/>
              </a:rPr>
              <a:t>десант</a:t>
            </a:r>
            <a:r>
              <a:rPr sz="2400" spc="65" dirty="0">
                <a:latin typeface="Cambria"/>
                <a:cs typeface="Cambria"/>
              </a:rPr>
              <a:t>»</a:t>
            </a:r>
            <a:endParaRPr sz="2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260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-5" dirty="0">
                <a:latin typeface="Cambria"/>
                <a:cs typeface="Cambria"/>
              </a:rPr>
              <a:t>«С</a:t>
            </a:r>
            <a:r>
              <a:rPr sz="2400" spc="55" dirty="0">
                <a:latin typeface="Tahoma"/>
                <a:cs typeface="Tahoma"/>
              </a:rPr>
              <a:t>т</a:t>
            </a:r>
            <a:r>
              <a:rPr sz="2400" spc="20" dirty="0">
                <a:latin typeface="Tahoma"/>
                <a:cs typeface="Tahoma"/>
              </a:rPr>
              <a:t>арши</a:t>
            </a:r>
            <a:r>
              <a:rPr sz="2400" spc="90" dirty="0">
                <a:latin typeface="Tahoma"/>
                <a:cs typeface="Tahoma"/>
              </a:rPr>
              <a:t>е</a:t>
            </a:r>
            <a:r>
              <a:rPr sz="2400" spc="-165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–</a:t>
            </a:r>
            <a:r>
              <a:rPr sz="2400" spc="55" dirty="0">
                <a:latin typeface="Tahoma"/>
                <a:cs typeface="Tahoma"/>
              </a:rPr>
              <a:t>мл</a:t>
            </a:r>
            <a:r>
              <a:rPr sz="2400" spc="50" dirty="0">
                <a:latin typeface="Tahoma"/>
                <a:cs typeface="Tahoma"/>
              </a:rPr>
              <a:t>а</a:t>
            </a:r>
            <a:r>
              <a:rPr sz="2400" spc="60" dirty="0">
                <a:latin typeface="Tahoma"/>
                <a:cs typeface="Tahoma"/>
              </a:rPr>
              <a:t>д</a:t>
            </a:r>
            <a:r>
              <a:rPr sz="2400" spc="-20" dirty="0">
                <a:latin typeface="Tahoma"/>
                <a:cs typeface="Tahoma"/>
              </a:rPr>
              <a:t>ш</a:t>
            </a:r>
            <a:r>
              <a:rPr sz="2400" spc="-10" dirty="0">
                <a:latin typeface="Tahoma"/>
                <a:cs typeface="Tahoma"/>
              </a:rPr>
              <a:t>и</a:t>
            </a:r>
            <a:r>
              <a:rPr sz="2400" spc="70" dirty="0">
                <a:latin typeface="Tahoma"/>
                <a:cs typeface="Tahoma"/>
              </a:rPr>
              <a:t>м</a:t>
            </a:r>
            <a:r>
              <a:rPr sz="2400" spc="-5" dirty="0">
                <a:latin typeface="Cambria"/>
                <a:cs typeface="Cambria"/>
              </a:rPr>
              <a:t>»</a:t>
            </a:r>
            <a:endParaRPr sz="2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280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-5" dirty="0">
                <a:latin typeface="Cambria"/>
                <a:cs typeface="Cambria"/>
              </a:rPr>
              <a:t>«</a:t>
            </a:r>
            <a:r>
              <a:rPr sz="2400" spc="-15" dirty="0">
                <a:latin typeface="Cambria"/>
                <a:cs typeface="Cambria"/>
              </a:rPr>
              <a:t>К</a:t>
            </a:r>
            <a:r>
              <a:rPr sz="2400" spc="25" dirty="0">
                <a:latin typeface="Tahoma"/>
                <a:cs typeface="Tahoma"/>
              </a:rPr>
              <a:t>ни</a:t>
            </a:r>
            <a:r>
              <a:rPr sz="2400" spc="-10" dirty="0">
                <a:latin typeface="Cambria"/>
                <a:cs typeface="Cambria"/>
              </a:rPr>
              <a:t>ж</a:t>
            </a:r>
            <a:r>
              <a:rPr sz="2400" spc="15" dirty="0">
                <a:latin typeface="Tahoma"/>
                <a:cs typeface="Tahoma"/>
              </a:rPr>
              <a:t>кин</a:t>
            </a:r>
            <a:r>
              <a:rPr sz="2400" spc="45" dirty="0">
                <a:latin typeface="Tahoma"/>
                <a:cs typeface="Tahoma"/>
              </a:rPr>
              <a:t>а</a:t>
            </a:r>
            <a:r>
              <a:rPr sz="2400" spc="-175" dirty="0">
                <a:latin typeface="Tahoma"/>
                <a:cs typeface="Tahoma"/>
              </a:rPr>
              <a:t> </a:t>
            </a:r>
            <a:r>
              <a:rPr sz="2400" spc="50" dirty="0">
                <a:latin typeface="Tahoma"/>
                <a:cs typeface="Tahoma"/>
              </a:rPr>
              <a:t>бо</a:t>
            </a:r>
            <a:r>
              <a:rPr sz="2400" spc="55" dirty="0">
                <a:latin typeface="Tahoma"/>
                <a:cs typeface="Tahoma"/>
              </a:rPr>
              <a:t>л</a:t>
            </a:r>
            <a:r>
              <a:rPr sz="2400" spc="45" dirty="0">
                <a:latin typeface="Tahoma"/>
                <a:cs typeface="Tahoma"/>
              </a:rPr>
              <a:t>ьн</a:t>
            </a:r>
            <a:r>
              <a:rPr sz="2400" spc="5" dirty="0">
                <a:latin typeface="Tahoma"/>
                <a:cs typeface="Tahoma"/>
              </a:rPr>
              <a:t>и</a:t>
            </a:r>
            <a:r>
              <a:rPr sz="2400" spc="60" dirty="0">
                <a:latin typeface="Tahoma"/>
                <a:cs typeface="Tahoma"/>
              </a:rPr>
              <a:t>ц</a:t>
            </a:r>
            <a:r>
              <a:rPr sz="2400" spc="45" dirty="0">
                <a:latin typeface="Tahoma"/>
                <a:cs typeface="Tahoma"/>
              </a:rPr>
              <a:t>а</a:t>
            </a:r>
            <a:r>
              <a:rPr sz="2400" spc="-5" dirty="0">
                <a:latin typeface="Cambria"/>
                <a:cs typeface="Cambria"/>
              </a:rPr>
              <a:t>»</a:t>
            </a:r>
            <a:endParaRPr sz="2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-5" dirty="0">
                <a:latin typeface="Cambria"/>
                <a:cs typeface="Cambria"/>
              </a:rPr>
              <a:t>«</a:t>
            </a:r>
            <a:r>
              <a:rPr sz="2400" spc="-60" dirty="0">
                <a:latin typeface="Cambria"/>
                <a:cs typeface="Cambria"/>
              </a:rPr>
              <a:t> </a:t>
            </a:r>
            <a:r>
              <a:rPr sz="2400" spc="25" dirty="0">
                <a:latin typeface="Cambria"/>
                <a:cs typeface="Cambria"/>
              </a:rPr>
              <a:t>Э</a:t>
            </a:r>
            <a:r>
              <a:rPr sz="2400" spc="25" dirty="0">
                <a:latin typeface="Tahoma"/>
                <a:cs typeface="Tahoma"/>
              </a:rPr>
              <a:t>колята</a:t>
            </a:r>
            <a:r>
              <a:rPr sz="2400" spc="25" dirty="0">
                <a:latin typeface="Cambria"/>
                <a:cs typeface="Cambria"/>
              </a:rPr>
              <a:t>»</a:t>
            </a:r>
            <a:endParaRPr sz="2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275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-5" dirty="0">
                <a:latin typeface="Cambria"/>
                <a:cs typeface="Cambria"/>
              </a:rPr>
              <a:t>«С</a:t>
            </a:r>
            <a:r>
              <a:rPr sz="2400" spc="65" dirty="0">
                <a:latin typeface="Tahoma"/>
                <a:cs typeface="Tahoma"/>
              </a:rPr>
              <a:t>о</a:t>
            </a:r>
            <a:r>
              <a:rPr sz="2400" spc="70" dirty="0">
                <a:latin typeface="Tahoma"/>
                <a:cs typeface="Tahoma"/>
              </a:rPr>
              <a:t>р</a:t>
            </a:r>
            <a:r>
              <a:rPr sz="2400" spc="55" dirty="0">
                <a:latin typeface="Tahoma"/>
                <a:cs typeface="Tahoma"/>
              </a:rPr>
              <a:t>т</a:t>
            </a:r>
            <a:r>
              <a:rPr sz="2400" spc="30" dirty="0">
                <a:latin typeface="Tahoma"/>
                <a:cs typeface="Tahoma"/>
              </a:rPr>
              <a:t>ировка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80" dirty="0">
                <a:latin typeface="Tahoma"/>
                <a:cs typeface="Tahoma"/>
              </a:rPr>
              <a:t>м</a:t>
            </a:r>
            <a:r>
              <a:rPr sz="2400" spc="-10" dirty="0">
                <a:latin typeface="Cambria"/>
                <a:cs typeface="Cambria"/>
              </a:rPr>
              <a:t>у</a:t>
            </a:r>
            <a:r>
              <a:rPr sz="2400" spc="80" dirty="0">
                <a:latin typeface="Tahoma"/>
                <a:cs typeface="Tahoma"/>
              </a:rPr>
              <a:t>сор</a:t>
            </a:r>
            <a:r>
              <a:rPr sz="2400" spc="75" dirty="0">
                <a:latin typeface="Tahoma"/>
                <a:cs typeface="Tahoma"/>
              </a:rPr>
              <a:t>а</a:t>
            </a:r>
            <a:r>
              <a:rPr sz="2400" spc="-5" dirty="0">
                <a:latin typeface="Cambria"/>
                <a:cs typeface="Cambria"/>
              </a:rPr>
              <a:t>»</a:t>
            </a:r>
            <a:endParaRPr sz="2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-5" dirty="0">
                <a:latin typeface="Cambria"/>
                <a:cs typeface="Cambria"/>
              </a:rPr>
              <a:t>«</a:t>
            </a:r>
            <a:r>
              <a:rPr sz="2400" spc="65" dirty="0">
                <a:latin typeface="Tahoma"/>
                <a:cs typeface="Tahoma"/>
              </a:rPr>
              <a:t>З</a:t>
            </a:r>
            <a:r>
              <a:rPr sz="2400" spc="70" dirty="0">
                <a:latin typeface="Tahoma"/>
                <a:cs typeface="Tahoma"/>
              </a:rPr>
              <a:t>а</a:t>
            </a:r>
            <a:r>
              <a:rPr sz="2400" dirty="0">
                <a:latin typeface="Cambria"/>
                <a:cs typeface="Cambria"/>
              </a:rPr>
              <a:t>щ</a:t>
            </a:r>
            <a:r>
              <a:rPr sz="2400" spc="25" dirty="0">
                <a:latin typeface="Tahoma"/>
                <a:cs typeface="Tahoma"/>
              </a:rPr>
              <a:t>итн</a:t>
            </a:r>
            <a:r>
              <a:rPr sz="2400" spc="35" dirty="0">
                <a:latin typeface="Tahoma"/>
                <a:cs typeface="Tahoma"/>
              </a:rPr>
              <a:t>и</a:t>
            </a:r>
            <a:r>
              <a:rPr sz="2400" dirty="0">
                <a:latin typeface="Tahoma"/>
                <a:cs typeface="Tahoma"/>
              </a:rPr>
              <a:t>ки</a:t>
            </a:r>
            <a:r>
              <a:rPr sz="2400" spc="-16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прир</a:t>
            </a:r>
            <a:r>
              <a:rPr sz="2400" spc="65" dirty="0">
                <a:latin typeface="Tahoma"/>
                <a:cs typeface="Tahoma"/>
              </a:rPr>
              <a:t>о</a:t>
            </a:r>
            <a:r>
              <a:rPr sz="2400" spc="80" dirty="0">
                <a:latin typeface="Tahoma"/>
                <a:cs typeface="Tahoma"/>
              </a:rPr>
              <a:t>д</a:t>
            </a:r>
            <a:r>
              <a:rPr sz="2400" spc="-15" dirty="0">
                <a:latin typeface="Cambria"/>
                <a:cs typeface="Cambria"/>
              </a:rPr>
              <a:t>ы»</a:t>
            </a:r>
            <a:endParaRPr sz="2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-5" dirty="0">
                <a:latin typeface="Cambria"/>
                <a:cs typeface="Cambria"/>
              </a:rPr>
              <a:t>«</a:t>
            </a:r>
            <a:r>
              <a:rPr sz="2400" spc="-10" dirty="0">
                <a:latin typeface="Cambria"/>
                <a:cs typeface="Cambria"/>
              </a:rPr>
              <a:t>О</a:t>
            </a:r>
            <a:r>
              <a:rPr sz="2400" spc="50" dirty="0">
                <a:latin typeface="Tahoma"/>
                <a:cs typeface="Tahoma"/>
              </a:rPr>
              <a:t>т</a:t>
            </a:r>
            <a:r>
              <a:rPr sz="2400" spc="25" dirty="0">
                <a:latin typeface="Tahoma"/>
                <a:cs typeface="Tahoma"/>
              </a:rPr>
              <a:t>кр</a:t>
            </a:r>
            <a:r>
              <a:rPr sz="2400" spc="-15" dirty="0">
                <a:latin typeface="Cambria"/>
                <a:cs typeface="Cambria"/>
              </a:rPr>
              <a:t>ы</a:t>
            </a:r>
            <a:r>
              <a:rPr sz="2400" spc="50" dirty="0">
                <a:latin typeface="Tahoma"/>
                <a:cs typeface="Tahoma"/>
              </a:rPr>
              <a:t>т</a:t>
            </a:r>
            <a:r>
              <a:rPr sz="2400" spc="20" dirty="0">
                <a:latin typeface="Tahoma"/>
                <a:cs typeface="Tahoma"/>
              </a:rPr>
              <a:t>ка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в</a:t>
            </a:r>
            <a:r>
              <a:rPr sz="2400" spc="-17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к</a:t>
            </a:r>
            <a:r>
              <a:rPr sz="2400" spc="25" dirty="0">
                <a:latin typeface="Tahoma"/>
                <a:cs typeface="Tahoma"/>
              </a:rPr>
              <a:t>а</a:t>
            </a:r>
            <a:r>
              <a:rPr sz="2400" spc="-10" dirty="0">
                <a:latin typeface="Cambria"/>
                <a:cs typeface="Cambria"/>
              </a:rPr>
              <a:t>ж</a:t>
            </a:r>
            <a:r>
              <a:rPr sz="2400" spc="60" dirty="0">
                <a:latin typeface="Tahoma"/>
                <a:cs typeface="Tahoma"/>
              </a:rPr>
              <a:t>д</a:t>
            </a:r>
            <a:r>
              <a:rPr sz="2400" spc="-15" dirty="0">
                <a:latin typeface="Cambria"/>
                <a:cs typeface="Cambria"/>
              </a:rPr>
              <a:t>ы</a:t>
            </a:r>
            <a:r>
              <a:rPr sz="2400" spc="-5" dirty="0">
                <a:latin typeface="Cambria"/>
                <a:cs typeface="Cambria"/>
              </a:rPr>
              <a:t>й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spc="70" dirty="0">
                <a:latin typeface="Tahoma"/>
                <a:cs typeface="Tahoma"/>
              </a:rPr>
              <a:t>до</a:t>
            </a:r>
            <a:r>
              <a:rPr sz="2400" spc="75" dirty="0">
                <a:latin typeface="Tahoma"/>
                <a:cs typeface="Tahoma"/>
              </a:rPr>
              <a:t>м</a:t>
            </a:r>
            <a:r>
              <a:rPr sz="2400" spc="-5" dirty="0">
                <a:latin typeface="Cambria"/>
                <a:cs typeface="Cambria"/>
              </a:rPr>
              <a:t>»</a:t>
            </a:r>
            <a:endParaRPr sz="24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spcBef>
                <a:spcPts val="275"/>
              </a:spcBef>
              <a:buFont typeface="Tahoma"/>
              <a:buChar char="-"/>
              <a:tabLst>
                <a:tab pos="299085" algn="l"/>
                <a:tab pos="299720" algn="l"/>
              </a:tabLst>
            </a:pPr>
            <a:r>
              <a:rPr sz="2400" spc="-5" dirty="0">
                <a:latin typeface="Cambria"/>
                <a:cs typeface="Cambria"/>
              </a:rPr>
              <a:t>«П</a:t>
            </a:r>
            <a:r>
              <a:rPr sz="2400" spc="80" dirty="0">
                <a:latin typeface="Tahoma"/>
                <a:cs typeface="Tahoma"/>
              </a:rPr>
              <a:t>и</a:t>
            </a:r>
            <a:r>
              <a:rPr sz="2400" spc="70" dirty="0">
                <a:latin typeface="Tahoma"/>
                <a:cs typeface="Tahoma"/>
              </a:rPr>
              <a:t>с</a:t>
            </a:r>
            <a:r>
              <a:rPr sz="2400" spc="65" dirty="0">
                <a:latin typeface="Tahoma"/>
                <a:cs typeface="Tahoma"/>
              </a:rPr>
              <a:t>ьмо</a:t>
            </a:r>
            <a:r>
              <a:rPr sz="2400" spc="-175" dirty="0">
                <a:latin typeface="Tahoma"/>
                <a:cs typeface="Tahoma"/>
              </a:rPr>
              <a:t> </a:t>
            </a:r>
            <a:r>
              <a:rPr sz="2400" spc="100" dirty="0">
                <a:latin typeface="Tahoma"/>
                <a:cs typeface="Tahoma"/>
              </a:rPr>
              <a:t>с</a:t>
            </a:r>
            <a:r>
              <a:rPr sz="2400" spc="120" dirty="0">
                <a:latin typeface="Tahoma"/>
                <a:cs typeface="Tahoma"/>
              </a:rPr>
              <a:t>о</a:t>
            </a:r>
            <a:r>
              <a:rPr sz="2400" spc="45" dirty="0">
                <a:latin typeface="Tahoma"/>
                <a:cs typeface="Tahoma"/>
              </a:rPr>
              <a:t>л</a:t>
            </a:r>
            <a:r>
              <a:rPr sz="2400" spc="50" dirty="0">
                <a:latin typeface="Tahoma"/>
                <a:cs typeface="Tahoma"/>
              </a:rPr>
              <a:t>дат</a:t>
            </a:r>
            <a:r>
              <a:rPr sz="2400" spc="-10" dirty="0">
                <a:latin typeface="Cambria"/>
                <a:cs typeface="Cambria"/>
              </a:rPr>
              <a:t>у</a:t>
            </a:r>
            <a:r>
              <a:rPr sz="2400" spc="-5" dirty="0">
                <a:latin typeface="Cambria"/>
                <a:cs typeface="Cambria"/>
              </a:rPr>
              <a:t>»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spc="5" dirty="0">
                <a:latin typeface="Tahoma"/>
                <a:cs typeface="Tahoma"/>
              </a:rPr>
              <a:t>и</a:t>
            </a:r>
            <a:r>
              <a:rPr sz="2400" spc="-165" dirty="0">
                <a:latin typeface="Tahoma"/>
                <a:cs typeface="Tahoma"/>
              </a:rPr>
              <a:t> </a:t>
            </a:r>
            <a:r>
              <a:rPr sz="2400" spc="55" dirty="0">
                <a:latin typeface="Tahoma"/>
                <a:cs typeface="Tahoma"/>
              </a:rPr>
              <a:t>т</a:t>
            </a:r>
            <a:r>
              <a:rPr sz="2400" spc="-10" dirty="0">
                <a:latin typeface="Tahoma"/>
                <a:cs typeface="Tahoma"/>
              </a:rPr>
              <a:t>.д</a:t>
            </a:r>
            <a:r>
              <a:rPr sz="2400" spc="-80" dirty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26252" cy="514349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7702295" y="0"/>
            <a:ext cx="1442085" cy="5143500"/>
          </a:xfrm>
          <a:custGeom>
            <a:avLst/>
            <a:gdLst/>
            <a:ahLst/>
            <a:cxnLst/>
            <a:rect l="l" t="t" r="r" b="b"/>
            <a:pathLst>
              <a:path w="1442084" h="5143500">
                <a:moveTo>
                  <a:pt x="1441703" y="0"/>
                </a:moveTo>
                <a:lnTo>
                  <a:pt x="0" y="2571750"/>
                </a:lnTo>
                <a:lnTo>
                  <a:pt x="1441703" y="5143499"/>
                </a:lnTo>
                <a:lnTo>
                  <a:pt x="1441703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011" y="2322575"/>
            <a:ext cx="3755136" cy="28194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2019" cy="82143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038600" y="28575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1</a:t>
            </a:r>
            <a:r>
              <a:rPr lang="ru-RU" sz="2400" b="1" dirty="0"/>
              <a:t>. Модуль «Родина Орленка-дошколенка».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Воспитательное направление модуля: патриотическое.</a:t>
            </a:r>
          </a:p>
          <a:p>
            <a:r>
              <a:rPr lang="ru-RU" sz="2400" dirty="0"/>
              <a:t>Ценности модуля: родина, природа.</a:t>
            </a:r>
            <a:br>
              <a:rPr lang="ru-RU" sz="2400" dirty="0"/>
            </a:br>
            <a:r>
              <a:rPr lang="ru-RU" sz="2400" dirty="0"/>
              <a:t>Содержание модуля направлено на формирование нравственного и патриотического сознания обучающихся; воспитание у детей чувства любви и долга к Отечеству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12920" cy="510235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362200" y="514350"/>
            <a:ext cx="5943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/>
              <a:t>Модуль «Дружба Орленка-дошколенка».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Воспитательное направление модуля: социальное.</a:t>
            </a:r>
          </a:p>
          <a:p>
            <a:r>
              <a:rPr lang="ru-RU" sz="2400" dirty="0"/>
              <a:t>Ценности модуля: человек, семья, дружба, сотрудничество.</a:t>
            </a:r>
            <a:br>
              <a:rPr lang="ru-RU" sz="2400" dirty="0"/>
            </a:br>
            <a:r>
              <a:rPr lang="ru-RU" sz="2400" dirty="0"/>
              <a:t>Содержание модуля направлено на формирование ценностного отношения детей к семье, другому человеку, моральных ценностей, нравственных качеств и идеалов.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26252" cy="514349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7702295" y="0"/>
            <a:ext cx="1442085" cy="5143500"/>
          </a:xfrm>
          <a:custGeom>
            <a:avLst/>
            <a:gdLst/>
            <a:ahLst/>
            <a:cxnLst/>
            <a:rect l="l" t="t" r="r" b="b"/>
            <a:pathLst>
              <a:path w="1442084" h="5143500">
                <a:moveTo>
                  <a:pt x="1441703" y="0"/>
                </a:moveTo>
                <a:lnTo>
                  <a:pt x="0" y="2571750"/>
                </a:lnTo>
                <a:lnTo>
                  <a:pt x="1441703" y="5143499"/>
                </a:lnTo>
                <a:lnTo>
                  <a:pt x="1441703" y="0"/>
                </a:lnTo>
                <a:close/>
              </a:path>
            </a:pathLst>
          </a:custGeom>
          <a:solidFill>
            <a:srgbClr val="FFBC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011" y="2322575"/>
            <a:ext cx="3755136" cy="28194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2019" cy="82143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038600" y="36195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Модуль «Добро Орленка-дошколенка».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Воспитательное направление модуля: духовно-нравственное.</a:t>
            </a:r>
          </a:p>
          <a:p>
            <a:r>
              <a:rPr lang="ru-RU" dirty="0"/>
              <a:t>Ценности модуля: жизнь, милосердие, добро.</a:t>
            </a:r>
            <a:br>
              <a:rPr lang="ru-RU" dirty="0"/>
            </a:br>
            <a:r>
              <a:rPr lang="ru-RU" dirty="0"/>
              <a:t>Содержание модуля направлено на развитие ценностно-смысловой сферы дошкольников на основе творческого взаимодействия в детско-взрослой общности; воспитание социальных чувств и навыков, способности к сопереживанию; создание условий для возникновения у ребенка нравственного, социально значимого поступка, приобретения ребенком опыта милосердия и заботы.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03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12920" cy="510235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19" cy="8168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62200" y="249853"/>
            <a:ext cx="5562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4. Модуль «Познание Орленка-дошколенка».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Воспитательное направление модуля: познавательное.</a:t>
            </a:r>
          </a:p>
          <a:p>
            <a:r>
              <a:rPr lang="ru-RU" sz="2400" dirty="0"/>
              <a:t>Ценности модуля: познание Содержание модуля направлено на формирование у детей отношения к познанию как ценности, обогащению их представлений о том, как интересно и важно узнавать что- то новое, делать «открытия», чему-то учиться.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205</Words>
  <Application>Microsoft Office PowerPoint</Application>
  <PresentationFormat>Экран (16:9)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«Орлята - дошколята»</vt:lpstr>
      <vt:lpstr>ЦЕЛЬ ПРОЕКТА</vt:lpstr>
      <vt:lpstr>Символика детского дошкольного движения «Орлята - дошколята</vt:lpstr>
      <vt:lpstr>Направления проекта: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Вовлечение родительской общественности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Сергей Првоторов</cp:lastModifiedBy>
  <cp:revision>2</cp:revision>
  <dcterms:created xsi:type="dcterms:W3CDTF">2024-02-26T20:17:34Z</dcterms:created>
  <dcterms:modified xsi:type="dcterms:W3CDTF">2024-02-26T20:30:53Z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2024-02-26T00:00:00Z</vt:filetime>
  </property>
</Properties>
</file>