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9" r:id="rId14"/>
    <p:sldId id="265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1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6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3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987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90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1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84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29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64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8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4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45EA4-CDEC-47C8-A473-3C4595BD1F0B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98DF4-D12A-4B21-B14A-15EFFCCAE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9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638300" y="2483569"/>
            <a:ext cx="9144000" cy="881063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499946" y="11149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Министерство здравоохранения Свердловской области</a:t>
            </a:r>
            <a:br>
              <a:rPr lang="ru-RU" sz="1800" dirty="0" smtClean="0"/>
            </a:br>
            <a:r>
              <a:rPr lang="ru-RU" sz="1800" dirty="0" smtClean="0"/>
              <a:t>Государственное автономное учреждение здравоохранения Свердловской области </a:t>
            </a:r>
            <a:br>
              <a:rPr lang="ru-RU" sz="1800" dirty="0" smtClean="0"/>
            </a:br>
            <a:r>
              <a:rPr lang="ru-RU" sz="1800" dirty="0" smtClean="0"/>
              <a:t>"Красноуфимская районная больница" </a:t>
            </a:r>
            <a:br>
              <a:rPr lang="ru-RU" sz="1800" dirty="0" smtClean="0"/>
            </a:br>
            <a:r>
              <a:rPr lang="ru-RU" sz="1800" dirty="0" smtClean="0"/>
              <a:t>(ГАУЗ СО «Красноуфимская РБ»)</a:t>
            </a:r>
            <a:endParaRPr lang="ru-RU" sz="1800" dirty="0"/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3"/>
          <a:srcRect b="34391"/>
          <a:stretch/>
        </p:blipFill>
        <p:spPr>
          <a:xfrm>
            <a:off x="237392" y="139579"/>
            <a:ext cx="2132867" cy="17947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03956" y="6211669"/>
            <a:ext cx="3736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 врач-эпидемиолог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Абасова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К.С.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40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83772"/>
            <a:ext cx="10515600" cy="6196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Патогенез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69" y="621080"/>
            <a:ext cx="11497408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Попадая в тонкую кишку, цисты лямблий превращаются в вегетативные формы, которые быстро размножаются, присасываются к слизистой оболочке, раздражают и травмируют ее.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Лямблии механически препятствуют всасыванию пищевых веществ, повреждают микроворсинки тонкой кишки. Что приводит к нарушениям пристеночного пищеварения с развитием ферментативной и витаминной недостаточности.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0626"/>
          <a:stretch/>
        </p:blipFill>
        <p:spPr>
          <a:xfrm>
            <a:off x="6910753" y="3549806"/>
            <a:ext cx="3868616" cy="29750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269" y="3483056"/>
            <a:ext cx="58791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диареи 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значение процессы интенсивного брожения и газообразования в толстой кишке, нарушение всасывания воды и солей, а также изменение состава кишечной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микробиоты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95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524" y="198071"/>
            <a:ext cx="10515600" cy="54048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симптомы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492" y="738554"/>
            <a:ext cx="11541370" cy="4351338"/>
          </a:xfrm>
        </p:spPr>
        <p:txBody>
          <a:bodyPr/>
          <a:lstStyle/>
          <a:p>
            <a:r>
              <a:rPr lang="ru-RU" dirty="0" err="1"/>
              <a:t>Лямблиоз</a:t>
            </a:r>
            <a:r>
              <a:rPr lang="ru-RU" dirty="0"/>
              <a:t> без клинических проявлений (латентный, </a:t>
            </a:r>
            <a:r>
              <a:rPr lang="ru-RU" dirty="0" err="1"/>
              <a:t>лямблионосительство</a:t>
            </a:r>
            <a:r>
              <a:rPr lang="ru-RU" dirty="0"/>
              <a:t>) не сопровождается клинической симптоматикой. </a:t>
            </a:r>
            <a:endParaRPr lang="ru-RU" dirty="0" smtClean="0"/>
          </a:p>
          <a:p>
            <a:r>
              <a:rPr lang="ru-RU" dirty="0" err="1" smtClean="0"/>
              <a:t>Лямблиоз</a:t>
            </a:r>
            <a:r>
              <a:rPr lang="ru-RU" dirty="0" smtClean="0"/>
              <a:t> </a:t>
            </a:r>
            <a:r>
              <a:rPr lang="ru-RU" dirty="0"/>
              <a:t>с клиническими проявлениями (</a:t>
            </a:r>
            <a:r>
              <a:rPr lang="ru-RU" dirty="0" err="1"/>
              <a:t>манифестный</a:t>
            </a:r>
            <a:r>
              <a:rPr lang="ru-RU" dirty="0"/>
              <a:t>) чаще всего проявляется симптомами поражения желудочно-кишечного тракта. Длительность инкубационного периода </a:t>
            </a:r>
            <a:r>
              <a:rPr lang="ru-RU" dirty="0" smtClean="0"/>
              <a:t>составляет </a:t>
            </a:r>
            <a:r>
              <a:rPr lang="ru-RU" dirty="0"/>
              <a:t>от 7 до 28 дней (в среднем – 2 недели)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722" y="3546170"/>
            <a:ext cx="6811839" cy="308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9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6334"/>
            <a:ext cx="10515600" cy="6547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4" y="1122240"/>
            <a:ext cx="10870223" cy="2931014"/>
          </a:xfrm>
        </p:spPr>
        <p:txBody>
          <a:bodyPr/>
          <a:lstStyle/>
          <a:p>
            <a:r>
              <a:rPr lang="ru-RU" dirty="0" err="1"/>
              <a:t>Манифестная</a:t>
            </a:r>
            <a:r>
              <a:rPr lang="ru-RU" dirty="0"/>
              <a:t> форма </a:t>
            </a:r>
            <a:r>
              <a:rPr lang="ru-RU" dirty="0" err="1"/>
              <a:t>лямблиоза</a:t>
            </a:r>
            <a:r>
              <a:rPr lang="ru-RU" dirty="0"/>
              <a:t> проявляется, как правило, нарушениями функций ЖКТ и снижением </a:t>
            </a:r>
            <a:r>
              <a:rPr lang="ru-RU" dirty="0" smtClean="0"/>
              <a:t>питания, в основном </a:t>
            </a:r>
            <a:r>
              <a:rPr lang="ru-RU" dirty="0"/>
              <a:t>у </a:t>
            </a:r>
            <a:r>
              <a:rPr lang="ru-RU" dirty="0" smtClean="0"/>
              <a:t>детей </a:t>
            </a:r>
            <a:r>
              <a:rPr lang="ru-RU" dirty="0"/>
              <a:t>и лиц молодого </a:t>
            </a:r>
            <a:r>
              <a:rPr lang="ru-RU" dirty="0" smtClean="0"/>
              <a:t>возраста.</a:t>
            </a:r>
          </a:p>
          <a:p>
            <a:r>
              <a:rPr lang="ru-RU" dirty="0"/>
              <a:t>В начале болезни появляется вздутие и болезненность живота в околопупочной области. Затем присоединяется диарея от 2–4 до 6–10 раз в сутки. Стул пенистый, зловонный, с характерным жирным блеском, без крови и слизи. Симптомы интоксикации не выражены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34426"/>
          <a:stretch/>
        </p:blipFill>
        <p:spPr>
          <a:xfrm>
            <a:off x="2261822" y="4164378"/>
            <a:ext cx="7436094" cy="25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5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136526"/>
            <a:ext cx="10515600" cy="52289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Лабораторная диагностика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754" y="747347"/>
            <a:ext cx="10515600" cy="4351338"/>
          </a:xfrm>
        </p:spPr>
        <p:txBody>
          <a:bodyPr/>
          <a:lstStyle/>
          <a:p>
            <a:r>
              <a:rPr lang="ru-RU" dirty="0" smtClean="0"/>
              <a:t>Прямые </a:t>
            </a:r>
            <a:r>
              <a:rPr lang="ru-RU" dirty="0" err="1" smtClean="0"/>
              <a:t>паразитологические</a:t>
            </a:r>
            <a:r>
              <a:rPr lang="ru-RU" dirty="0" smtClean="0"/>
              <a:t> исследования фекалий (при отрицательном первом анализе повторное обследование проводится через 3 дня) и дуоденального </a:t>
            </a:r>
            <a:r>
              <a:rPr lang="ru-RU" dirty="0" smtClean="0"/>
              <a:t>содержимого</a:t>
            </a:r>
          </a:p>
          <a:p>
            <a:r>
              <a:rPr lang="ru-RU" dirty="0" smtClean="0"/>
              <a:t>ПЦР и ИХА</a:t>
            </a:r>
            <a:endParaRPr lang="ru-RU" dirty="0" smtClean="0"/>
          </a:p>
          <a:p>
            <a:r>
              <a:rPr lang="ru-RU" dirty="0" smtClean="0"/>
              <a:t>Критерием эффективности лечения являются 3 отрицательных результата лабораторного исследования фекалий, проведенного с интервалом в 3 дня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39" y="3801880"/>
            <a:ext cx="4926623" cy="25936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31" y="3801880"/>
            <a:ext cx="4950069" cy="259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77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92" y="0"/>
            <a:ext cx="10515600" cy="6284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2223" y="628406"/>
            <a:ext cx="1165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личной гигиены (тщательное мытье рук);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гарантированно безопасной воды и напитков (кипяченая вода, напитки в фабричной упаковке);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в пищу термически обработанных продуктов, тщательное мытье овощей, фруктов, ягод, зелени и других продуктов, их обработка кипятком перед едой;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и лечение </a:t>
            </a:r>
            <a:r>
              <a:rPr lang="ru-RU" sz="2400" b="0" i="0" dirty="0" err="1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цистоносителей</a:t>
            </a:r>
            <a:r>
              <a:rPr lang="ru-RU" sz="2400" b="0" i="0" dirty="0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больных </a:t>
            </a:r>
            <a:r>
              <a:rPr lang="ru-RU" sz="2400" b="0" i="0" dirty="0" err="1" smtClean="0">
                <a:solidFill>
                  <a:srgbClr val="2632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лямблиозом</a:t>
            </a:r>
            <a:endParaRPr lang="ru-RU" sz="2400" b="0" i="0" dirty="0">
              <a:solidFill>
                <a:srgbClr val="2632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92" y="3125443"/>
            <a:ext cx="5178669" cy="318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76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5" y="219807"/>
            <a:ext cx="11069515" cy="641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0448" y="971058"/>
            <a:ext cx="5128846" cy="13835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"МУ 3.2.3966-23. 3.2. Профилактика паразитных болезней. Эпидемиологический надзор и профилактика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Методические указания"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395" y="953105"/>
            <a:ext cx="439267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 3.2.1882-04 </a:t>
            </a:r>
            <a:endParaRPr lang="ru-RU" sz="28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2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лямблиоза</a:t>
            </a:r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914072" y="1247343"/>
            <a:ext cx="1866376" cy="41549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7054" y="3516813"/>
            <a:ext cx="120249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Методические 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указания определяют порядок организации и обеспечения федерального государственного санитарно-эпидемиологического надзора и профилактики </a:t>
            </a: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лямблиоза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санитарно-эпидемиологическими требованиями.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35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508" y="427649"/>
            <a:ext cx="11242430" cy="1629752"/>
          </a:xfrm>
        </p:spPr>
        <p:txBody>
          <a:bodyPr/>
          <a:lstStyle/>
          <a:p>
            <a:r>
              <a:rPr lang="ru-RU" dirty="0" err="1" smtClean="0"/>
              <a:t>Лямблиоз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протозооз</a:t>
            </a:r>
            <a:r>
              <a:rPr lang="ru-RU" dirty="0" smtClean="0"/>
              <a:t>, вызывающий дисфункцию желудочно-кишечного тракта, наличие эпидемических вспышек диареи, обусловленных лямблиями, ассоциируют лямблии как возбудителя заболевания человека.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49" y="2391506"/>
            <a:ext cx="5320813" cy="38949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292" y="2391506"/>
            <a:ext cx="5001357" cy="38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0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695447"/>
            <a:ext cx="5416062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Возбудителем </a:t>
            </a:r>
            <a:r>
              <a:rPr lang="ru-RU" dirty="0" err="1" smtClean="0"/>
              <a:t>лямблиоза</a:t>
            </a:r>
            <a:r>
              <a:rPr lang="ru-RU" dirty="0" smtClean="0"/>
              <a:t> у человека является </a:t>
            </a:r>
            <a:r>
              <a:rPr lang="ru-RU" dirty="0" err="1" smtClean="0"/>
              <a:t>Lamblia</a:t>
            </a:r>
            <a:r>
              <a:rPr lang="ru-RU" dirty="0" smtClean="0"/>
              <a:t> </a:t>
            </a:r>
            <a:r>
              <a:rPr lang="ru-RU" dirty="0" err="1" smtClean="0"/>
              <a:t>intestinalis</a:t>
            </a:r>
            <a:r>
              <a:rPr lang="ru-RU" dirty="0" smtClean="0"/>
              <a:t>, относящаяся к типу простейших, классу жгутиковых.</a:t>
            </a:r>
          </a:p>
          <a:p>
            <a:r>
              <a:rPr lang="ru-RU" dirty="0" err="1" smtClean="0"/>
              <a:t>Lamblia</a:t>
            </a:r>
            <a:r>
              <a:rPr lang="ru-RU" dirty="0" smtClean="0"/>
              <a:t> </a:t>
            </a:r>
            <a:r>
              <a:rPr lang="ru-RU" dirty="0" err="1" smtClean="0"/>
              <a:t>intestinalis</a:t>
            </a:r>
            <a:r>
              <a:rPr lang="ru-RU" dirty="0" smtClean="0"/>
              <a:t> выделяются у различных млекопитающих (например, собак, кошек, овец, крупного рогатого скота, медведей, барсуков, а также птиц и рептилий)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408" y="945812"/>
            <a:ext cx="5467964" cy="410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2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785" y="307730"/>
            <a:ext cx="10515600" cy="9081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существования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Lamblia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intestinalis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654" y="1386010"/>
            <a:ext cx="4824046" cy="435133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вегетативной формы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находятся преимущественно в верхних отделах тонкой кишки, где они питаются продуктами расщепления пищи, особенно углеводной (сладости и мучные изделия). 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попадании в толстую кишку лямблии превращаются в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цисты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(споровая форма), которые с испражнениями выделяются во внешнюю среду.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870999">
            <a:off x="8584910" y="980357"/>
            <a:ext cx="1626477" cy="28981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9677" t="35388" r="51388" b="44232"/>
          <a:stretch/>
        </p:blipFill>
        <p:spPr>
          <a:xfrm>
            <a:off x="8512217" y="3680928"/>
            <a:ext cx="1427976" cy="1832365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823968" y="1983954"/>
            <a:ext cx="1913031" cy="3854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823968" y="3825430"/>
            <a:ext cx="1913032" cy="3854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30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Lamblia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intestinalis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507" y="1213337"/>
            <a:ext cx="11365524" cy="51522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исты сохранятся во внешней среде до 66 дней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оптимальная температура +2 + 6 °C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относительная влажность воздуха 80 - 100%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продуктах питания жизнеспособны несколько часов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кипячении - мгновенная гибель цист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ысушивание на воздухе в течение 24 часов приводит к полной гибели цист лямблий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3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369" y="74979"/>
            <a:ext cx="10515600" cy="56685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1500"/>
            <a:ext cx="12054254" cy="435133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ВОЗ,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инвазированность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лямблиями среди детского населения в мире составляет 15-20%, взрослых - 3-10%.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Лямблиоз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выявляется во всех странах мира, но наиболее распространен в странах Африки, Азии и Северной Америки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184" y="2283521"/>
            <a:ext cx="8721969" cy="43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3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525" y="936745"/>
            <a:ext cx="3094953" cy="23786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992" y="87015"/>
            <a:ext cx="10515600" cy="45256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639" y="484185"/>
            <a:ext cx="9416561" cy="5535124"/>
          </a:xfrm>
        </p:spPr>
        <p:txBody>
          <a:bodyPr/>
          <a:lstStyle/>
          <a:p>
            <a:r>
              <a:rPr lang="ru-RU" dirty="0" smtClean="0"/>
              <a:t>Основным резервуаром и источником </a:t>
            </a:r>
            <a:r>
              <a:rPr lang="ru-RU" dirty="0" err="1" smtClean="0"/>
              <a:t>лямблиоза</a:t>
            </a:r>
            <a:r>
              <a:rPr lang="ru-RU" dirty="0" smtClean="0"/>
              <a:t> является человек: лица, переносящие </a:t>
            </a:r>
            <a:r>
              <a:rPr lang="ru-RU" dirty="0" err="1" smtClean="0"/>
              <a:t>манифестные</a:t>
            </a:r>
            <a:r>
              <a:rPr lang="ru-RU" dirty="0" smtClean="0"/>
              <a:t> или бессимптомные формы заболевания</a:t>
            </a:r>
          </a:p>
          <a:p>
            <a:r>
              <a:rPr lang="ru-RU" dirty="0" smtClean="0"/>
              <a:t>Механизм заражения - фекально-оральный (пути передачи – водный, контактно-бытовой, пищевой)</a:t>
            </a:r>
          </a:p>
          <a:p>
            <a:r>
              <a:rPr lang="ru-RU" dirty="0" smtClean="0"/>
              <a:t>Сезонность – весна, </a:t>
            </a:r>
            <a:r>
              <a:rPr lang="ru-RU" dirty="0" smtClean="0"/>
              <a:t>лето</a:t>
            </a:r>
          </a:p>
          <a:p>
            <a:r>
              <a:rPr lang="ru-RU" dirty="0" smtClean="0"/>
              <a:t>Группа риска - дети </a:t>
            </a:r>
            <a:r>
              <a:rPr lang="ru-RU" dirty="0"/>
              <a:t>дошкольного и младшего школьного возраста, декретированные группы населения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85" y="4093186"/>
            <a:ext cx="4843979" cy="2628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54" y="3712598"/>
            <a:ext cx="3864033" cy="300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84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039" y="736405"/>
            <a:ext cx="5259892" cy="57655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8568" y="0"/>
            <a:ext cx="11186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Жизненный цикл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Lamblia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intestinalis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750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593</Words>
  <Application>Microsoft Office PowerPoint</Application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Лямблиоз</vt:lpstr>
      <vt:lpstr>Презентация PowerPoint</vt:lpstr>
      <vt:lpstr>Презентация PowerPoint</vt:lpstr>
      <vt:lpstr>Презентация PowerPoint</vt:lpstr>
      <vt:lpstr>Формы существования Lamblia intestinalis:</vt:lpstr>
      <vt:lpstr>Устойчивость Lamblia intestinalis </vt:lpstr>
      <vt:lpstr>Эпидемиология</vt:lpstr>
      <vt:lpstr>Эпидемиология</vt:lpstr>
      <vt:lpstr>Презентация PowerPoint</vt:lpstr>
      <vt:lpstr>Патогенез</vt:lpstr>
      <vt:lpstr>Основные симптомы лямблиоза </vt:lpstr>
      <vt:lpstr>Презентация PowerPoint</vt:lpstr>
      <vt:lpstr>Лабораторная диагностика</vt:lpstr>
      <vt:lpstr>Профилактика лямблиоза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48</cp:revision>
  <dcterms:created xsi:type="dcterms:W3CDTF">2025-05-23T04:58:39Z</dcterms:created>
  <dcterms:modified xsi:type="dcterms:W3CDTF">2025-05-26T05:20:37Z</dcterms:modified>
</cp:coreProperties>
</file>