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65" r:id="rId5"/>
    <p:sldId id="264" r:id="rId6"/>
    <p:sldId id="266" r:id="rId7"/>
    <p:sldId id="267" r:id="rId8"/>
    <p:sldId id="268" r:id="rId9"/>
    <p:sldId id="273" r:id="rId10"/>
    <p:sldId id="269" r:id="rId11"/>
    <p:sldId id="270" r:id="rId12"/>
    <p:sldId id="271" r:id="rId13"/>
    <p:sldId id="27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1577EC2A-597C-4DF9-90CC-A6906B9D23E6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3E53FC0-0964-4AF9-BC3A-6314167916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7EC2A-597C-4DF9-90CC-A6906B9D23E6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3FC0-0964-4AF9-BC3A-6314167916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7EC2A-597C-4DF9-90CC-A6906B9D23E6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3FC0-0964-4AF9-BC3A-6314167916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7EC2A-597C-4DF9-90CC-A6906B9D23E6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3FC0-0964-4AF9-BC3A-6314167916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1577EC2A-597C-4DF9-90CC-A6906B9D23E6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3E53FC0-0964-4AF9-BC3A-6314167916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7EC2A-597C-4DF9-90CC-A6906B9D23E6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3FC0-0964-4AF9-BC3A-6314167916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7EC2A-597C-4DF9-90CC-A6906B9D23E6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3FC0-0964-4AF9-BC3A-6314167916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7EC2A-597C-4DF9-90CC-A6906B9D23E6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3FC0-0964-4AF9-BC3A-6314167916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7EC2A-597C-4DF9-90CC-A6906B9D23E6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3FC0-0964-4AF9-BC3A-6314167916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7EC2A-597C-4DF9-90CC-A6906B9D23E6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3FC0-0964-4AF9-BC3A-6314167916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7EC2A-597C-4DF9-90CC-A6906B9D23E6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53FC0-0964-4AF9-BC3A-6314167916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577EC2A-597C-4DF9-90CC-A6906B9D23E6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3E53FC0-0964-4AF9-BC3A-6314167916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11.jpeg"/><Relationship Id="rId7" Type="http://schemas.openxmlformats.org/officeDocument/2006/relationships/image" Target="../media/image3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gif"/><Relationship Id="rId5" Type="http://schemas.openxmlformats.org/officeDocument/2006/relationships/image" Target="../media/image33.jpe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Копия 109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pic>
        <p:nvPicPr>
          <p:cNvPr id="10" name="Рисунок 9" descr="i122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728" y="3286124"/>
            <a:ext cx="1169219" cy="928694"/>
          </a:xfrm>
          <a:prstGeom prst="rect">
            <a:avLst/>
          </a:prstGeom>
        </p:spPr>
      </p:pic>
      <p:pic>
        <p:nvPicPr>
          <p:cNvPr id="11" name="Рисунок 10" descr="balloons17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12217" y="2857496"/>
            <a:ext cx="879237" cy="1714512"/>
          </a:xfrm>
          <a:prstGeom prst="rect">
            <a:avLst/>
          </a:prstGeom>
        </p:spPr>
      </p:pic>
      <p:pic>
        <p:nvPicPr>
          <p:cNvPr id="9218" name="Picture 2" descr="кубики. проверим?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" y="0"/>
            <a:ext cx="9183703" cy="6858000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2627784" y="1916832"/>
            <a:ext cx="4248472" cy="1754326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prstDash val="sysDot"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Звук </a:t>
            </a:r>
            <a:r>
              <a:rPr lang="ru-RU" sz="5400" b="0" cap="none" spc="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[</a:t>
            </a:r>
            <a:r>
              <a:rPr lang="ru-RU" sz="540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</a:t>
            </a:r>
            <a:r>
              <a:rPr lang="ru-RU" sz="5400" b="0" cap="none" spc="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]</a:t>
            </a:r>
            <a:r>
              <a:rPr lang="ru-RU" sz="5400" b="0" cap="none" spc="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</a:t>
            </a:r>
          </a:p>
          <a:p>
            <a:pPr algn="ctr"/>
            <a:r>
              <a:rPr lang="ru-RU" sz="540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Буква Э</a:t>
            </a:r>
            <a:endParaRPr lang="ru-RU" sz="5400" b="0" cap="none" spc="0" dirty="0">
              <a:ln w="18415" cmpd="sng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5776" y="332656"/>
            <a:ext cx="44644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Напиши букву </a:t>
            </a:r>
            <a:r>
              <a:rPr lang="ru-RU" sz="4000" b="1" dirty="0" smtClean="0">
                <a:solidFill>
                  <a:srgbClr val="FF0000"/>
                </a:solidFill>
              </a:rPr>
              <a:t>Э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95736" y="1916832"/>
            <a:ext cx="5184576" cy="38884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851920" y="1916832"/>
            <a:ext cx="0" cy="38884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5652120" y="1916832"/>
            <a:ext cx="0" cy="38884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195736" y="3789040"/>
            <a:ext cx="51845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02" name="WordArt 2"/>
          <p:cNvSpPr>
            <a:spLocks noChangeArrowheads="1" noChangeShapeType="1" noTextEdit="1"/>
          </p:cNvSpPr>
          <p:nvPr/>
        </p:nvSpPr>
        <p:spPr bwMode="auto">
          <a:xfrm>
            <a:off x="3779912" y="1916832"/>
            <a:ext cx="1941760" cy="385702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8318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Э</a:t>
            </a:r>
            <a:endParaRPr lang="ru-RU" sz="3600" kern="10" spc="0" dirty="0">
              <a:ln w="9525">
                <a:noFill/>
                <a:round/>
                <a:headEnd/>
                <a:tailEnd/>
              </a:ln>
              <a:solidFill>
                <a:srgbClr val="000000"/>
              </a:solidFill>
              <a:effectLst/>
              <a:latin typeface="Times New Roman"/>
              <a:cs typeface="Times New Roman"/>
            </a:endParaRPr>
          </a:p>
        </p:txBody>
      </p:sp>
      <p:pic>
        <p:nvPicPr>
          <p:cNvPr id="4098" name="Picture 2" descr="Animated Pencil - ClipArt Best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3645024"/>
            <a:ext cx="28575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188640"/>
            <a:ext cx="51845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Назови слова, которые начинаются на букву Э</a:t>
            </a:r>
            <a:endParaRPr lang="ru-RU" sz="3600" b="1" dirty="0">
              <a:solidFill>
                <a:srgbClr val="0070C0"/>
              </a:solidFill>
            </a:endParaRPr>
          </a:p>
        </p:txBody>
      </p:sp>
      <p:pic>
        <p:nvPicPr>
          <p:cNvPr id="3" name="Рисунок 2" descr="Разные цветные картинки для ваших дете, распечатать бесплатно, без регистрации - МАМА ПАПА - Развивающий материал для ваших дето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12776"/>
            <a:ext cx="7632848" cy="5135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уквы в картинках (Ф, Х, Ц, Ч, Ш, Щ, Э, Ю, Я) БебиКлад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620688"/>
            <a:ext cx="7128792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Фигура, имеющая форму буквы L 2"/>
          <p:cNvSpPr/>
          <p:nvPr/>
        </p:nvSpPr>
        <p:spPr>
          <a:xfrm rot="18734846">
            <a:off x="1422050" y="2411966"/>
            <a:ext cx="489783" cy="266520"/>
          </a:xfrm>
          <a:prstGeom prst="corner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Фигура, имеющая форму буквы L 3"/>
          <p:cNvSpPr/>
          <p:nvPr/>
        </p:nvSpPr>
        <p:spPr>
          <a:xfrm rot="18734846">
            <a:off x="4086347" y="3350591"/>
            <a:ext cx="489783" cy="266520"/>
          </a:xfrm>
          <a:prstGeom prst="corner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Фигура, имеющая форму буквы L 4"/>
          <p:cNvSpPr/>
          <p:nvPr/>
        </p:nvSpPr>
        <p:spPr>
          <a:xfrm rot="18734846">
            <a:off x="6462610" y="2342479"/>
            <a:ext cx="489783" cy="266520"/>
          </a:xfrm>
          <a:prstGeom prst="corner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Фигура, имеющая форму буквы L 5"/>
          <p:cNvSpPr/>
          <p:nvPr/>
        </p:nvSpPr>
        <p:spPr>
          <a:xfrm rot="18734846">
            <a:off x="6102571" y="5438824"/>
            <a:ext cx="489783" cy="266520"/>
          </a:xfrm>
          <a:prstGeom prst="corner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Фигура, имеющая форму буквы L 6"/>
          <p:cNvSpPr/>
          <p:nvPr/>
        </p:nvSpPr>
        <p:spPr>
          <a:xfrm rot="18734846">
            <a:off x="1638075" y="4430711"/>
            <a:ext cx="489783" cy="266520"/>
          </a:xfrm>
          <a:prstGeom prst="corner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99792" y="0"/>
            <a:ext cx="5184576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Прочитай и покажи:</a:t>
            </a:r>
          </a:p>
          <a:p>
            <a:endParaRPr lang="ru-RU" sz="3600" b="1" dirty="0" smtClean="0">
              <a:solidFill>
                <a:srgbClr val="0070C0"/>
              </a:solidFill>
            </a:endParaRPr>
          </a:p>
          <a:p>
            <a:r>
              <a:rPr lang="ru-RU" sz="4000" b="1" dirty="0" err="1" smtClean="0"/>
              <a:t>э-та-жи</a:t>
            </a:r>
            <a:endParaRPr lang="ru-RU" sz="4000" b="1" dirty="0" smtClean="0"/>
          </a:p>
          <a:p>
            <a:r>
              <a:rPr lang="ru-RU" sz="4000" b="1" dirty="0" err="1" smtClean="0"/>
              <a:t>э-та-жер-ка</a:t>
            </a:r>
            <a:endParaRPr lang="ru-RU" sz="4000" b="1" dirty="0" smtClean="0"/>
          </a:p>
          <a:p>
            <a:r>
              <a:rPr lang="ru-RU" sz="4000" b="1" dirty="0" err="1" smtClean="0"/>
              <a:t>эс-ки-мо</a:t>
            </a:r>
            <a:endParaRPr lang="ru-RU" sz="4000" b="1" dirty="0" smtClean="0"/>
          </a:p>
          <a:p>
            <a:r>
              <a:rPr lang="ru-RU" sz="4000" b="1" dirty="0" err="1" smtClean="0"/>
              <a:t>эс-ки-мос</a:t>
            </a:r>
            <a:endParaRPr lang="ru-RU" sz="4000" b="1" dirty="0" smtClean="0"/>
          </a:p>
          <a:p>
            <a:r>
              <a:rPr lang="ru-RU" sz="4000" b="1" dirty="0" err="1" smtClean="0"/>
              <a:t>эк-ва-тор</a:t>
            </a:r>
            <a:endParaRPr lang="ru-RU" sz="4000" b="1" dirty="0" smtClean="0"/>
          </a:p>
          <a:p>
            <a:r>
              <a:rPr lang="ru-RU" sz="4000" b="1" dirty="0" err="1" smtClean="0"/>
              <a:t>эс-ка-ла-тор</a:t>
            </a:r>
            <a:endParaRPr lang="ru-RU" sz="4000" b="1" dirty="0" smtClean="0"/>
          </a:p>
          <a:p>
            <a:r>
              <a:rPr lang="ru-RU" sz="4000" b="1" dirty="0" err="1" smtClean="0"/>
              <a:t>экс-ка-ва-тор</a:t>
            </a:r>
            <a:endParaRPr lang="ru-RU" sz="4000" b="1" dirty="0" smtClean="0"/>
          </a:p>
          <a:p>
            <a:endParaRPr lang="ru-RU" sz="3600" b="1" dirty="0" smtClean="0">
              <a:solidFill>
                <a:srgbClr val="0070C0"/>
              </a:solidFill>
            </a:endParaRPr>
          </a:p>
          <a:p>
            <a:endParaRPr lang="ru-RU" sz="3600" b="1" dirty="0">
              <a:solidFill>
                <a:srgbClr val="0070C0"/>
              </a:solidFill>
            </a:endParaRPr>
          </a:p>
        </p:txBody>
      </p:sp>
      <p:pic>
        <p:nvPicPr>
          <p:cNvPr id="5" name="Picture 2" descr="Происшествия РИА Новост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8094" y="980728"/>
            <a:ext cx="2160239" cy="1224136"/>
          </a:xfrm>
          <a:prstGeom prst="rect">
            <a:avLst/>
          </a:prstGeom>
          <a:noFill/>
        </p:spPr>
      </p:pic>
      <p:pic>
        <p:nvPicPr>
          <p:cNvPr id="6" name="Picture 2" descr="Этажерка RSV. Мебель для гостиной. Мебель и шторы Малайзии. Студия &quot;Сантош&quot;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2108" y="2348880"/>
            <a:ext cx="2641892" cy="2378201"/>
          </a:xfrm>
          <a:prstGeom prst="rect">
            <a:avLst/>
          </a:prstGeom>
          <a:noFill/>
        </p:spPr>
      </p:pic>
      <p:pic>
        <p:nvPicPr>
          <p:cNvPr id="7" name="Рисунок 51" descr="эскимошка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119507">
            <a:off x="3442050" y="5307073"/>
            <a:ext cx="1008119" cy="1551538"/>
          </a:xfrm>
          <a:prstGeom prst="rect">
            <a:avLst/>
          </a:prstGeom>
          <a:noFill/>
        </p:spPr>
      </p:pic>
      <p:pic>
        <p:nvPicPr>
          <p:cNvPr id="1026" name="Picture 2" descr="Pin Eskimo Pie Eskimos Learn How To Milk A Cow Milka Chocolate on Pinterest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62304" y="4365104"/>
            <a:ext cx="1486274" cy="2109093"/>
          </a:xfrm>
          <a:prstGeom prst="rect">
            <a:avLst/>
          </a:prstGeom>
          <a:noFill/>
        </p:spPr>
      </p:pic>
      <p:pic>
        <p:nvPicPr>
          <p:cNvPr id="1028" name="Picture 4" descr="Распределение после учебки связи в/ч 83531 г.Ульяновск продолжение-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87624" y="2708920"/>
            <a:ext cx="1383829" cy="1383829"/>
          </a:xfrm>
          <a:prstGeom prst="rect">
            <a:avLst/>
          </a:prstGeom>
          <a:noFill/>
        </p:spPr>
      </p:pic>
      <p:pic>
        <p:nvPicPr>
          <p:cNvPr id="1030" name="Picture 6" descr="Эскалатор в Syney Elevator (Hangzhou) Co., Ltd. на ru.Made-i…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544" y="872716"/>
            <a:ext cx="1800200" cy="1350150"/>
          </a:xfrm>
          <a:prstGeom prst="rect">
            <a:avLst/>
          </a:prstGeom>
          <a:noFill/>
        </p:spPr>
      </p:pic>
      <p:pic>
        <p:nvPicPr>
          <p:cNvPr id="1032" name="Picture 8" descr="JCB JS 220 SC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228184" y="4725144"/>
            <a:ext cx="2273533" cy="15678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35696" y="260648"/>
            <a:ext cx="53322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Отгадай загадки: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340768"/>
            <a:ext cx="2952328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3465513" algn="ctr"/>
              </a:tabLst>
            </a:pP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  Красить ли в зелёный цвет 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3465513" algn="ctr"/>
              </a:tabLst>
            </a:pP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 Яйца в гнёздах, или нет? 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3465513" algn="ctr"/>
              </a:tabLst>
            </a:pP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 Поболтать на эту тему 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3465513" algn="ctr"/>
              </a:tabLst>
            </a:pP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 Очень любит страус ...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3465513" algn="ctr"/>
              </a:tabLst>
            </a:pP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                    </a:t>
            </a:r>
            <a:r>
              <a:rPr lang="ru-RU" sz="12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(эму)</a:t>
            </a:r>
            <a:endParaRPr lang="ru-RU" sz="1200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508104" y="1412776"/>
            <a:ext cx="2952328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3465513" algn="ctr"/>
              </a:tabLst>
            </a:pPr>
            <a:endParaRPr lang="ru-RU" sz="1200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5652120" y="1628800"/>
            <a:ext cx="289310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Знают взрослые и дети:</a:t>
            </a:r>
            <a:endParaRPr lang="ru-RU" sz="14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Нет лучше сладости на свете.</a:t>
            </a:r>
            <a:endParaRPr lang="ru-RU" sz="14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Очень любят все его,</a:t>
            </a:r>
            <a:endParaRPr lang="ru-RU" sz="14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Конечно, это...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i="1" dirty="0" smtClean="0">
                <a:latin typeface="Arial" pitchFamily="34" charset="0"/>
                <a:cs typeface="Arial" pitchFamily="34" charset="0"/>
              </a:rPr>
              <a:t>                               (</a:t>
            </a:r>
            <a:r>
              <a:rPr lang="ru-RU" sz="1200" i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эскимо)</a:t>
            </a:r>
            <a:endParaRPr lang="ru-RU" sz="1200" i="1" dirty="0" smtClean="0">
              <a:latin typeface="Arial" pitchFamily="34" charset="0"/>
            </a:endParaRPr>
          </a:p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59832" y="4077072"/>
            <a:ext cx="2736304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3465513" algn="ctr"/>
              </a:tabLst>
            </a:pP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  </a:t>
            </a:r>
            <a:endParaRPr lang="ru-RU" sz="1200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3201313" y="3429000"/>
            <a:ext cx="241078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Мы хотели ехать прямо, </a:t>
            </a: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Посреди дороги - яма, </a:t>
            </a: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И дорожный оператор </a:t>
            </a: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Шлёт нам в помощь...</a:t>
            </a: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                        </a:t>
            </a:r>
            <a:r>
              <a:rPr lang="ru-RU" sz="1200" i="1" dirty="0" smtClean="0">
                <a:latin typeface="Arial" pitchFamily="34" charset="0"/>
                <a:cs typeface="Arial" pitchFamily="34" charset="0"/>
              </a:rPr>
              <a:t>(экскаватор) </a:t>
            </a:r>
            <a:endParaRPr lang="ru-RU" sz="1400" b="1" i="1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1560" y="332656"/>
            <a:ext cx="76277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</a:rPr>
              <a:t>Какой звук повторяется в словах:</a:t>
            </a:r>
            <a:endParaRPr lang="ru-RU" sz="4000" b="1" dirty="0">
              <a:solidFill>
                <a:srgbClr val="0070C0"/>
              </a:solidFill>
            </a:endParaRPr>
          </a:p>
        </p:txBody>
      </p:sp>
      <p:pic>
        <p:nvPicPr>
          <p:cNvPr id="9" name="Рисунок 47" descr="0003-002-Straus-straus-samaja-bolshaja-ptitsa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1700808"/>
            <a:ext cx="2304256" cy="2792360"/>
          </a:xfrm>
          <a:prstGeom prst="rect">
            <a:avLst/>
          </a:prstGeom>
          <a:noFill/>
        </p:spPr>
      </p:pic>
      <p:pic>
        <p:nvPicPr>
          <p:cNvPr id="10" name="Рисунок 51" descr="эскимошк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343969">
            <a:off x="6675019" y="1679114"/>
            <a:ext cx="1466973" cy="2257735"/>
          </a:xfrm>
          <a:prstGeom prst="rect">
            <a:avLst/>
          </a:prstGeom>
          <a:noFill/>
        </p:spPr>
      </p:pic>
      <p:pic>
        <p:nvPicPr>
          <p:cNvPr id="11" name="Picture 6" descr="JCB JS 220 SC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5856" y="3501008"/>
            <a:ext cx="2736304" cy="18869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03648" y="3645024"/>
            <a:ext cx="61206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Голос свободно выходит через рот</a:t>
            </a:r>
            <a:r>
              <a:rPr lang="uk-UA" sz="2000" b="1" dirty="0" smtClean="0"/>
              <a:t>, не </a:t>
            </a:r>
            <a:r>
              <a:rPr lang="uk-UA" sz="2000" b="1" dirty="0" err="1" smtClean="0"/>
              <a:t>встречает</a:t>
            </a:r>
            <a:r>
              <a:rPr lang="uk-UA" sz="2000" b="1" dirty="0" smtClean="0"/>
              <a:t> на </a:t>
            </a:r>
            <a:r>
              <a:rPr lang="uk-UA" sz="2000" b="1" dirty="0" err="1" smtClean="0"/>
              <a:t>своём</a:t>
            </a:r>
            <a:r>
              <a:rPr lang="uk-UA" sz="2000" b="1" dirty="0" smtClean="0"/>
              <a:t> </a:t>
            </a:r>
            <a:r>
              <a:rPr lang="uk-UA" sz="2000" b="1" dirty="0" err="1" smtClean="0"/>
              <a:t>пути</a:t>
            </a:r>
            <a:r>
              <a:rPr lang="uk-UA" sz="2000" b="1" dirty="0" smtClean="0"/>
              <a:t> </a:t>
            </a:r>
            <a:r>
              <a:rPr lang="uk-UA" sz="2000" b="1" dirty="0" err="1" smtClean="0"/>
              <a:t>преград</a:t>
            </a:r>
            <a:r>
              <a:rPr lang="uk-UA" sz="2000" b="1" dirty="0" smtClean="0"/>
              <a:t>, </a:t>
            </a:r>
            <a:r>
              <a:rPr lang="uk-UA" sz="2000" b="1" dirty="0" err="1" smtClean="0"/>
              <a:t>значит</a:t>
            </a:r>
            <a:r>
              <a:rPr lang="uk-UA" sz="2000" b="1" dirty="0" smtClean="0"/>
              <a:t>, звук </a:t>
            </a:r>
            <a:r>
              <a:rPr lang="uk-UA" sz="2000" b="1" dirty="0" smtClean="0">
                <a:latin typeface="Times New Roman"/>
                <a:cs typeface="Times New Roman"/>
              </a:rPr>
              <a:t>[</a:t>
            </a:r>
            <a:r>
              <a:rPr lang="ru-RU" sz="2000" b="1" dirty="0" smtClean="0">
                <a:latin typeface="Times New Roman"/>
                <a:cs typeface="Times New Roman"/>
              </a:rPr>
              <a:t>э</a:t>
            </a:r>
            <a:r>
              <a:rPr lang="uk-UA" sz="2000" b="1" dirty="0" smtClean="0">
                <a:latin typeface="Times New Roman"/>
                <a:cs typeface="Times New Roman"/>
              </a:rPr>
              <a:t>] – </a:t>
            </a:r>
            <a:r>
              <a:rPr lang="uk-UA" sz="2000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гласный</a:t>
            </a:r>
            <a:r>
              <a:rPr lang="uk-UA" sz="2000" b="1" dirty="0" smtClean="0">
                <a:latin typeface="Times New Roman"/>
                <a:cs typeface="Times New Roman"/>
              </a:rPr>
              <a:t>.</a:t>
            </a:r>
            <a:endParaRPr lang="ru-RU" sz="2000" b="1" dirty="0"/>
          </a:p>
        </p:txBody>
      </p:sp>
      <p:pic>
        <p:nvPicPr>
          <p:cNvPr id="6" name="Рисунок 5" descr="Red Lips Med image - vector clip art online, royalty free &amp; …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1700808"/>
            <a:ext cx="2517626" cy="1450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331640" y="4653136"/>
            <a:ext cx="61206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 </a:t>
            </a: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Звук </a:t>
            </a: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[</a:t>
            </a: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Э</a:t>
            </a: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]</a:t>
            </a: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 обозначаем </a:t>
            </a:r>
            <a:endParaRPr lang="ru-RU" sz="4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52464" y="709464"/>
            <a:ext cx="61206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Характеристика звука </a:t>
            </a:r>
            <a:r>
              <a:rPr lang="ru-RU" sz="4000" b="1" dirty="0" smtClean="0">
                <a:solidFill>
                  <a:srgbClr val="00B050"/>
                </a:solidFill>
                <a:latin typeface="Times New Roman"/>
                <a:cs typeface="Times New Roman"/>
              </a:rPr>
              <a:t>[</a:t>
            </a:r>
            <a:r>
              <a:rPr lang="ru-RU" sz="4000" b="1" dirty="0" smtClean="0">
                <a:solidFill>
                  <a:srgbClr val="00B050"/>
                </a:solidFill>
              </a:rPr>
              <a:t>Э</a:t>
            </a:r>
            <a:r>
              <a:rPr lang="ru-RU" sz="4000" b="1" dirty="0" smtClean="0">
                <a:solidFill>
                  <a:srgbClr val="00B050"/>
                </a:solidFill>
                <a:latin typeface="Times New Roman"/>
                <a:cs typeface="Times New Roman"/>
              </a:rPr>
              <a:t>]</a:t>
            </a:r>
            <a:r>
              <a:rPr lang="ru-RU" sz="4000" b="1" dirty="0" smtClean="0">
                <a:solidFill>
                  <a:srgbClr val="00B050"/>
                </a:solidFill>
              </a:rPr>
              <a:t>: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444208" y="4797152"/>
            <a:ext cx="576064" cy="57606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146" name="Picture 2" descr="C:\Documents and Settings\Admin\Рабочий стол\music_staff_hg_clr_1992.gif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75656" y="1340768"/>
            <a:ext cx="2736304" cy="1779421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27584" y="188640"/>
            <a:ext cx="741682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        Где находится звук </a:t>
            </a:r>
            <a:r>
              <a:rPr lang="ru-RU" sz="40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[</a:t>
            </a:r>
            <a:r>
              <a:rPr lang="ru-RU" sz="4000" b="1" dirty="0" smtClean="0">
                <a:solidFill>
                  <a:srgbClr val="FF0000"/>
                </a:solidFill>
              </a:rPr>
              <a:t>Э</a:t>
            </a:r>
            <a:r>
              <a:rPr lang="ru-RU" sz="40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]</a:t>
            </a:r>
          </a:p>
          <a:p>
            <a:r>
              <a:rPr lang="ru-RU" sz="2400" b="1" dirty="0" smtClean="0">
                <a:solidFill>
                  <a:schemeClr val="accent6"/>
                </a:solidFill>
                <a:latin typeface="Times New Roman"/>
                <a:cs typeface="Times New Roman"/>
              </a:rPr>
              <a:t>      (в начале, в середине или в конце слова?)</a:t>
            </a:r>
            <a:endParaRPr lang="ru-RU" sz="2400" b="1" dirty="0" smtClean="0">
              <a:solidFill>
                <a:schemeClr val="accent6"/>
              </a:solidFill>
            </a:endParaRPr>
          </a:p>
          <a:p>
            <a:r>
              <a:rPr lang="ru-RU" b="1" dirty="0" smtClean="0"/>
              <a:t>                           Раскрась соответствующий квадрат</a:t>
            </a:r>
            <a:endParaRPr lang="ru-RU" b="1" dirty="0"/>
          </a:p>
        </p:txBody>
      </p:sp>
      <p:pic>
        <p:nvPicPr>
          <p:cNvPr id="5122" name="Picture 2" descr="Этажерка RSV. Мебель для гостиной. Мебель и шторы Малайзии. Студия &quot;Сантош&quot;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628800"/>
            <a:ext cx="3057972" cy="275275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83568" y="4293096"/>
            <a:ext cx="1512168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187624" y="4293096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691680" y="4293096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6" name="Picture 6" descr="Вкусные и аппетитные меренги (безе)"/>
          <p:cNvPicPr>
            <a:picLocks noChangeAspect="1" noChangeArrowheads="1"/>
          </p:cNvPicPr>
          <p:nvPr/>
        </p:nvPicPr>
        <p:blipFill>
          <a:blip r:embed="rId3" cstate="print"/>
          <a:srcRect l="1605" t="16853" r="10116" b="13326"/>
          <a:stretch>
            <a:fillRect/>
          </a:stretch>
        </p:blipFill>
        <p:spPr bwMode="auto">
          <a:xfrm>
            <a:off x="3275856" y="1844824"/>
            <a:ext cx="2628913" cy="1584176"/>
          </a:xfrm>
          <a:prstGeom prst="rect">
            <a:avLst/>
          </a:prstGeom>
          <a:noFill/>
        </p:spPr>
      </p:pic>
      <p:pic>
        <p:nvPicPr>
          <p:cNvPr id="5128" name="Picture 8" descr="Московская Щербинка - Южное Бутово - Жалобная книга флудера - Страница 98 - Форум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41" r="15492"/>
          <a:stretch>
            <a:fillRect/>
          </a:stretch>
        </p:blipFill>
        <p:spPr bwMode="auto">
          <a:xfrm>
            <a:off x="6444208" y="2060848"/>
            <a:ext cx="2232248" cy="3017912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3851920" y="3861048"/>
            <a:ext cx="1512168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804248" y="5157192"/>
            <a:ext cx="1512168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4355976" y="3861048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7308304" y="5157192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860032" y="3861048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7812360" y="5157192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683568" y="4293096"/>
            <a:ext cx="50405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860032" y="3861048"/>
            <a:ext cx="50405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7308304" y="5157192"/>
            <a:ext cx="50405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2771800" y="6093296"/>
            <a:ext cx="37444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/>
              <a:t>Этажерка, безе, «</a:t>
            </a:r>
            <a:r>
              <a:rPr lang="ru-RU" sz="2000" i="1" dirty="0" err="1" smtClean="0"/>
              <a:t>Несквик</a:t>
            </a:r>
            <a:r>
              <a:rPr lang="ru-RU" sz="2000" i="1" dirty="0" smtClean="0"/>
              <a:t>».</a:t>
            </a:r>
            <a:endParaRPr lang="ru-RU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404664"/>
            <a:ext cx="691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B0F0"/>
                </a:solidFill>
              </a:rPr>
              <a:t>Выполни звуковой анализ слов:</a:t>
            </a:r>
            <a:endParaRPr lang="ru-RU" sz="3600" b="1" dirty="0">
              <a:solidFill>
                <a:srgbClr val="00B0F0"/>
              </a:solidFill>
            </a:endParaRPr>
          </a:p>
        </p:txBody>
      </p:sp>
      <p:pic>
        <p:nvPicPr>
          <p:cNvPr id="22530" name="Picture 2" descr="Происшествия РИА Новост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3645024"/>
            <a:ext cx="3049749" cy="1728192"/>
          </a:xfrm>
          <a:prstGeom prst="rect">
            <a:avLst/>
          </a:prstGeom>
          <a:noFill/>
        </p:spPr>
      </p:pic>
      <p:pic>
        <p:nvPicPr>
          <p:cNvPr id="22532" name="Picture 4" descr="ЖК телевизор Hanns.G HANNSwood &quot; Интернет магазин низких цен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1340768"/>
            <a:ext cx="2592288" cy="2592288"/>
          </a:xfrm>
          <a:prstGeom prst="rect">
            <a:avLst/>
          </a:prstGeom>
          <a:noFill/>
        </p:spPr>
      </p:pic>
      <p:pic>
        <p:nvPicPr>
          <p:cNvPr id="5" name="Рисунок 51" descr="эскимошка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343969">
            <a:off x="6458995" y="1031042"/>
            <a:ext cx="1466973" cy="225773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228184" y="6309320"/>
            <a:ext cx="24593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/>
              <a:t>Экран, этажи, эскимо.</a:t>
            </a:r>
            <a:endParaRPr lang="ru-RU" i="1" dirty="0"/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/>
        </p:nvGraphicFramePr>
        <p:xfrm>
          <a:off x="395536" y="4149080"/>
          <a:ext cx="2592290" cy="432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458"/>
                <a:gridCol w="518458"/>
                <a:gridCol w="518458"/>
                <a:gridCol w="518458"/>
                <a:gridCol w="518458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7" name="Таблица 26"/>
          <p:cNvGraphicFramePr>
            <a:graphicFrameLocks noGrp="1"/>
          </p:cNvGraphicFramePr>
          <p:nvPr/>
        </p:nvGraphicFramePr>
        <p:xfrm>
          <a:off x="6300192" y="3284984"/>
          <a:ext cx="2495598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933"/>
                <a:gridCol w="415933"/>
                <a:gridCol w="415933"/>
                <a:gridCol w="415933"/>
                <a:gridCol w="415933"/>
                <a:gridCol w="415933"/>
              </a:tblGrid>
              <a:tr h="28803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8" name="Таблица 27"/>
          <p:cNvGraphicFramePr>
            <a:graphicFrameLocks noGrp="1"/>
          </p:cNvGraphicFramePr>
          <p:nvPr/>
        </p:nvGraphicFramePr>
        <p:xfrm>
          <a:off x="3203848" y="5661248"/>
          <a:ext cx="338437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6875"/>
                <a:gridCol w="676875"/>
                <a:gridCol w="676875"/>
                <a:gridCol w="676875"/>
                <a:gridCol w="676875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404664"/>
            <a:ext cx="691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Звук </a:t>
            </a:r>
            <a:r>
              <a:rPr lang="ru-RU" sz="3600" b="1" dirty="0" smtClean="0">
                <a:solidFill>
                  <a:srgbClr val="00B050"/>
                </a:solidFill>
                <a:latin typeface="Times New Roman"/>
                <a:cs typeface="Times New Roman"/>
              </a:rPr>
              <a:t>[</a:t>
            </a:r>
            <a:r>
              <a:rPr lang="ru-RU" sz="3600" b="1" dirty="0" smtClean="0">
                <a:solidFill>
                  <a:srgbClr val="00B050"/>
                </a:solidFill>
              </a:rPr>
              <a:t>э</a:t>
            </a:r>
            <a:r>
              <a:rPr lang="ru-RU" sz="3600" b="1" dirty="0" smtClean="0">
                <a:solidFill>
                  <a:srgbClr val="00B050"/>
                </a:solidFill>
                <a:latin typeface="Times New Roman"/>
                <a:cs typeface="Times New Roman"/>
              </a:rPr>
              <a:t>] обозначается буквой Э</a:t>
            </a:r>
            <a:endParaRPr lang="ru-RU" sz="3600" b="1" dirty="0">
              <a:solidFill>
                <a:srgbClr val="00B050"/>
              </a:solidFill>
            </a:endParaRPr>
          </a:p>
        </p:txBody>
      </p:sp>
      <p:pic>
        <p:nvPicPr>
          <p:cNvPr id="3" name="Рисунок 2" descr="ээ.png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1268760"/>
            <a:ext cx="2507357" cy="3024336"/>
          </a:xfrm>
          <a:prstGeom prst="rect">
            <a:avLst/>
          </a:prstGeom>
          <a:noFill/>
        </p:spPr>
      </p:pic>
      <p:pic>
        <p:nvPicPr>
          <p:cNvPr id="4" name="Рисунок 3" descr="Без заголовка. Обсуждение на LiveInternet - Российский Сервис Онлайн-Дневников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908720"/>
            <a:ext cx="2664296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 descr="Детский алфавит для мальчиков - 17 Марта 2012 - Коты и кошки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1412776"/>
            <a:ext cx="3466356" cy="346635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95536" y="4869160"/>
            <a:ext cx="69127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solidFill>
                <a:srgbClr val="00B050"/>
              </a:solidFill>
            </a:endParaRPr>
          </a:p>
          <a:p>
            <a:endParaRPr lang="ru-RU" sz="2400" b="1" dirty="0" smtClean="0">
              <a:solidFill>
                <a:srgbClr val="00B050"/>
              </a:solidFill>
            </a:endParaRPr>
          </a:p>
          <a:p>
            <a:r>
              <a:rPr lang="ru-RU" sz="2400" b="1" dirty="0" smtClean="0">
                <a:solidFill>
                  <a:srgbClr val="7030A0"/>
                </a:solidFill>
              </a:rPr>
              <a:t>Из </a:t>
            </a:r>
            <a:r>
              <a:rPr lang="ru-RU" sz="2400" b="1" dirty="0" err="1" smtClean="0">
                <a:solidFill>
                  <a:srgbClr val="7030A0"/>
                </a:solidFill>
              </a:rPr>
              <a:t>скольки</a:t>
            </a:r>
            <a:r>
              <a:rPr lang="ru-RU" sz="2400" b="1" dirty="0" smtClean="0">
                <a:solidFill>
                  <a:srgbClr val="7030A0"/>
                </a:solidFill>
              </a:rPr>
              <a:t> элементов состоит?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Какие это элементы?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бред,нэ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120438" flipH="1">
            <a:off x="6552195" y="1179440"/>
            <a:ext cx="2176451" cy="295232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691680" y="260648"/>
            <a:ext cx="63367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На что похожа буква </a:t>
            </a:r>
            <a:r>
              <a:rPr lang="ru-RU" sz="4000" b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Э?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Цветные картинки для детей развивающие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836712"/>
            <a:ext cx="208823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6588224" y="4581128"/>
            <a:ext cx="2304256" cy="1440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tx1"/>
                </a:solidFill>
              </a:rPr>
              <a:t>Над лугами в синеве</a:t>
            </a:r>
          </a:p>
          <a:p>
            <a:r>
              <a:rPr lang="ru-RU" sz="1600" b="1" dirty="0" smtClean="0">
                <a:solidFill>
                  <a:schemeClr val="tx1"/>
                </a:solidFill>
              </a:rPr>
              <a:t>Пролетает буква Э.</a:t>
            </a:r>
          </a:p>
          <a:p>
            <a:r>
              <a:rPr lang="ru-RU" sz="1600" b="1" dirty="0" smtClean="0">
                <a:solidFill>
                  <a:schemeClr val="tx1"/>
                </a:solidFill>
              </a:rPr>
              <a:t>Это ласточка весной</a:t>
            </a:r>
          </a:p>
          <a:p>
            <a:r>
              <a:rPr lang="ru-RU" sz="1600" b="1" dirty="0" smtClean="0">
                <a:solidFill>
                  <a:schemeClr val="tx1"/>
                </a:solidFill>
              </a:rPr>
              <a:t>Возвращается домой.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131840" y="5085184"/>
            <a:ext cx="2592288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tx1"/>
                </a:solidFill>
              </a:rPr>
              <a:t>Буква Э — как ни взгляни –</a:t>
            </a:r>
            <a:br>
              <a:rPr lang="ru-RU" sz="1600" b="1" dirty="0" smtClean="0">
                <a:solidFill>
                  <a:schemeClr val="tx1"/>
                </a:solidFill>
              </a:rPr>
            </a:br>
            <a:r>
              <a:rPr lang="ru-RU" sz="1600" b="1" dirty="0" smtClean="0">
                <a:solidFill>
                  <a:schemeClr val="tx1"/>
                </a:solidFill>
              </a:rPr>
              <a:t>Увидишь клещи и клешни.</a:t>
            </a:r>
          </a:p>
          <a:p>
            <a:endParaRPr lang="ru-RU" sz="1600" b="1" dirty="0" smtClean="0">
              <a:solidFill>
                <a:schemeClr val="tx1"/>
              </a:solidFill>
            </a:endParaRPr>
          </a:p>
        </p:txBody>
      </p:sp>
      <p:pic>
        <p:nvPicPr>
          <p:cNvPr id="24579" name="Picture 3" descr="Маленькие волшебники Литература и пособия Грамота На что похожа буква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6804" t="4159" r="55397" b="33605"/>
          <a:stretch>
            <a:fillRect/>
          </a:stretch>
        </p:blipFill>
        <p:spPr bwMode="auto">
          <a:xfrm>
            <a:off x="323528" y="1196752"/>
            <a:ext cx="2286000" cy="273630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79512" y="3789040"/>
            <a:ext cx="2448272" cy="1440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tx1"/>
                </a:solidFill>
              </a:rPr>
              <a:t>Буква Э с открытым ртом</a:t>
            </a:r>
          </a:p>
          <a:p>
            <a:r>
              <a:rPr lang="ru-RU" sz="1600" b="1" dirty="0" smtClean="0">
                <a:solidFill>
                  <a:schemeClr val="tx1"/>
                </a:solidFill>
              </a:rPr>
              <a:t>И большущим языком.</a:t>
            </a:r>
            <a:endParaRPr lang="ru-RU" sz="1600" b="1" i="1" dirty="0">
              <a:solidFill>
                <a:schemeClr val="tx1"/>
              </a:solidFill>
            </a:endParaRPr>
          </a:p>
        </p:txBody>
      </p:sp>
      <p:pic>
        <p:nvPicPr>
          <p:cNvPr id="24581" name="Picture 5" descr="Выпуск &quot;Как Занять Руководящую Должность Или Увеличить Доход На Работе? техника клешни&quot; рассылки &quot;Эффективный семейный бюджет&quot; о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12" t="13608" r="3233" b="13817"/>
          <a:stretch>
            <a:fillRect/>
          </a:stretch>
        </p:blipFill>
        <p:spPr bwMode="auto">
          <a:xfrm rot="16200000">
            <a:off x="4652137" y="3423920"/>
            <a:ext cx="1520373" cy="1536627"/>
          </a:xfrm>
          <a:prstGeom prst="rect">
            <a:avLst/>
          </a:prstGeom>
          <a:noFill/>
        </p:spPr>
      </p:pic>
      <p:pic>
        <p:nvPicPr>
          <p:cNvPr id="24583" name="Picture 7" descr="quot;Породы&amp;quot; клещей: что и чем чинить (ФОТО) клещи, ручной инструмент, выбор инструмента, плоскогубцы, пассатижи, круглогуб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627784" y="3284984"/>
            <a:ext cx="2203042" cy="1694979"/>
          </a:xfrm>
          <a:prstGeom prst="rect">
            <a:avLst/>
          </a:prstGeom>
          <a:noFill/>
        </p:spPr>
      </p:pic>
      <p:pic>
        <p:nvPicPr>
          <p:cNvPr id="24585" name="Picture 9" descr="5Studio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2660575" y="3900265"/>
            <a:ext cx="432050" cy="353616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6228184" y="6309320"/>
            <a:ext cx="26530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Выучи стих про букву Э.</a:t>
            </a:r>
            <a:endParaRPr lang="ru-RU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Задание. Выложи </a:t>
            </a:r>
            <a:r>
              <a:rPr lang="ru-RU" sz="3200" b="1" dirty="0" smtClean="0">
                <a:solidFill>
                  <a:srgbClr val="0070C0"/>
                </a:solidFill>
              </a:rPr>
              <a:t>букву Э из </a:t>
            </a:r>
            <a:r>
              <a:rPr lang="ru-RU" sz="3200" b="1" dirty="0" err="1" smtClean="0">
                <a:solidFill>
                  <a:srgbClr val="0070C0"/>
                </a:solidFill>
              </a:rPr>
              <a:t>шнурочков</a:t>
            </a:r>
            <a:r>
              <a:rPr lang="ru-RU" sz="3200" b="1" dirty="0" smtClean="0">
                <a:solidFill>
                  <a:srgbClr val="0070C0"/>
                </a:solidFill>
              </a:rPr>
              <a:t>,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      природного материала,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        пластилина, </a:t>
            </a:r>
            <a:r>
              <a:rPr lang="ru-RU" sz="3200" b="1" dirty="0" smtClean="0">
                <a:solidFill>
                  <a:srgbClr val="0070C0"/>
                </a:solidFill>
              </a:rPr>
              <a:t>пуговиц (сфотографируй)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26626" name="Picture 2" descr="Буква Э &quot; Поиск мастер классов, поделок своими руками и рукоделия на SearchMasterclass.Net"/>
          <p:cNvPicPr>
            <a:picLocks noChangeAspect="1" noChangeArrowheads="1"/>
          </p:cNvPicPr>
          <p:nvPr/>
        </p:nvPicPr>
        <p:blipFill>
          <a:blip r:embed="rId2" cstate="print"/>
          <a:srcRect l="10000" t="9450" r="12001" b="10226"/>
          <a:stretch>
            <a:fillRect/>
          </a:stretch>
        </p:blipFill>
        <p:spPr bwMode="auto">
          <a:xfrm>
            <a:off x="3275856" y="2204864"/>
            <a:ext cx="2808312" cy="3672408"/>
          </a:xfrm>
          <a:prstGeom prst="rect">
            <a:avLst/>
          </a:prstGeom>
          <a:noFill/>
        </p:spPr>
      </p:pic>
      <p:pic>
        <p:nvPicPr>
          <p:cNvPr id="26628" name="Picture 4" descr="Виды коллекционирования Интересные факты о пуговице - Exposet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1700808"/>
            <a:ext cx="2623149" cy="2088232"/>
          </a:xfrm>
          <a:prstGeom prst="rect">
            <a:avLst/>
          </a:prstGeom>
          <a:noFill/>
        </p:spPr>
      </p:pic>
      <p:pic>
        <p:nvPicPr>
          <p:cNvPr id="26630" name="Picture 6" descr="Воспитание детей I Игры для детей I Развитие ребенка - Part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2" y="4365104"/>
            <a:ext cx="2693562" cy="1972073"/>
          </a:xfrm>
          <a:prstGeom prst="rect">
            <a:avLst/>
          </a:prstGeom>
          <a:noFill/>
        </p:spPr>
      </p:pic>
      <p:pic>
        <p:nvPicPr>
          <p:cNvPr id="26632" name="Picture 8" descr="Где можно купить шнурки для обуви"/>
          <p:cNvPicPr>
            <a:picLocks noChangeAspect="1" noChangeArrowheads="1"/>
          </p:cNvPicPr>
          <p:nvPr/>
        </p:nvPicPr>
        <p:blipFill>
          <a:blip r:embed="rId5" cstate="print"/>
          <a:srcRect l="3360" t="2210" r="2561" b="4949"/>
          <a:stretch>
            <a:fillRect/>
          </a:stretch>
        </p:blipFill>
        <p:spPr bwMode="auto">
          <a:xfrm>
            <a:off x="6588224" y="4221088"/>
            <a:ext cx="2208245" cy="1656184"/>
          </a:xfrm>
          <a:prstGeom prst="rect">
            <a:avLst/>
          </a:prstGeom>
          <a:noFill/>
        </p:spPr>
      </p:pic>
      <p:pic>
        <p:nvPicPr>
          <p:cNvPr id="26634" name="Picture 10" descr="Куплю фасоль оптом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BFFFF"/>
              </a:clrFrom>
              <a:clrTo>
                <a:srgbClr val="FB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16216" y="1628800"/>
            <a:ext cx="2042592" cy="1702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976</TotalTime>
  <Words>267</Words>
  <Application>Microsoft Office PowerPoint</Application>
  <PresentationFormat>Экран (4:3)</PresentationFormat>
  <Paragraphs>62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Начальная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1234</cp:lastModifiedBy>
  <cp:revision>68</cp:revision>
  <dcterms:created xsi:type="dcterms:W3CDTF">2010-10-01T12:45:47Z</dcterms:created>
  <dcterms:modified xsi:type="dcterms:W3CDTF">2020-04-23T09:41:49Z</dcterms:modified>
</cp:coreProperties>
</file>