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7" r:id="rId2"/>
    <p:sldId id="281" r:id="rId3"/>
    <p:sldId id="263" r:id="rId4"/>
    <p:sldId id="264" r:id="rId5"/>
    <p:sldId id="256" r:id="rId6"/>
    <p:sldId id="266" r:id="rId7"/>
    <p:sldId id="258" r:id="rId8"/>
    <p:sldId id="284" r:id="rId9"/>
    <p:sldId id="267" r:id="rId10"/>
    <p:sldId id="268" r:id="rId11"/>
    <p:sldId id="285" r:id="rId12"/>
    <p:sldId id="259" r:id="rId13"/>
    <p:sldId id="261" r:id="rId14"/>
    <p:sldId id="287" r:id="rId15"/>
    <p:sldId id="286" r:id="rId16"/>
    <p:sldId id="262" r:id="rId17"/>
    <p:sldId id="269" r:id="rId18"/>
    <p:sldId id="270" r:id="rId19"/>
    <p:sldId id="271" r:id="rId20"/>
    <p:sldId id="283" r:id="rId21"/>
    <p:sldId id="272" r:id="rId22"/>
    <p:sldId id="288" r:id="rId23"/>
    <p:sldId id="289" r:id="rId24"/>
    <p:sldId id="291" r:id="rId25"/>
    <p:sldId id="290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>
        <p:scale>
          <a:sx n="70" d="100"/>
          <a:sy n="70" d="100"/>
        </p:scale>
        <p:origin x="-2814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52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68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67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52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92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05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01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89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08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0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4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456" y="606543"/>
            <a:ext cx="8856984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200" b="1" dirty="0" smtClean="0">
              <a:solidFill>
                <a:prstClr val="black"/>
              </a:solidFill>
              <a:latin typeface="Times New Roman"/>
              <a:ea typeface="Georgia"/>
              <a:cs typeface="Georgia"/>
            </a:endParaRPr>
          </a:p>
          <a:p>
            <a:pPr lvl="0" algn="ctr"/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Georgia"/>
                <a:cs typeface="Georgia"/>
              </a:rPr>
              <a:t>ФЕДЕРАЛЬНАЯ </a:t>
            </a:r>
            <a:r>
              <a:rPr lang="ru-RU" sz="1200" b="1" dirty="0">
                <a:solidFill>
                  <a:prstClr val="black"/>
                </a:solidFill>
                <a:latin typeface="Times New Roman"/>
                <a:ea typeface="Georgia"/>
                <a:cs typeface="Georgia"/>
              </a:rPr>
              <a:t>СЛУЖБА ПО НАДЗОРУ В СФЕРЕ ЗАЩИТЫ ПРАВ ПОТРЕБИТЕЛЕЙ И БЛАГОПОЛУЧИЯ ЧЕЛОВЕКА</a:t>
            </a:r>
          </a:p>
          <a:p>
            <a:pPr lvl="0" algn="ctr"/>
            <a:r>
              <a:rPr lang="ru-RU" sz="1200" dirty="0" smtClean="0">
                <a:solidFill>
                  <a:prstClr val="black"/>
                </a:solidFill>
                <a:latin typeface="Times New Roman"/>
                <a:ea typeface="Georgia"/>
                <a:cs typeface="Georgia"/>
              </a:rPr>
              <a:t>Филиал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Georgia"/>
                <a:cs typeface="Georgia"/>
              </a:rPr>
              <a:t>Федерального бюджетного учреждения здравоохранения «Центр гигиены и эпидемиологии в Свердловской области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/>
                <a:ea typeface="Georgia"/>
                <a:cs typeface="Georgia"/>
              </a:rPr>
              <a:t>в городе Красноуфимск, Красноуфимском, </a:t>
            </a:r>
            <a:r>
              <a:rPr lang="ru-RU" sz="1200" dirty="0" err="1">
                <a:solidFill>
                  <a:prstClr val="black"/>
                </a:solidFill>
                <a:latin typeface="Times New Roman"/>
                <a:ea typeface="Georgia"/>
                <a:cs typeface="Georgia"/>
              </a:rPr>
              <a:t>Ачитском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Georgia"/>
                <a:cs typeface="Georgia"/>
              </a:rPr>
              <a:t> и </a:t>
            </a:r>
            <a:r>
              <a:rPr lang="ru-RU" sz="1200" dirty="0" err="1">
                <a:solidFill>
                  <a:prstClr val="black"/>
                </a:solidFill>
                <a:latin typeface="Times New Roman"/>
                <a:ea typeface="Georgia"/>
                <a:cs typeface="Georgia"/>
              </a:rPr>
              <a:t>Артинском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Georgia"/>
                <a:cs typeface="Georgia"/>
              </a:rPr>
              <a:t> районах»</a:t>
            </a:r>
          </a:p>
          <a:p>
            <a:pPr lvl="0" algn="ctr"/>
            <a:r>
              <a:rPr lang="ru-RU" sz="1200" dirty="0" smtClean="0">
                <a:solidFill>
                  <a:prstClr val="black"/>
                </a:solidFill>
                <a:latin typeface="Times New Roman"/>
                <a:ea typeface="Georgia"/>
                <a:cs typeface="Georgia"/>
              </a:rPr>
              <a:t>Советская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Georgia"/>
                <a:cs typeface="Georgia"/>
              </a:rPr>
              <a:t>ул. 13, г. Красноуфимск, Свердловская обл., 623300</a:t>
            </a:r>
          </a:p>
          <a:p>
            <a:pPr lvl="0" algn="ctr"/>
            <a:r>
              <a:rPr lang="ru-RU" sz="1200" dirty="0" smtClean="0">
                <a:solidFill>
                  <a:prstClr val="black"/>
                </a:solidFill>
                <a:latin typeface="Times New Roman"/>
                <a:ea typeface="Georgia"/>
                <a:cs typeface="Georgia"/>
              </a:rPr>
              <a:t>тел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Georgia"/>
                <a:cs typeface="Georgia"/>
              </a:rPr>
              <a:t>.: (34394)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Georgia"/>
                <a:cs typeface="Georgia"/>
              </a:rPr>
              <a:t>7-59-43 факс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Georgia"/>
                <a:cs typeface="Georgia"/>
              </a:rPr>
              <a:t>: (34394) 7-59-43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/>
                <a:ea typeface="Georgia"/>
                <a:cs typeface="Georgia"/>
              </a:rPr>
              <a:t>e-</a:t>
            </a:r>
            <a:r>
              <a:rPr lang="ru-RU" sz="1200" dirty="0" err="1">
                <a:solidFill>
                  <a:prstClr val="black"/>
                </a:solidFill>
                <a:latin typeface="Times New Roman"/>
                <a:ea typeface="Georgia"/>
                <a:cs typeface="Georgia"/>
              </a:rPr>
              <a:t>mail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Georgia"/>
                <a:cs typeface="Georgia"/>
              </a:rPr>
              <a:t>: mail_07@66.rospotrebnadzor.ru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/>
                <a:ea typeface="Georgia"/>
                <a:cs typeface="Georgia"/>
              </a:rPr>
              <a:t>http:\\ fbuz66.ru</a:t>
            </a:r>
          </a:p>
          <a:p>
            <a:pPr lvl="0" algn="ctr"/>
            <a:r>
              <a:rPr lang="ru-RU" sz="1200" dirty="0" smtClean="0">
                <a:solidFill>
                  <a:prstClr val="black"/>
                </a:solidFill>
                <a:latin typeface="Times New Roman"/>
                <a:ea typeface="Georgia"/>
                <a:cs typeface="Georgia"/>
              </a:rPr>
              <a:t>ОКПО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Georgia"/>
                <a:cs typeface="Georgia"/>
              </a:rPr>
              <a:t>01944619 , ОГРН 1056603530510                             </a:t>
            </a:r>
          </a:p>
          <a:p>
            <a:pPr lvl="0" algn="ctr">
              <a:lnSpc>
                <a:spcPts val="1015"/>
              </a:lnSpc>
            </a:pPr>
            <a:r>
              <a:rPr lang="ru-RU" sz="1200" dirty="0">
                <a:solidFill>
                  <a:prstClr val="black"/>
                </a:solidFill>
                <a:latin typeface="Times New Roman"/>
                <a:ea typeface="Georgia"/>
                <a:cs typeface="Georgia"/>
              </a:rPr>
              <a:t>ИНН/КПП 6670081969/661943001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6078" y="2780928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Презентация на тему:</a:t>
            </a:r>
          </a:p>
          <a:p>
            <a:pPr algn="ctr"/>
            <a:r>
              <a:rPr lang="ru-RU" sz="4000" b="1" dirty="0" smtClean="0"/>
              <a:t>«Витамины и обогащение ими рациона питания»</a:t>
            </a:r>
            <a:endParaRPr lang="ru-RU" sz="4000" b="1" dirty="0"/>
          </a:p>
        </p:txBody>
      </p:sp>
      <p:pic>
        <p:nvPicPr>
          <p:cNvPr id="5" name="Рисунок 4" descr="C:\Users\ezhgurova_eyu\Desktop\Эмблема РПН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110" y="5199"/>
            <a:ext cx="525780" cy="6013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7524" y="6093296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г. Красноуфимск </a:t>
            </a:r>
          </a:p>
          <a:p>
            <a:pPr algn="ctr"/>
            <a:r>
              <a:rPr lang="ru-RU" sz="1200" dirty="0" smtClean="0"/>
              <a:t>2025</a:t>
            </a:r>
            <a:endParaRPr lang="ru-RU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83" y="4653136"/>
            <a:ext cx="2245124" cy="168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9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2656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ВАЖНО</a:t>
            </a:r>
            <a:r>
              <a:rPr lang="ru-RU" sz="2400" b="1" dirty="0" smtClean="0"/>
              <a:t>!</a:t>
            </a:r>
          </a:p>
          <a:p>
            <a:pPr algn="ctr"/>
            <a:endParaRPr lang="ru-RU" sz="2400" b="1" dirty="0"/>
          </a:p>
          <a:p>
            <a:pPr algn="just"/>
            <a:r>
              <a:rPr lang="ru-RU" sz="2400" dirty="0"/>
              <a:t>Недостаток витамина С охватывает от 30 до 50% населения </a:t>
            </a:r>
            <a:r>
              <a:rPr lang="ru-RU" sz="2400" dirty="0" smtClean="0"/>
              <a:t>РФ.</a:t>
            </a:r>
          </a:p>
          <a:p>
            <a:pPr algn="just"/>
            <a:endParaRPr lang="ru-RU" sz="2400" dirty="0" smtClean="0"/>
          </a:p>
          <a:p>
            <a:r>
              <a:rPr lang="ru-RU" sz="2400" dirty="0" smtClean="0"/>
              <a:t>Недостаток </a:t>
            </a:r>
            <a:r>
              <a:rPr lang="ru-RU" sz="2400" dirty="0"/>
              <a:t>витаминов группы В и каротином - от 40 до 70</a:t>
            </a:r>
            <a:r>
              <a:rPr lang="ru-RU" sz="2400" dirty="0" smtClean="0"/>
              <a:t>%.</a:t>
            </a:r>
          </a:p>
          <a:p>
            <a:endParaRPr lang="ru-RU" sz="2400" dirty="0" smtClean="0"/>
          </a:p>
          <a:p>
            <a:pPr algn="just"/>
            <a:r>
              <a:rPr lang="ru-RU" sz="2400" dirty="0" smtClean="0"/>
              <a:t>Среди </a:t>
            </a:r>
            <a:r>
              <a:rPr lang="ru-RU" sz="2400" dirty="0"/>
              <a:t>здоровых детей дошкольного и школьного возраста</a:t>
            </a:r>
            <a:r>
              <a:rPr lang="ru-RU" sz="2400" dirty="0" smtClean="0"/>
              <a:t>:  </a:t>
            </a:r>
            <a:r>
              <a:rPr lang="ru-RU" sz="2400" dirty="0"/>
              <a:t>имеют низкий уровень обеспеченности витамином С - 33% детей; </a:t>
            </a:r>
            <a:r>
              <a:rPr lang="ru-RU" sz="2400" dirty="0" smtClean="0"/>
              <a:t>В2 </a:t>
            </a:r>
            <a:r>
              <a:rPr lang="ru-RU" sz="2400" dirty="0"/>
              <a:t>- 25- 40</a:t>
            </a:r>
            <a:r>
              <a:rPr lang="ru-RU" sz="2400" dirty="0" smtClean="0"/>
              <a:t>%; В1, В6 </a:t>
            </a:r>
            <a:r>
              <a:rPr lang="ru-RU" sz="2400" dirty="0"/>
              <a:t>- 60-70% детей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 smtClean="0"/>
          </a:p>
          <a:p>
            <a:r>
              <a:rPr lang="ru-RU" sz="2400" dirty="0" smtClean="0"/>
              <a:t>77</a:t>
            </a:r>
            <a:r>
              <a:rPr lang="ru-RU" sz="2400" dirty="0"/>
              <a:t>% детей дошкольного и школьного возраста имеют </a:t>
            </a:r>
            <a:r>
              <a:rPr lang="ru-RU" sz="2400" dirty="0" smtClean="0"/>
              <a:t>субнормальную </a:t>
            </a:r>
            <a:r>
              <a:rPr lang="ru-RU" sz="2400" dirty="0"/>
              <a:t>обеспеченность хотя бы по одному </a:t>
            </a:r>
            <a:r>
              <a:rPr lang="ru-RU" sz="2400" dirty="0" smtClean="0"/>
              <a:t>витамину</a:t>
            </a:r>
          </a:p>
          <a:p>
            <a:endParaRPr lang="ru-RU" sz="2400" dirty="0" smtClean="0"/>
          </a:p>
          <a:p>
            <a:r>
              <a:rPr lang="ru-RU" sz="2400" dirty="0" smtClean="0"/>
              <a:t>39% детей - дефицит 3-х и более метаболитов одновременно.</a:t>
            </a:r>
          </a:p>
        </p:txBody>
      </p:sp>
    </p:spTree>
    <p:extLst>
      <p:ext uri="{BB962C8B-B14F-4D97-AF65-F5344CB8AC3E}">
        <p14:creationId xmlns:p14="http://schemas.microsoft.com/office/powerpoint/2010/main" val="16372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32656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Результаты клинико-биохимических обследований в различных регионах страны позволили выявить некоторые общие тенденции в витаминном статусе (витаминной обеспеченности) детского и взрослого населения </a:t>
            </a:r>
            <a:r>
              <a:rPr lang="ru-RU" sz="2400" b="1" dirty="0" smtClean="0"/>
              <a:t>России: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dirty="0" smtClean="0"/>
              <a:t> </a:t>
            </a:r>
            <a:r>
              <a:rPr lang="ru-RU" sz="2400" dirty="0" smtClean="0"/>
              <a:t>-Выявленный </a:t>
            </a:r>
            <a:r>
              <a:rPr lang="ru-RU" sz="2400" dirty="0"/>
              <a:t>дефицит носит характер сочетанной недостаточности витаминов С, </a:t>
            </a:r>
            <a:r>
              <a:rPr lang="ru-RU" sz="2400" dirty="0" smtClean="0"/>
              <a:t>B1, </a:t>
            </a:r>
            <a:r>
              <a:rPr lang="ru-RU" sz="2400" dirty="0"/>
              <a:t>В2, </a:t>
            </a:r>
            <a:r>
              <a:rPr lang="ru-RU" sz="2400" dirty="0" err="1"/>
              <a:t>Be</a:t>
            </a:r>
            <a:r>
              <a:rPr lang="ru-RU" sz="2400" dirty="0"/>
              <a:t>, каротина и другие, то есть является </a:t>
            </a:r>
            <a:r>
              <a:rPr lang="ru-RU" sz="2400" dirty="0" err="1"/>
              <a:t>полигиповитаминозом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/>
              <a:t> - Дефицит витаминов обнаруживается не только весной, но и в летне-осенний период года, то есть является круглогодично (постоянно) действующим неблагоприятным фактором.</a:t>
            </a:r>
          </a:p>
          <a:p>
            <a:pPr algn="just"/>
            <a:r>
              <a:rPr lang="ru-RU" sz="2400" dirty="0"/>
              <a:t> - Дефицит витаминов выявлен практически во всех возрастных, профессиональных группах населения и во всех регионах страны, то есть является повсеместно действующим фактором.</a:t>
            </a:r>
          </a:p>
        </p:txBody>
      </p:sp>
    </p:spTree>
    <p:extLst>
      <p:ext uri="{BB962C8B-B14F-4D97-AF65-F5344CB8AC3E}">
        <p14:creationId xmlns:p14="http://schemas.microsoft.com/office/powerpoint/2010/main" val="41297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64096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Профилактика витаминной недостаточности</a:t>
            </a:r>
            <a:endParaRPr lang="ru-RU" sz="2000" dirty="0"/>
          </a:p>
          <a:p>
            <a:pPr algn="just"/>
            <a:r>
              <a:rPr lang="ru-RU" sz="2000" dirty="0"/>
              <a:t>Величина возрастной физиологической потребности, обоснованной современной наукой, закреплена в «Нормах физиологических потребностей в энергии и пищевых веществах для различных групп населения РФ» (МР 2.3.1.2432-08). Однако, как сказано выше, не исключено влияние факторов, способствующих повышению этого значения.</a:t>
            </a:r>
          </a:p>
          <a:p>
            <a:pPr algn="just"/>
            <a:r>
              <a:rPr lang="ru-RU" sz="2000" dirty="0"/>
              <a:t>Естественным источником витаминов являются пищевые продукты. Если одна порция какого-либо продукта содержит того или иного витамина не менее 10% от нормы потребления, то такой продукт считается «значимым» источником; если 25% - «хорошим». При этом, для максимального удовлетворения потребностей организма в витаминах, в рационе должны присутствовать все основные группы продуктов.</a:t>
            </a:r>
          </a:p>
          <a:p>
            <a:pPr algn="just"/>
            <a:r>
              <a:rPr lang="ru-RU" sz="2000" dirty="0"/>
              <a:t>Вместе с тем, на фоне тотального распространения низкого уровня потребления ряда продуктов (овощи, рыба, молочные продукты), дефицит микронутриентов становится запрограммированным. Поэтому сегодня известны иные эффективные, </a:t>
            </a:r>
            <a:r>
              <a:rPr lang="ru-RU" sz="2000" dirty="0" err="1"/>
              <a:t>научнообоснованные</a:t>
            </a:r>
            <a:r>
              <a:rPr lang="ru-RU" sz="2000" dirty="0"/>
              <a:t> способы коррекции витаминной недостаточности.</a:t>
            </a:r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8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2798338"/>
            <a:ext cx="4026024" cy="402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8640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1. Использование в питании специально обогащенных витаминами продуктов.</a:t>
            </a:r>
          </a:p>
          <a:p>
            <a:pPr algn="just"/>
            <a:r>
              <a:rPr lang="ru-RU" dirty="0"/>
              <a:t>Для производства обогащенных продуктов используются так называемые премиксы (смеси витаминов и минеральных веществ). Обогащают, прежде всего, продукты массового потребления, доступные для всех групп населения - мука, хлеб, хлебобулочные изделия, зерновые продукты, - кондитерские изделия (вафли, печенье и т.д.) - молочную продукцию, - безалкогольные напитки, соки, - масложировую продукцию, пищевые концентраты и другие.</a:t>
            </a:r>
          </a:p>
          <a:p>
            <a:pPr algn="just"/>
            <a:r>
              <a:rPr lang="ru-RU" dirty="0"/>
              <a:t>Используются те витамины, признаки дефицита которых обнаружены в популяции. Продукт считается обогащенным, если его усредненная суточная порция содержит от 15 до 50% от нормы потребления 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58" y="3793294"/>
            <a:ext cx="3031068" cy="303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2896"/>
            <a:ext cx="3578653" cy="373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8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77087"/>
              </p:ext>
            </p:extLst>
          </p:nvPr>
        </p:nvGraphicFramePr>
        <p:xfrm>
          <a:off x="179512" y="260648"/>
          <a:ext cx="8784975" cy="653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5"/>
                <a:gridCol w="1756995"/>
                <a:gridCol w="1756995"/>
                <a:gridCol w="1756995"/>
                <a:gridCol w="1756995"/>
              </a:tblGrid>
              <a:tr h="226824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Подростки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Взрослые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Беременные и кормящие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Витамин С, мг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30-60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70-90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100-120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Витамин В1, мг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0,3-1,3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1,3-1,5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1,7-1,8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Витамин В2, мг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0,4-1,5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1,5-1,8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2-2,3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Витамин В6, мг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0,4-1,6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1,6-2,0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2,3-2,5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Ниацин, мг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5,0-18,0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18,0-20,0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22-23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Витамин В12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мкг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0,2-2,0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Фолаты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мкг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50-300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300-400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500-600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Пантотеновая кислота, мг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1,0-3,5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4,0-5,0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6,0-7,0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Биотин, мкг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25-50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Витамин А, мкг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400-800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800-1000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1000-1300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Витамин Е, мг ток.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3,0-10,0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12,0-15,0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17,0-19,0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Витамин Г), мкг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10-15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12,2-17,5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Витамин К, мкг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30-70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80-120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0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2</a:t>
            </a:r>
            <a:r>
              <a:rPr lang="ru-RU" b="1" dirty="0"/>
              <a:t>. Использование </a:t>
            </a:r>
            <a:r>
              <a:rPr lang="ru-RU" b="1" dirty="0" err="1"/>
              <a:t>инстантных</a:t>
            </a:r>
            <a:r>
              <a:rPr lang="ru-RU" b="1" dirty="0"/>
              <a:t> витаминизированных напитков промышленного производства и витаминизация третьих блюд специальными витаминно-минеральными премиксами.</a:t>
            </a:r>
          </a:p>
          <a:p>
            <a:pPr algn="just"/>
            <a:r>
              <a:rPr lang="ru-RU" dirty="0"/>
              <a:t>Концентраты напитков представляют собой сухие смеси с длительным сроком хранения (12 месяцев), с заданным витаминным и </a:t>
            </a:r>
            <a:r>
              <a:rPr lang="ru-RU" dirty="0" smtClean="0"/>
              <a:t>минеральным </a:t>
            </a:r>
            <a:r>
              <a:rPr lang="ru-RU" dirty="0"/>
              <a:t>составом. Это позволяет легко дозировать объем употребляемого продукта и количество получаемых с ним микронутриентов в соответствии с индивидуальными потребностями, которые существенно различаются в зависимости от пола, возраста, интенсивности физической нагрузки, экологических условий. К достоинствам концентратов напитков можно также отнести легкость их транспортирования на значительные расстояния, включая регионы с экологически неблагоприятной обстановкой, а также высокую стабильность входящих в состав этих концентратов витаминов.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65801"/>
            <a:ext cx="3683000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743" y="3634106"/>
            <a:ext cx="3684575" cy="327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" y="3650845"/>
            <a:ext cx="2379665" cy="337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3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3. Индивидуальный прием поливитаминных препаратов профилактического назначения.</a:t>
            </a:r>
          </a:p>
          <a:p>
            <a:pPr algn="just"/>
            <a:r>
              <a:rPr lang="ru-RU" dirty="0"/>
              <a:t>Выбор поливитаминного препарата должен учитывать возраст и индивидуальные особенности. Лучше всего, если комплекс витаминов и минералов назначит врач педиатр или терапевт. Детям до 4-5 лет исключается прием неизмельченных таблеток (капсул) и рекомендуется использовать жидкие формы препаратов (сиропы, водные растворы).</a:t>
            </a:r>
            <a:endParaRPr lang="ru-RU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4864"/>
            <a:ext cx="24860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3190078" cy="296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28864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8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272" y="188640"/>
            <a:ext cx="8712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Что такое биологически активные добавки (БАД) к пище</a:t>
            </a:r>
            <a:r>
              <a:rPr lang="ru-RU" sz="3200" b="1" dirty="0" smtClean="0"/>
              <a:t>?</a:t>
            </a:r>
          </a:p>
          <a:p>
            <a:pPr algn="ctr"/>
            <a:endParaRPr lang="ru-RU" sz="3200" b="1" dirty="0" smtClean="0"/>
          </a:p>
          <a:p>
            <a:pPr algn="just"/>
            <a:r>
              <a:rPr lang="ru-RU" sz="2000" dirty="0"/>
              <a:t>БАД к пище - это концентрат тех или иных витаминов, минеральных веществ и биологически активных веществ. Многие </a:t>
            </a:r>
            <a:r>
              <a:rPr lang="ru-RU" sz="2000" dirty="0" err="1"/>
              <a:t>БАДы</a:t>
            </a:r>
            <a:r>
              <a:rPr lang="ru-RU" sz="2000" dirty="0"/>
              <a:t> содержат различные наборы биологически активных веществ растительного или животного происхождения, широко используемых в народной медицине.</a:t>
            </a:r>
          </a:p>
          <a:p>
            <a:pPr algn="just"/>
            <a:r>
              <a:rPr lang="ru-RU" sz="2000" dirty="0" err="1"/>
              <a:t>БАДы</a:t>
            </a:r>
            <a:r>
              <a:rPr lang="ru-RU" sz="2000" dirty="0"/>
              <a:t> вырабатывают в виде сухих и жидких концентратов, экстрактов, настоев, бальзамов, сиропов, а также таблеток, драже и др. формах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К </a:t>
            </a:r>
            <a:r>
              <a:rPr lang="ru-RU" sz="2000" dirty="0" err="1"/>
              <a:t>БАДам</a:t>
            </a:r>
            <a:r>
              <a:rPr lang="ru-RU" sz="2000" dirty="0"/>
              <a:t> могут относиться и пищевые продукты, дополнительно обогащенные витаминами, </a:t>
            </a:r>
            <a:r>
              <a:rPr lang="ru-RU" sz="2000" dirty="0" smtClean="0"/>
              <a:t>микро - </a:t>
            </a:r>
            <a:r>
              <a:rPr lang="ru-RU" sz="2000" dirty="0"/>
              <a:t>макроэлементами или биологически активными веществами пищевого происхождения.</a:t>
            </a:r>
          </a:p>
          <a:p>
            <a:pPr algn="just"/>
            <a:r>
              <a:rPr lang="ru-RU" sz="2000" dirty="0"/>
              <a:t>Содержание витаминов, минеральных или биологически активных веществ в добавках должно быть не менее 15-30% средней суточной потребности организма в том или ином веществе при тех или иных условиях.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478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74187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Основные </a:t>
            </a:r>
            <a:r>
              <a:rPr lang="ru-RU" sz="2800" b="1" dirty="0"/>
              <a:t>пищевые источники некоторых витаминов</a:t>
            </a:r>
            <a:endParaRPr lang="ru-RU" sz="2800" b="1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71635"/>
              </p:ext>
            </p:extLst>
          </p:nvPr>
        </p:nvGraphicFramePr>
        <p:xfrm>
          <a:off x="467544" y="908720"/>
          <a:ext cx="8208912" cy="5710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68091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Витамины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Продукты животного происхождения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Продукты растительного происхождения</a:t>
                      </a:r>
                      <a:endParaRPr lang="ru-RU" dirty="0"/>
                    </a:p>
                  </a:txBody>
                  <a:tcPr/>
                </a:tc>
              </a:tr>
              <a:tr h="301549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Витамин С (аскорбиновая кислота)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Шиповник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сухой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свежий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Перец сладкий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Петрушка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укроп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Смородина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черная Облепиха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Капуста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цветная и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белокочанная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Щавель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шпинат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Рябина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Апельсины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Клубника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земляника,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Лимоны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Смородина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белая</a:t>
                      </a:r>
                      <a:endParaRPr lang="ru-RU" sz="1600" dirty="0"/>
                    </a:p>
                  </a:txBody>
                  <a:tcPr/>
                </a:tc>
              </a:tr>
              <a:tr h="184820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Витамин РР (ниацин)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Говяжья печень, почки,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язык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Мясо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куриное и кролика,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Телятина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говядина, баранина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,свинина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Колбасы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вареные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Треска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Крупа - гречневая, перловая и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ячневая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Кофе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Горох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фасоль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Хлеб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пшеничный из муки 2-го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сорта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Орехи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94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  <a:p>
            <a:endParaRPr lang="ru-RU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259898"/>
              </p:ext>
            </p:extLst>
          </p:nvPr>
        </p:nvGraphicFramePr>
        <p:xfrm>
          <a:off x="251520" y="476672"/>
          <a:ext cx="864096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Витамины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Продукты животного происхождения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Продукты растительного происхождения</a:t>
                      </a:r>
                      <a:endParaRPr lang="ru-RU" dirty="0"/>
                    </a:p>
                  </a:txBody>
                  <a:tcPr/>
                </a:tc>
              </a:tr>
              <a:tr h="415424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Фолацин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Печень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Дрожжи, капуста, бобовые, шпинат, салат, крупы, хлеб</a:t>
                      </a:r>
                      <a:endParaRPr lang="ru-RU" dirty="0"/>
                    </a:p>
                  </a:txBody>
                  <a:tcPr/>
                </a:tc>
              </a:tr>
              <a:tr h="124012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Витамин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тиамин)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Свинина 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Печень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говяжья и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свиная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Свинина жирная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Сардельки свиные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Горох,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фасоль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Крупы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овсяная, гречневая,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пшено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Хлеб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Горошек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зеленый</a:t>
                      </a:r>
                      <a:endParaRPr lang="ru-RU" dirty="0"/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r>
                        <a:rPr lang="ru-RU" dirty="0" smtClean="0"/>
                        <a:t>Витамин В2 (рибофлавин)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Печень </a:t>
                      </a:r>
                      <a:r>
                        <a:rPr lang="ru-RU" sz="1600" dirty="0" smtClean="0"/>
                        <a:t>говяжья</a:t>
                      </a:r>
                    </a:p>
                    <a:p>
                      <a:r>
                        <a:rPr lang="ru-RU" sz="1600" dirty="0" smtClean="0"/>
                        <a:t>Скумбрия 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сельдь, треска, </a:t>
                      </a:r>
                    </a:p>
                    <a:p>
                      <a:r>
                        <a:rPr lang="ru-RU" sz="1600" dirty="0" smtClean="0"/>
                        <a:t>Яйца</a:t>
                      </a:r>
                    </a:p>
                    <a:p>
                      <a:r>
                        <a:rPr lang="ru-RU" sz="1600" dirty="0" smtClean="0"/>
                        <a:t>Сыр</a:t>
                      </a:r>
                      <a:r>
                        <a:rPr lang="ru-RU" sz="1600" dirty="0" smtClean="0"/>
                        <a:t>, </a:t>
                      </a:r>
                      <a:r>
                        <a:rPr lang="ru-RU" sz="1600" dirty="0" smtClean="0"/>
                        <a:t>творог</a:t>
                      </a:r>
                    </a:p>
                    <a:p>
                      <a:r>
                        <a:rPr lang="ru-RU" sz="1600" dirty="0" smtClean="0"/>
                        <a:t>Говядина</a:t>
                      </a:r>
                      <a:r>
                        <a:rPr lang="ru-RU" sz="1600" dirty="0" smtClean="0"/>
                        <a:t>, мясо куриное, Колбасы </a:t>
                      </a:r>
                      <a:r>
                        <a:rPr lang="ru-RU" sz="1600" dirty="0" smtClean="0"/>
                        <a:t>вареные</a:t>
                      </a:r>
                    </a:p>
                    <a:p>
                      <a:r>
                        <a:rPr lang="ru-RU" sz="1600" dirty="0" smtClean="0"/>
                        <a:t>Кефир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Крупа </a:t>
                      </a:r>
                      <a:r>
                        <a:rPr lang="ru-RU" dirty="0" smtClean="0"/>
                        <a:t>– гречневая</a:t>
                      </a:r>
                    </a:p>
                    <a:p>
                      <a:r>
                        <a:rPr lang="ru-RU" dirty="0" smtClean="0"/>
                        <a:t>Горошек зеленый</a:t>
                      </a:r>
                    </a:p>
                    <a:p>
                      <a:r>
                        <a:rPr lang="ru-RU" dirty="0" smtClean="0"/>
                        <a:t>Шпинат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Витамин В12 (</a:t>
                      </a:r>
                      <a:r>
                        <a:rPr lang="ru-RU" dirty="0" err="1" smtClean="0"/>
                        <a:t>цианокобаламин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Печень</a:t>
                      </a:r>
                    </a:p>
                    <a:p>
                      <a:r>
                        <a:rPr lang="ru-RU" sz="1600" dirty="0" smtClean="0"/>
                        <a:t>Скумбрия атлантическая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Сельдь атлантическая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Окунь морской</a:t>
                      </a:r>
                    </a:p>
                    <a:p>
                      <a:r>
                        <a:rPr lang="ru-RU" sz="1600" dirty="0" smtClean="0"/>
                        <a:t>Говядина</a:t>
                      </a:r>
                      <a:r>
                        <a:rPr lang="ru-RU" sz="1600" dirty="0" smtClean="0"/>
                        <a:t>, мясо кролика </a:t>
                      </a:r>
                      <a:r>
                        <a:rPr lang="ru-RU" sz="1600" dirty="0" smtClean="0"/>
                        <a:t>Сыр</a:t>
                      </a:r>
                    </a:p>
                    <a:p>
                      <a:r>
                        <a:rPr lang="ru-RU" sz="1600" dirty="0" smtClean="0"/>
                        <a:t>Молоко </a:t>
                      </a:r>
                      <a:r>
                        <a:rPr lang="ru-RU" sz="1600" dirty="0" smtClean="0"/>
                        <a:t>сухое, </a:t>
                      </a:r>
                      <a:r>
                        <a:rPr lang="ru-RU" sz="1600" dirty="0" smtClean="0"/>
                        <a:t>сгущенное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2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881" y="419769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Содержание:</a:t>
            </a:r>
          </a:p>
          <a:p>
            <a:r>
              <a:rPr lang="ru-RU" sz="2400" dirty="0" smtClean="0"/>
              <a:t>1.Витамины</a:t>
            </a:r>
            <a:r>
              <a:rPr lang="ru-RU" sz="2400" dirty="0"/>
              <a:t>. Классификация </a:t>
            </a:r>
            <a:r>
              <a:rPr lang="ru-RU" sz="2400" dirty="0" smtClean="0"/>
              <a:t>витаминов.</a:t>
            </a:r>
          </a:p>
          <a:p>
            <a:r>
              <a:rPr lang="ru-RU" sz="2400" dirty="0" smtClean="0"/>
              <a:t>2</a:t>
            </a:r>
            <a:r>
              <a:rPr lang="ru-RU" sz="2400" dirty="0"/>
              <a:t>. Формы и причины витаминной </a:t>
            </a:r>
            <a:r>
              <a:rPr lang="ru-RU" sz="2400" dirty="0" smtClean="0"/>
              <a:t>недостаточности.</a:t>
            </a:r>
          </a:p>
          <a:p>
            <a:r>
              <a:rPr lang="ru-RU" sz="2400" dirty="0" smtClean="0"/>
              <a:t>3.</a:t>
            </a:r>
            <a:r>
              <a:rPr lang="ru-RU" sz="2400" dirty="0"/>
              <a:t> Профилактика витаминной </a:t>
            </a:r>
            <a:r>
              <a:rPr lang="ru-RU" sz="2400" dirty="0" smtClean="0"/>
              <a:t>недостаточности.</a:t>
            </a:r>
          </a:p>
          <a:p>
            <a:r>
              <a:rPr lang="ru-RU" sz="2400" dirty="0"/>
              <a:t>4. Что такое биологически активные добавки (БАД) к пище</a:t>
            </a:r>
            <a:r>
              <a:rPr lang="ru-RU" sz="2400" dirty="0" smtClean="0"/>
              <a:t>?</a:t>
            </a:r>
          </a:p>
          <a:p>
            <a:r>
              <a:rPr lang="ru-RU" sz="2400" dirty="0"/>
              <a:t>5. Основные пищевые источники некоторых </a:t>
            </a:r>
            <a:r>
              <a:rPr lang="ru-RU" sz="2400" dirty="0" smtClean="0"/>
              <a:t>витаминов.</a:t>
            </a:r>
            <a:endParaRPr lang="ru-RU" sz="2400" dirty="0"/>
          </a:p>
          <a:p>
            <a:r>
              <a:rPr lang="ru-RU" sz="2400" dirty="0"/>
              <a:t>6. Клинические показатели пищевого </a:t>
            </a:r>
            <a:r>
              <a:rPr lang="ru-RU" sz="2400" dirty="0" smtClean="0"/>
              <a:t>статуса.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3312"/>
            <a:ext cx="5868144" cy="352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3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825011"/>
              </p:ext>
            </p:extLst>
          </p:nvPr>
        </p:nvGraphicFramePr>
        <p:xfrm>
          <a:off x="251520" y="260648"/>
          <a:ext cx="8640960" cy="6610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65331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Витамины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Продукты животного происхождения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Продукты растительного происхождения</a:t>
                      </a:r>
                      <a:endParaRPr lang="ru-RU" dirty="0"/>
                    </a:p>
                  </a:txBody>
                  <a:tcPr/>
                </a:tc>
              </a:tr>
              <a:tr h="208438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Витамин А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ретинол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Печень говяжья,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свиная 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Масло сливочное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Яйца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Икра кетовая, палтус, шпроты (консервы), икра осетровая</a:t>
                      </a:r>
                      <a:endParaRPr lang="ru-RU" sz="1600" dirty="0" smtClean="0"/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Сметана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сливки (20% жир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.),сыр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творог жирный.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Почки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нет</a:t>
                      </a:r>
                      <a:endParaRPr lang="ru-RU" sz="1600" dirty="0"/>
                    </a:p>
                  </a:txBody>
                  <a:tcPr/>
                </a:tc>
              </a:tr>
              <a:tr h="2084387">
                <a:tc>
                  <a:txBody>
                    <a:bodyPr/>
                    <a:lstStyle/>
                    <a:p>
                      <a:r>
                        <a:rPr lang="ru-RU" dirty="0" smtClean="0"/>
                        <a:t>Каротин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Печень говяжья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Морковь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красная, морковь желтая, перец зеленый сладкий, томаты, тыква</a:t>
                      </a:r>
                      <a:endParaRPr lang="ru-RU" sz="1600" dirty="0" smtClean="0"/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Шпинат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перец красный, лук зеленый, щавель 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Облепиха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Абрикосы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Рябина черноплодная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Салат</a:t>
                      </a:r>
                      <a:endParaRPr lang="ru-RU" sz="1600" dirty="0"/>
                    </a:p>
                  </a:txBody>
                  <a:tcPr/>
                </a:tc>
              </a:tr>
              <a:tr h="158662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Витамин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 (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кальциферол)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Рыбий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жир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Печень трески, икра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осетровая, жирная морская рыба 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Масло сливочное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Яйца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нет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6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557772"/>
              </p:ext>
            </p:extLst>
          </p:nvPr>
        </p:nvGraphicFramePr>
        <p:xfrm>
          <a:off x="323528" y="332656"/>
          <a:ext cx="8640960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08312"/>
                <a:gridCol w="2952328"/>
              </a:tblGrid>
              <a:tr h="78045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Витамины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Продукты животного происхождения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Продукты растительного происхождения</a:t>
                      </a:r>
                      <a:endParaRPr lang="ru-RU" dirty="0"/>
                    </a:p>
                  </a:txBody>
                  <a:tcPr/>
                </a:tc>
              </a:tr>
              <a:tr h="278733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Витамин Е (токоферол)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Масло подсолнечное, соевое, хлопковое, рапсовое, кукурузное Семена подсолнечника, Орехи - миндаль, лесной, грецкие,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арахис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Масло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оливковое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Зеленые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листовые овощи</a:t>
                      </a:r>
                      <a:endParaRPr lang="ru-RU" dirty="0"/>
                    </a:p>
                  </a:txBody>
                  <a:tcPr/>
                </a:tc>
              </a:tr>
              <a:tr h="96871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Витамин К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филлохинон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Свинина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Печень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Шпинат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Кабачки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Зеленый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57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38160"/>
              </p:ext>
            </p:extLst>
          </p:nvPr>
        </p:nvGraphicFramePr>
        <p:xfrm>
          <a:off x="251520" y="908720"/>
          <a:ext cx="8640960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4824536"/>
                <a:gridCol w="2808312"/>
              </a:tblGrid>
              <a:tr h="62715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Симптомы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Причины </a:t>
                      </a:r>
                      <a:endParaRPr lang="ru-RU" dirty="0"/>
                    </a:p>
                  </a:txBody>
                  <a:tcPr/>
                </a:tc>
              </a:tr>
              <a:tr h="4917461">
                <a:tc>
                  <a:txBody>
                    <a:bodyPr/>
                    <a:lstStyle/>
                    <a:p>
                      <a:r>
                        <a:rPr lang="ru-RU" dirty="0" smtClean="0"/>
                        <a:t>Глаза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Бледность конъюнктив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Ксероз конъюнктив сухости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утолщении, пигментации конъюнктивы открытой части глазного яблока и в потере ею блеска и прозрачности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Бляшки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Искерского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(пятна Бито).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Четко очерченные поверхностные сероватые, серебристые или белые как мел, пенистые бляшки, имеющие треугольные или неправильно округлые очертания и чаще всего локализующиеся снаружи от роговицы; иногда они накладываются на роговицу. Бляшки представляют собой остатки ороговевших эпителиальных клеток. Бляшки иногда сочетаются с ксерозом конъюнктивы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Анемии</a:t>
                      </a:r>
                    </a:p>
                    <a:p>
                      <a:pPr algn="ctr"/>
                      <a:r>
                        <a:rPr lang="ru-RU" dirty="0" smtClean="0"/>
                        <a:t>Авитаминоз  витамина А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Авитаминоз  витамина А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838" y="4005064"/>
            <a:ext cx="2593831" cy="146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37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Клинические показатели пищевого статуса</a:t>
            </a:r>
          </a:p>
        </p:txBody>
      </p:sp>
    </p:spTree>
    <p:extLst>
      <p:ext uri="{BB962C8B-B14F-4D97-AF65-F5344CB8AC3E}">
        <p14:creationId xmlns:p14="http://schemas.microsoft.com/office/powerpoint/2010/main" val="42602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188967"/>
              </p:ext>
            </p:extLst>
          </p:nvPr>
        </p:nvGraphicFramePr>
        <p:xfrm>
          <a:off x="251520" y="908720"/>
          <a:ext cx="8640960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4824536"/>
                <a:gridCol w="2808312"/>
              </a:tblGrid>
              <a:tr h="62715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Симптомы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Причины </a:t>
                      </a:r>
                      <a:endParaRPr lang="ru-RU" dirty="0"/>
                    </a:p>
                  </a:txBody>
                  <a:tcPr/>
                </a:tc>
              </a:tr>
              <a:tr h="4917461">
                <a:tc>
                  <a:txBody>
                    <a:bodyPr/>
                    <a:lstStyle/>
                    <a:p>
                      <a:r>
                        <a:rPr lang="ru-RU" dirty="0" smtClean="0"/>
                        <a:t>Глаза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Цилиарная инъекция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Разрастание краевого сосудистого сплетения на месте перехода роговицы в склеру. Сосуды конъюнктивы инъецированы. Вокруг края роговицы может быть фиолетовый ободок 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Нарушение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темновой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адаптации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Недостаток рибофлавина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Недостаточность витаминов А,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Вг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С.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188640"/>
            <a:ext cx="837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Клинические показатели пищевого статуса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42" y="1916832"/>
            <a:ext cx="2769769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4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395314"/>
              </p:ext>
            </p:extLst>
          </p:nvPr>
        </p:nvGraphicFramePr>
        <p:xfrm>
          <a:off x="251520" y="908720"/>
          <a:ext cx="8640960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4824536"/>
                <a:gridCol w="2808312"/>
              </a:tblGrid>
              <a:tr h="62715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Симптомы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Причины </a:t>
                      </a:r>
                      <a:endParaRPr lang="ru-RU" dirty="0"/>
                    </a:p>
                  </a:txBody>
                  <a:tcPr/>
                </a:tc>
              </a:tr>
              <a:tr h="4917461">
                <a:tc>
                  <a:txBody>
                    <a:bodyPr/>
                    <a:lstStyle/>
                    <a:p>
                      <a:r>
                        <a:rPr lang="ru-RU" dirty="0" smtClean="0"/>
                        <a:t>Губы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Ангулярный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стоматит (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заеды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Эрозии и трещины в углах рта, симптом регистрируется лишь в тех случаях, когда поражены оба угла рта.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Ангулярные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рубцы.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Розовые или белесые рубцы в углах рта после заживления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ангулярного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стоматита.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недостаточность рибофлавина и пиридоксина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недостаточность рибофлавина и пиридоксина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188640"/>
            <a:ext cx="837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Клинические показатели пищевого статуса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69" y="2613005"/>
            <a:ext cx="2535984" cy="169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63014"/>
            <a:ext cx="1596323" cy="179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3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781303"/>
              </p:ext>
            </p:extLst>
          </p:nvPr>
        </p:nvGraphicFramePr>
        <p:xfrm>
          <a:off x="251520" y="908720"/>
          <a:ext cx="8640960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4824536"/>
                <a:gridCol w="2808312"/>
              </a:tblGrid>
              <a:tr h="62715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Симптомы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Причины </a:t>
                      </a:r>
                      <a:endParaRPr lang="ru-RU" dirty="0"/>
                    </a:p>
                  </a:txBody>
                  <a:tcPr/>
                </a:tc>
              </a:tr>
              <a:tr h="4917461">
                <a:tc>
                  <a:txBody>
                    <a:bodyPr/>
                    <a:lstStyle/>
                    <a:p>
                      <a:r>
                        <a:rPr lang="ru-RU" dirty="0" smtClean="0"/>
                        <a:t>Губы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Хейлоз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Вертикальные трещины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осложненные гиперемией, отечностью и изъявлением губ на всей поверхности.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Чаще всего поражается центральная часть нижней губы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недостаточность рибофлавина, пиридоксина и никотиновой кислоты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188640"/>
            <a:ext cx="837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Клинические показатели пищевого статуса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698" y="2996952"/>
            <a:ext cx="4018955" cy="267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8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Источник:</a:t>
            </a:r>
          </a:p>
          <a:p>
            <a:pPr algn="just"/>
            <a:r>
              <a:rPr lang="ru-RU" dirty="0" smtClean="0"/>
              <a:t>Справочно-информационный материал для </a:t>
            </a:r>
            <a:r>
              <a:rPr lang="ru-RU" dirty="0"/>
              <a:t>реализации обучающей (просветительской) программы по вопросам здорового питания для групп населения, проживающих на территориях с особенностями в части воздействия факторов окружающей среды (дефицит микро- и </a:t>
            </a:r>
            <a:r>
              <a:rPr lang="ru-RU" dirty="0" err="1"/>
              <a:t>макронутриентов</a:t>
            </a:r>
            <a:r>
              <a:rPr lang="ru-RU" dirty="0"/>
              <a:t>, климатические условия</a:t>
            </a:r>
            <a:r>
              <a:rPr lang="ru-RU" dirty="0" smtClean="0"/>
              <a:t>)(</a:t>
            </a:r>
            <a:r>
              <a:rPr lang="ru-RU" dirty="0"/>
              <a:t>Приказ </a:t>
            </a:r>
            <a:r>
              <a:rPr lang="ru-RU" dirty="0" smtClean="0"/>
              <a:t>ФЕДЕРАЛЬНАЯ </a:t>
            </a:r>
            <a:r>
              <a:rPr lang="ru-RU" dirty="0"/>
              <a:t>СЛУЖБА ПО НАДЗОРУ В СФЕРЕ ЗАЩИТЫ</a:t>
            </a:r>
          </a:p>
          <a:p>
            <a:pPr algn="just"/>
            <a:r>
              <a:rPr lang="ru-RU" dirty="0"/>
              <a:t>ПРАВ </a:t>
            </a:r>
            <a:r>
              <a:rPr lang="ru-RU" dirty="0" smtClean="0"/>
              <a:t>ПОТРЕБИТЕЛЕЙ И </a:t>
            </a:r>
            <a:r>
              <a:rPr lang="ru-RU" dirty="0"/>
              <a:t>БЛАГОПОЛУЧИЯ </a:t>
            </a:r>
            <a:r>
              <a:rPr lang="ru-RU" dirty="0" smtClean="0"/>
              <a:t>ЧЕЛОВЕКА (</a:t>
            </a:r>
            <a:r>
              <a:rPr lang="ru-RU" dirty="0"/>
              <a:t>РОСПОТРЕБНАДЗОР</a:t>
            </a:r>
            <a:r>
              <a:rPr lang="ru-RU" dirty="0" smtClean="0"/>
              <a:t>)</a:t>
            </a:r>
            <a:r>
              <a:rPr lang="ru-RU" dirty="0"/>
              <a:t> А.Ю. </a:t>
            </a:r>
            <a:r>
              <a:rPr lang="ru-RU" dirty="0" smtClean="0"/>
              <a:t>Поповой № 379 от 07.07.2020 «Об </a:t>
            </a:r>
            <a:r>
              <a:rPr lang="ru-RU" dirty="0"/>
              <a:t>утверждении обучающих (просветительских) программ по вопросам здорового </a:t>
            </a:r>
            <a:r>
              <a:rPr lang="ru-RU" dirty="0" smtClean="0"/>
              <a:t>питания») </a:t>
            </a:r>
            <a:r>
              <a:rPr lang="ru-RU" b="1" dirty="0" smtClean="0"/>
              <a:t>в рамках </a:t>
            </a:r>
            <a:r>
              <a:rPr lang="ru-RU" b="1" dirty="0"/>
              <a:t>Ф</a:t>
            </a:r>
            <a:r>
              <a:rPr lang="ru-RU" b="1" dirty="0" smtClean="0"/>
              <a:t>едерального проекта «Укрепление общественного здоровья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00281"/>
            <a:ext cx="5257790" cy="276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8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78497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 а м и н ы - это незаменимые, низкомолекулярные органические соединения с высокой биологической активностью, необходимые для жизнедеятельности человека, которые не синтезируются (или синтезируются в недостаточном количестве) в организме и должны регулярно поступать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пищей.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роль витаминов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1.Участие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построении ферментных систем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качестве коферментов).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сами по себе коферменты и витамины не обладают каталитической активностью, а приобретают её после взаимодействия со специфическими белками (апоферментами). Такие витамины участвуют в обменных процессах. Например, энергетический обмен (витамины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В1, В2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биосинтез и превращение аминокислот (витамины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В6, В 12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жирных кислот (пантотеновая кислота), пуриновых и пиримидиновых оснований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фолацин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регуляция транспорта ионов кальция и фосфата через клеточные барьеры (витамин D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2.Обеспечение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адекватного иммунного ответа  функционировании систем метаболизма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ксенобиотиков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формировании антиоксидантного потенциала организма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7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474" y="263418"/>
            <a:ext cx="84249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Классификация </a:t>
            </a:r>
            <a:r>
              <a:rPr lang="ru-RU" sz="2400" b="1" dirty="0" smtClean="0"/>
              <a:t>витаминов</a:t>
            </a:r>
          </a:p>
          <a:p>
            <a:pPr algn="just"/>
            <a:r>
              <a:rPr lang="ru-RU" sz="2000" dirty="0" smtClean="0"/>
              <a:t>Известно </a:t>
            </a:r>
            <a:r>
              <a:rPr lang="ru-RU" sz="2000" dirty="0"/>
              <a:t>порядка 13 соединений (или групп соединений), которые относятся к </a:t>
            </a:r>
            <a:r>
              <a:rPr lang="ru-RU" sz="2000" dirty="0" smtClean="0"/>
              <a:t>витаминам.</a:t>
            </a:r>
          </a:p>
          <a:p>
            <a:pPr algn="just"/>
            <a:r>
              <a:rPr lang="ru-RU" sz="2000" dirty="0" smtClean="0"/>
              <a:t>Традиционно </a:t>
            </a:r>
            <a:r>
              <a:rPr lang="ru-RU" sz="2000" dirty="0"/>
              <a:t>витамины классифицируют по признаку их растворимости в воде или жирах</a:t>
            </a:r>
            <a:r>
              <a:rPr lang="ru-RU" sz="2000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21" y="2492896"/>
            <a:ext cx="8072841" cy="328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9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Однако, следует знать, что наряду с витаминами, существуют биологически активные вещества - </a:t>
            </a:r>
            <a:r>
              <a:rPr lang="ru-RU" sz="2400" b="1" dirty="0" err="1"/>
              <a:t>витаминоподобные</a:t>
            </a:r>
            <a:r>
              <a:rPr lang="ru-RU" sz="2400" b="1" dirty="0"/>
              <a:t> соединения</a:t>
            </a:r>
            <a:r>
              <a:rPr lang="ru-RU" sz="2400" dirty="0"/>
              <a:t>, дефицит которых не приводит к явно выраженным нарушениям, но они выполняют определенную физиологическую роль</a:t>
            </a:r>
            <a:r>
              <a:rPr lang="ru-RU" sz="2000" u="sng" dirty="0" smtClean="0"/>
              <a:t>.</a:t>
            </a:r>
            <a:endParaRPr lang="ru-RU" sz="2000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52872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8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08111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С учетом функциональной роли и механизма действия все витамины условно (в связи с полифункциональным характером ряда витаминов) могут быть разделены на три группы</a:t>
            </a:r>
            <a:r>
              <a:rPr lang="ru-RU" b="1" dirty="0" smtClean="0"/>
              <a:t>.</a:t>
            </a:r>
            <a:endParaRPr lang="ru-RU" b="1" dirty="0"/>
          </a:p>
          <a:p>
            <a:pPr algn="just"/>
            <a:r>
              <a:rPr lang="ru-RU" dirty="0" smtClean="0"/>
              <a:t>1.Группа </a:t>
            </a:r>
            <a:r>
              <a:rPr lang="ru-RU" dirty="0"/>
              <a:t>витаминов, которые входят в структуру ферментов. Их называют «</a:t>
            </a:r>
            <a:r>
              <a:rPr lang="ru-RU" dirty="0" err="1"/>
              <a:t>энзимовитаминами</a:t>
            </a:r>
            <a:r>
              <a:rPr lang="ru-RU" dirty="0" smtClean="0"/>
              <a:t>».</a:t>
            </a:r>
          </a:p>
          <a:p>
            <a:pPr algn="just"/>
            <a:r>
              <a:rPr lang="ru-RU" dirty="0" smtClean="0"/>
              <a:t> 2.Группа </a:t>
            </a:r>
            <a:r>
              <a:rPr lang="ru-RU" dirty="0"/>
              <a:t>витаминов - прогормонов, активные формы которых обладают гормональной активностью, их называют «</a:t>
            </a:r>
            <a:r>
              <a:rPr lang="ru-RU" dirty="0" err="1"/>
              <a:t>гормоновитаминами</a:t>
            </a:r>
            <a:r>
              <a:rPr lang="ru-RU" dirty="0" smtClean="0"/>
              <a:t>».</a:t>
            </a:r>
          </a:p>
          <a:p>
            <a:pPr algn="just"/>
            <a:r>
              <a:rPr lang="ru-RU" dirty="0" smtClean="0"/>
              <a:t> 3.Группа витаминов-антиоксидантов. Они </a:t>
            </a:r>
            <a:r>
              <a:rPr lang="ru-RU" dirty="0"/>
              <a:t>входят в </a:t>
            </a:r>
            <a:r>
              <a:rPr lang="ru-RU" i="1" dirty="0"/>
              <a:t>систему антиоксидантной защиты </a:t>
            </a:r>
            <a:r>
              <a:rPr lang="ru-RU" dirty="0"/>
              <a:t>организма от повреждающего действия активных, </a:t>
            </a:r>
            <a:r>
              <a:rPr lang="ru-RU" dirty="0" err="1"/>
              <a:t>свободнорадикальных</a:t>
            </a:r>
            <a:r>
              <a:rPr lang="ru-RU" dirty="0"/>
              <a:t> форм кислорода.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88159"/>
            <a:ext cx="5328592" cy="39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2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                Витаминная </a:t>
            </a:r>
            <a:r>
              <a:rPr lang="ru-RU" sz="2400" b="1" dirty="0" smtClean="0"/>
              <a:t>недостаточность </a:t>
            </a:r>
            <a:r>
              <a:rPr lang="ru-RU" sz="2400" dirty="0" smtClean="0"/>
              <a:t>- </a:t>
            </a:r>
            <a:r>
              <a:rPr lang="ru-RU" sz="2400" dirty="0"/>
              <a:t>патологическое состояние, обусловленное сниженной обеспеченностью организма тем или иным витамином или нарушением его функционирования в организме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/>
          </a:p>
          <a:p>
            <a:pPr algn="ctr"/>
            <a:r>
              <a:rPr lang="ru-RU" sz="2400" u="sng" dirty="0" smtClean="0"/>
              <a:t>Выделяют </a:t>
            </a:r>
            <a:r>
              <a:rPr lang="ru-RU" sz="2400" u="sng" dirty="0"/>
              <a:t>три формы витаминной недостаточности</a:t>
            </a:r>
            <a:r>
              <a:rPr lang="ru-RU" sz="2400" u="sng" dirty="0" smtClean="0"/>
              <a:t>.</a:t>
            </a:r>
          </a:p>
          <a:p>
            <a:pPr marL="342900" indent="-342900" algn="ctr">
              <a:buAutoNum type="arabicPeriod"/>
            </a:pPr>
            <a:r>
              <a:rPr lang="ru-RU" sz="2400" dirty="0" smtClean="0"/>
              <a:t>Авитаминозы </a:t>
            </a:r>
            <a:endParaRPr lang="ru-RU" sz="2400" dirty="0"/>
          </a:p>
          <a:p>
            <a:pPr marL="342900" indent="-342900" algn="ctr">
              <a:buAutoNum type="arabicPeriod"/>
            </a:pPr>
            <a:r>
              <a:rPr lang="ru-RU" sz="2400" dirty="0" smtClean="0"/>
              <a:t>Гиповитаминозы </a:t>
            </a:r>
          </a:p>
          <a:p>
            <a:pPr marL="342900" indent="-342900" algn="ctr">
              <a:buAutoNum type="arabicPeriod"/>
            </a:pPr>
            <a:r>
              <a:rPr lang="ru-RU" sz="2400" dirty="0" smtClean="0"/>
              <a:t>Субнормальная обеспеченность</a:t>
            </a:r>
            <a:endParaRPr lang="ru-RU" sz="24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7" y="3645024"/>
            <a:ext cx="43910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0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dirty="0" smtClean="0"/>
              <a:t>Авитаминозы </a:t>
            </a:r>
            <a:r>
              <a:rPr lang="ru-RU" sz="2000" dirty="0"/>
              <a:t>- состояние полного или практически полного истощения витаминных ресурсов организма, которое сопровождается возникновением </a:t>
            </a:r>
            <a:r>
              <a:rPr lang="ru-RU" sz="2000" dirty="0" err="1" smtClean="0"/>
              <a:t>симптомокомплекса</a:t>
            </a:r>
            <a:r>
              <a:rPr lang="ru-RU" sz="2000" dirty="0"/>
              <a:t>, характерного и специфичного для дефицита того или иного витамина. Например, цинга (болезнь Миллера-</a:t>
            </a:r>
            <a:r>
              <a:rPr lang="ru-RU" sz="2000" dirty="0" err="1"/>
              <a:t>Барлоу</a:t>
            </a:r>
            <a:r>
              <a:rPr lang="ru-RU" sz="2000" dirty="0"/>
              <a:t>) (авитаминоз С), пеллагра (авитаминоз РР), бери-бери (авитаминоз </a:t>
            </a:r>
            <a:r>
              <a:rPr lang="ru-RU" sz="2000" dirty="0" smtClean="0"/>
              <a:t>B1), </a:t>
            </a:r>
            <a:r>
              <a:rPr lang="ru-RU" sz="2000" dirty="0"/>
              <a:t>анемия </a:t>
            </a:r>
            <a:r>
              <a:rPr lang="ru-RU" sz="2000" dirty="0" err="1"/>
              <a:t>Аддисона-Бирмера</a:t>
            </a:r>
            <a:r>
              <a:rPr lang="ru-RU" sz="2000" dirty="0"/>
              <a:t> (авитаминоз </a:t>
            </a:r>
            <a:r>
              <a:rPr lang="ru-RU" sz="2000" dirty="0" smtClean="0"/>
              <a:t>В12), </a:t>
            </a:r>
            <a:r>
              <a:rPr lang="ru-RU" sz="2000" dirty="0"/>
              <a:t>рахит (авитаминоз D) и др. </a:t>
            </a:r>
            <a:endParaRPr lang="ru-RU" sz="2000" dirty="0" smtClean="0"/>
          </a:p>
          <a:p>
            <a:pPr marL="342900" indent="-342900" algn="just">
              <a:buAutoNum type="arabicPeriod"/>
            </a:pPr>
            <a:endParaRPr lang="ru-RU" sz="2000" dirty="0" smtClean="0"/>
          </a:p>
          <a:p>
            <a:pPr marL="342900" indent="-342900" algn="just">
              <a:buAutoNum type="arabicPeriod"/>
            </a:pPr>
            <a:r>
              <a:rPr lang="ru-RU" sz="2000" dirty="0" smtClean="0"/>
              <a:t> </a:t>
            </a:r>
            <a:r>
              <a:rPr lang="ru-RU" sz="2000" b="1" dirty="0"/>
              <a:t>Гиповитаминозы</a:t>
            </a:r>
            <a:r>
              <a:rPr lang="ru-RU" sz="2000" dirty="0"/>
              <a:t> - значительное, но не полное, снижение содержания витамина в организме, которое сопровождается появлением ряда мало специфических и слабо выраженных клинических симптомов (снижение работоспособности, быстрая утомляемость и т.п.), а также специфических </a:t>
            </a:r>
            <a:r>
              <a:rPr lang="ru-RU" sz="2000" dirty="0" err="1"/>
              <a:t>микросимптомов</a:t>
            </a:r>
            <a:r>
              <a:rPr lang="ru-RU" sz="2000" dirty="0"/>
              <a:t>. </a:t>
            </a:r>
            <a:endParaRPr lang="ru-RU" sz="2000" dirty="0" smtClean="0"/>
          </a:p>
          <a:p>
            <a:pPr marL="342900" indent="-342900" algn="just">
              <a:buAutoNum type="arabicPeriod"/>
            </a:pPr>
            <a:endParaRPr lang="ru-RU" sz="2000" dirty="0" smtClean="0"/>
          </a:p>
          <a:p>
            <a:pPr marL="342900" indent="-342900" algn="just">
              <a:buAutoNum type="arabicPeriod"/>
            </a:pPr>
            <a:r>
              <a:rPr lang="ru-RU" sz="2000" dirty="0" smtClean="0"/>
              <a:t> </a:t>
            </a:r>
            <a:r>
              <a:rPr lang="ru-RU" sz="2000" b="1" dirty="0"/>
              <a:t>Субнормальная обеспеченность </a:t>
            </a:r>
            <a:r>
              <a:rPr lang="ru-RU" sz="2000" dirty="0"/>
              <a:t>- доклиническая стадия дефицита витаминов, которая проявляется нарушением метаболических и физиологических реакций, обнаруживаемым по результатам биохимического анализа. Это наиболее распространенная форма витаминной недостаточности, которая, как правило, не сопровождается выраженными клиническими нарушениями (или появляются отдельные клинические </a:t>
            </a:r>
            <a:r>
              <a:rPr lang="ru-RU" sz="2000" dirty="0" err="1"/>
              <a:t>микросимптомы</a:t>
            </a:r>
            <a:r>
              <a:rPr lang="ru-RU" sz="2000" dirty="0"/>
              <a:t>), но снижается устойчивость к действию инфекционных и токсических факторов, увеличивается период выздоровления и повышается риск возникновения отдельных заболеваний.</a:t>
            </a: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24116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6"/>
            <a:ext cx="871296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Среди основных причин витаминной недостаточности </a:t>
            </a:r>
            <a:r>
              <a:rPr lang="ru-RU" sz="2800" b="1" dirty="0" smtClean="0"/>
              <a:t>считают</a:t>
            </a:r>
          </a:p>
          <a:p>
            <a:pPr algn="ctr"/>
            <a:r>
              <a:rPr lang="ru-RU" sz="2800" b="1" dirty="0" smtClean="0"/>
              <a:t> • </a:t>
            </a:r>
            <a:r>
              <a:rPr lang="ru-RU" sz="2800" dirty="0"/>
              <a:t>алиментарный фактор - недостаточное присутствие витаминов в рационе </a:t>
            </a:r>
            <a:r>
              <a:rPr lang="ru-RU" sz="2800" dirty="0" smtClean="0"/>
              <a:t>питания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/>
              <a:t>• нарушение абсорбции и метаболизма </a:t>
            </a:r>
            <a:r>
              <a:rPr lang="ru-RU" sz="2800" dirty="0" smtClean="0"/>
              <a:t>витаминов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/>
              <a:t>• повышенную (при определенных условиях) в них потребность.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6020"/>
            <a:ext cx="4932040" cy="328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50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2171</Words>
  <Application>Microsoft Office PowerPoint</Application>
  <PresentationFormat>Экран (4:3)</PresentationFormat>
  <Paragraphs>325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Александровна</dc:creator>
  <cp:lastModifiedBy>Ксения Александровна</cp:lastModifiedBy>
  <cp:revision>42</cp:revision>
  <dcterms:created xsi:type="dcterms:W3CDTF">2024-02-21T12:19:35Z</dcterms:created>
  <dcterms:modified xsi:type="dcterms:W3CDTF">2025-02-19T04:49:15Z</dcterms:modified>
</cp:coreProperties>
</file>