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7" r:id="rId3"/>
    <p:sldId id="276" r:id="rId4"/>
    <p:sldId id="293" r:id="rId5"/>
    <p:sldId id="295" r:id="rId6"/>
    <p:sldId id="288" r:id="rId7"/>
    <p:sldId id="289" r:id="rId8"/>
    <p:sldId id="291" r:id="rId9"/>
    <p:sldId id="297" r:id="rId10"/>
    <p:sldId id="290" r:id="rId11"/>
    <p:sldId id="294" r:id="rId12"/>
    <p:sldId id="296" r:id="rId13"/>
    <p:sldId id="292" r:id="rId14"/>
    <p:sldId id="298" r:id="rId15"/>
    <p:sldId id="25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71"/>
    <a:srgbClr val="C21319"/>
    <a:srgbClr val="F6D719"/>
    <a:srgbClr val="F68C1F"/>
    <a:srgbClr val="3692C1"/>
    <a:srgbClr val="FFC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14AAB-AAD4-473A-8D22-2D234904218E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F95B5D-5D18-4A0C-AAD4-78CCF987D1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668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712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602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602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602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602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2463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578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944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60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60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60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60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60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602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95B5D-5D18-4A0C-AAD4-78CCF987D14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60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AE0C-D715-4066-8D26-85BA525B9FAF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8EE74-5D32-4AC3-9AB0-DE769CCC25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5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AE0C-D715-4066-8D26-85BA525B9FAF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8EE74-5D32-4AC3-9AB0-DE769CCC25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10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AE0C-D715-4066-8D26-85BA525B9FAF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8EE74-5D32-4AC3-9AB0-DE769CCC25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40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AE0C-D715-4066-8D26-85BA525B9FAF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8EE74-5D32-4AC3-9AB0-DE769CCC25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07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AE0C-D715-4066-8D26-85BA525B9FAF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8EE74-5D32-4AC3-9AB0-DE769CCC25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37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AE0C-D715-4066-8D26-85BA525B9FAF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8EE74-5D32-4AC3-9AB0-DE769CCC25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73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AE0C-D715-4066-8D26-85BA525B9FAF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8EE74-5D32-4AC3-9AB0-DE769CCC25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3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AE0C-D715-4066-8D26-85BA525B9FAF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8EE74-5D32-4AC3-9AB0-DE769CCC25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74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AE0C-D715-4066-8D26-85BA525B9FAF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8EE74-5D32-4AC3-9AB0-DE769CCC25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71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AE0C-D715-4066-8D26-85BA525B9FAF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8EE74-5D32-4AC3-9AB0-DE769CCC25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08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AE0C-D715-4066-8D26-85BA525B9FAF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8EE74-5D32-4AC3-9AB0-DE769CCC25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5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CAE0C-D715-4066-8D26-85BA525B9FAF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8EE74-5D32-4AC3-9AB0-DE769CCC25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294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.png"/><Relationship Id="rId4" Type="http://schemas.openxmlformats.org/officeDocument/2006/relationships/slide" Target="slide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3dargeyapi.com/wp-content/uploads/2017/02/Uzay-Gezegen-39.jpg" TargetMode="External"/><Relationship Id="rId13" Type="http://schemas.openxmlformats.org/officeDocument/2006/relationships/hyperlink" Target="http://www.webtekno.com/images/editor/default/0001/13/6ad9e913ba774eb7f6f68755576cce45f3d507a8.jpeg" TargetMode="External"/><Relationship Id="rId18" Type="http://schemas.openxmlformats.org/officeDocument/2006/relationships/hyperlink" Target="https://image.jimcdn.com/app/cms/image/transf/dimension=320x1024:format=jpg/path/s079a599d331adbee/image/if3b5207b7aeecd64/version/1459820083/image.jpg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://malitikov.ru/wp-content/uploads/2016/05/%D0%BA%D0%BE%D1%81%D0%BC%D0%BE%D1%81.jpg" TargetMode="External"/><Relationship Id="rId12" Type="http://schemas.openxmlformats.org/officeDocument/2006/relationships/hyperlink" Target="https://im0-tub-ru.yandex.net/i?id=bb3f569cbdfb5e2c8feffcf65f608583-l&amp;n=13" TargetMode="External"/><Relationship Id="rId17" Type="http://schemas.openxmlformats.org/officeDocument/2006/relationships/hyperlink" Target="http://itd0.mycdn.me/image?id=812229161729&amp;t=20&amp;plc=WEB&amp;tkn=*miloiR3JFa-BnbotCgC0QaMxvm8" TargetMode="External"/><Relationship Id="rId2" Type="http://schemas.openxmlformats.org/officeDocument/2006/relationships/notesSlide" Target="../notesSlides/notesSlide15.xml"/><Relationship Id="rId16" Type="http://schemas.openxmlformats.org/officeDocument/2006/relationships/hyperlink" Target="http://i1.wp.com/poznavatelno.net/wp-content/uploads/2016/04/2-3.jpg?resize=800,752" TargetMode="External"/><Relationship Id="rId20" Type="http://schemas.openxmlformats.org/officeDocument/2006/relationships/hyperlink" Target="http://amogqcpa.33ok.ru/imgs/400963-skachat-video-planeta-za-solncem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fonstola.ru/pic/201111/1366x768/fonstola.ru-48703.jpg" TargetMode="External"/><Relationship Id="rId11" Type="http://schemas.openxmlformats.org/officeDocument/2006/relationships/hyperlink" Target="https://cdn.flutter.co/ochen/uploads/yeZdMoQcQK2IgF19IeV6_shooting-stars-space-startup%5b1%5d.jpg" TargetMode="External"/><Relationship Id="rId5" Type="http://schemas.openxmlformats.org/officeDocument/2006/relationships/hyperlink" Target="http://zaholovok.com.ua/sites/default/files/1299756948_951.jpg" TargetMode="External"/><Relationship Id="rId15" Type="http://schemas.openxmlformats.org/officeDocument/2006/relationships/hyperlink" Target="http://img-0.onedio.com/img/2r2/5155e1f978f3850863000044.jpg" TargetMode="External"/><Relationship Id="rId10" Type="http://schemas.openxmlformats.org/officeDocument/2006/relationships/hyperlink" Target="https://investinaustria.at/images/newsletter/ariane_ESA.jpg" TargetMode="External"/><Relationship Id="rId19" Type="http://schemas.openxmlformats.org/officeDocument/2006/relationships/hyperlink" Target="https://im0-tub-ru.yandex.net/i?id=4ab51c47c79b7ac6277a591e08ec866e&amp;n=33&amp;h=215&amp;w=338" TargetMode="External"/><Relationship Id="rId4" Type="http://schemas.openxmlformats.org/officeDocument/2006/relationships/slide" Target="slide1.xml"/><Relationship Id="rId9" Type="http://schemas.openxmlformats.org/officeDocument/2006/relationships/hyperlink" Target="http://www.playcast.ru/previews/2016/04/12/18232669.png" TargetMode="External"/><Relationship Id="rId14" Type="http://schemas.openxmlformats.org/officeDocument/2006/relationships/hyperlink" Target="https://kutsalsiginakarastirmaci.files.wordpress.com/2017/01/nebula-wallpaper-carina-ngc-3372-stars-universe.jpg?quality=80&amp;strip=info&amp;w=144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мка 9"/>
          <p:cNvSpPr/>
          <p:nvPr/>
        </p:nvSpPr>
        <p:spPr>
          <a:xfrm>
            <a:off x="0" y="16042"/>
            <a:ext cx="9144000" cy="6858000"/>
          </a:xfrm>
          <a:prstGeom prst="frame">
            <a:avLst>
              <a:gd name="adj1" fmla="val 1505"/>
            </a:avLst>
          </a:prstGeom>
          <a:solidFill>
            <a:srgbClr val="F68C1F"/>
          </a:solidFill>
          <a:ln>
            <a:solidFill>
              <a:srgbClr val="F68C1F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инфа" descr="http://cliparts.co/cliparts/6cy/prR/6cyprRzcn.pn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8" t="72350" r="26572"/>
          <a:stretch/>
        </p:blipFill>
        <p:spPr bwMode="auto">
          <a:xfrm>
            <a:off x="4862328" y="4421708"/>
            <a:ext cx="360000" cy="35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40632" y="3391210"/>
            <a:ext cx="3604028" cy="391197"/>
          </a:xfrm>
          <a:prstGeom prst="rect">
            <a:avLst/>
          </a:prstGeom>
          <a:noFill/>
          <a:ln>
            <a:solidFill>
              <a:schemeClr val="accent3">
                <a:alpha val="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endParaRPr lang="ru-RU" sz="2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Стрелка вправо 8">
            <a:hlinkClick r:id="rId6" action="ppaction://hlinksldjump"/>
          </p:cNvPr>
          <p:cNvSpPr/>
          <p:nvPr/>
        </p:nvSpPr>
        <p:spPr>
          <a:xfrm>
            <a:off x="8499422" y="6295869"/>
            <a:ext cx="360000" cy="36000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4498" y="929391"/>
            <a:ext cx="3282845" cy="179507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Космическое </a:t>
            </a:r>
          </a:p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путешествие</a:t>
            </a:r>
          </a:p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(загадки о космосе)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510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рам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7150" y="429999"/>
            <a:ext cx="4811477" cy="48114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яблочко на тарелочке"/>
          <p:cNvGrpSpPr/>
          <p:nvPr/>
        </p:nvGrpSpPr>
        <p:grpSpPr>
          <a:xfrm>
            <a:off x="1387928" y="857409"/>
            <a:ext cx="6089647" cy="3960000"/>
            <a:chOff x="1849473" y="857409"/>
            <a:chExt cx="5628403" cy="3960000"/>
          </a:xfrm>
        </p:grpSpPr>
        <p:sp>
          <p:nvSpPr>
            <p:cNvPr id="3" name="Овал 2"/>
            <p:cNvSpPr>
              <a:spLocks noChangeAspect="1"/>
            </p:cNvSpPr>
            <p:nvPr/>
          </p:nvSpPr>
          <p:spPr>
            <a:xfrm>
              <a:off x="1849473" y="857409"/>
              <a:ext cx="4784981" cy="39600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8727234">
              <a:off x="6536452" y="1915850"/>
              <a:ext cx="951196" cy="931652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рисунок ответ"/>
          <p:cNvSpPr>
            <a:spLocks noChangeAspect="1"/>
          </p:cNvSpPr>
          <p:nvPr/>
        </p:nvSpPr>
        <p:spPr>
          <a:xfrm>
            <a:off x="2766316" y="1049139"/>
            <a:ext cx="3600000" cy="3599142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орка"/>
          <p:cNvSpPr>
            <a:spLocks noChangeAspect="1"/>
          </p:cNvSpPr>
          <p:nvPr/>
        </p:nvSpPr>
        <p:spPr>
          <a:xfrm>
            <a:off x="2766316" y="1049139"/>
            <a:ext cx="3600858" cy="3600000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адка"/>
          <p:cNvSpPr/>
          <p:nvPr/>
        </p:nvSpPr>
        <p:spPr>
          <a:xfrm>
            <a:off x="959370" y="5135208"/>
            <a:ext cx="71802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Ночью с Солнцем я меняюсь и на небе зажигаюсь.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Сыплю мягкими лучами, словно серебром.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Полной быть могу ночами, а могу — серпом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ответ"/>
          <p:cNvSpPr/>
          <p:nvPr/>
        </p:nvSpPr>
        <p:spPr>
          <a:xfrm>
            <a:off x="1948549" y="5388429"/>
            <a:ext cx="5268679" cy="12083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Луна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>
            <a:hlinkClick r:id="rId9" action="ppaction://hlinksldjump"/>
          </p:cNvPr>
          <p:cNvSpPr/>
          <p:nvPr/>
        </p:nvSpPr>
        <p:spPr>
          <a:xfrm>
            <a:off x="8499422" y="6295869"/>
            <a:ext cx="360000" cy="36000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04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tskaya_kolybel_naya_melod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8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рам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7150" y="429999"/>
            <a:ext cx="4811477" cy="48114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яблочко на тарелочке"/>
          <p:cNvGrpSpPr/>
          <p:nvPr/>
        </p:nvGrpSpPr>
        <p:grpSpPr>
          <a:xfrm>
            <a:off x="1387928" y="857409"/>
            <a:ext cx="6089647" cy="3960000"/>
            <a:chOff x="1849473" y="857409"/>
            <a:chExt cx="5628403" cy="3960000"/>
          </a:xfrm>
        </p:grpSpPr>
        <p:sp>
          <p:nvSpPr>
            <p:cNvPr id="3" name="Овал 2"/>
            <p:cNvSpPr>
              <a:spLocks noChangeAspect="1"/>
            </p:cNvSpPr>
            <p:nvPr/>
          </p:nvSpPr>
          <p:spPr>
            <a:xfrm>
              <a:off x="1849473" y="857409"/>
              <a:ext cx="4784981" cy="39600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8727234">
              <a:off x="6536452" y="1915850"/>
              <a:ext cx="951196" cy="931652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рисунок ответ"/>
          <p:cNvSpPr>
            <a:spLocks noChangeAspect="1"/>
          </p:cNvSpPr>
          <p:nvPr/>
        </p:nvSpPr>
        <p:spPr>
          <a:xfrm>
            <a:off x="2766316" y="1049139"/>
            <a:ext cx="3600000" cy="3599142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орка"/>
          <p:cNvSpPr>
            <a:spLocks noChangeAspect="1"/>
          </p:cNvSpPr>
          <p:nvPr/>
        </p:nvSpPr>
        <p:spPr>
          <a:xfrm>
            <a:off x="2766316" y="1049139"/>
            <a:ext cx="3600858" cy="3600000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цитата"/>
          <p:cNvSpPr/>
          <p:nvPr/>
        </p:nvSpPr>
        <p:spPr>
          <a:xfrm>
            <a:off x="1333735" y="5135208"/>
            <a:ext cx="648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Самый первый в космосе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Летел с огромной скоростью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Отважный русский парень,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Наш космонавт …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ответ"/>
          <p:cNvSpPr/>
          <p:nvPr/>
        </p:nvSpPr>
        <p:spPr>
          <a:xfrm>
            <a:off x="1948549" y="5388429"/>
            <a:ext cx="5268679" cy="12083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Гагарин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>
            <a:hlinkClick r:id="rId9" action="ppaction://hlinksldjump"/>
          </p:cNvPr>
          <p:cNvSpPr/>
          <p:nvPr/>
        </p:nvSpPr>
        <p:spPr>
          <a:xfrm>
            <a:off x="8499422" y="6295869"/>
            <a:ext cx="360000" cy="36000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04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tskaya_kolybel_naya_melod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8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рам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7150" y="429999"/>
            <a:ext cx="4811477" cy="48114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яблочко на тарелочке"/>
          <p:cNvGrpSpPr/>
          <p:nvPr/>
        </p:nvGrpSpPr>
        <p:grpSpPr>
          <a:xfrm>
            <a:off x="1387928" y="857409"/>
            <a:ext cx="6089647" cy="3960000"/>
            <a:chOff x="1849473" y="857409"/>
            <a:chExt cx="5628403" cy="3960000"/>
          </a:xfrm>
        </p:grpSpPr>
        <p:sp>
          <p:nvSpPr>
            <p:cNvPr id="3" name="Овал 2"/>
            <p:cNvSpPr>
              <a:spLocks noChangeAspect="1"/>
            </p:cNvSpPr>
            <p:nvPr/>
          </p:nvSpPr>
          <p:spPr>
            <a:xfrm>
              <a:off x="1849473" y="857409"/>
              <a:ext cx="4784981" cy="39600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8727234">
              <a:off x="6536452" y="1915850"/>
              <a:ext cx="951196" cy="931652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рисунок ответ"/>
          <p:cNvSpPr>
            <a:spLocks noChangeAspect="1"/>
          </p:cNvSpPr>
          <p:nvPr/>
        </p:nvSpPr>
        <p:spPr>
          <a:xfrm>
            <a:off x="2766316" y="1049139"/>
            <a:ext cx="3600000" cy="3599142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орка"/>
          <p:cNvSpPr>
            <a:spLocks noChangeAspect="1"/>
          </p:cNvSpPr>
          <p:nvPr/>
        </p:nvSpPr>
        <p:spPr>
          <a:xfrm>
            <a:off x="2766316" y="1049139"/>
            <a:ext cx="3600858" cy="3600000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цитата"/>
          <p:cNvSpPr/>
          <p:nvPr/>
        </p:nvSpPr>
        <p:spPr>
          <a:xfrm>
            <a:off x="1333735" y="5135208"/>
            <a:ext cx="648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Чтобы глаз вооружить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И со звёздами дружить,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Млечный путь увидеть чтоб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Нужен мощный…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ответ"/>
          <p:cNvSpPr/>
          <p:nvPr/>
        </p:nvSpPr>
        <p:spPr>
          <a:xfrm>
            <a:off x="1948549" y="5388429"/>
            <a:ext cx="5268679" cy="12083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Телескоп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>
            <a:hlinkClick r:id="rId9" action="ppaction://hlinksldjump"/>
          </p:cNvPr>
          <p:cNvSpPr/>
          <p:nvPr/>
        </p:nvSpPr>
        <p:spPr>
          <a:xfrm>
            <a:off x="8499422" y="6295869"/>
            <a:ext cx="360000" cy="36000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04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tskaya_kolybel_naya_melod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8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рам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7150" y="429999"/>
            <a:ext cx="4811477" cy="48114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яблочко на тарелочке"/>
          <p:cNvGrpSpPr/>
          <p:nvPr/>
        </p:nvGrpSpPr>
        <p:grpSpPr>
          <a:xfrm>
            <a:off x="1387928" y="857409"/>
            <a:ext cx="6089647" cy="3960000"/>
            <a:chOff x="1849473" y="857409"/>
            <a:chExt cx="5628403" cy="3960000"/>
          </a:xfrm>
        </p:grpSpPr>
        <p:sp>
          <p:nvSpPr>
            <p:cNvPr id="3" name="Овал 2"/>
            <p:cNvSpPr>
              <a:spLocks noChangeAspect="1"/>
            </p:cNvSpPr>
            <p:nvPr/>
          </p:nvSpPr>
          <p:spPr>
            <a:xfrm>
              <a:off x="1849473" y="857409"/>
              <a:ext cx="4784981" cy="39600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8727234">
              <a:off x="6536452" y="1915850"/>
              <a:ext cx="951196" cy="931652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рисунок ответ"/>
          <p:cNvSpPr>
            <a:spLocks noChangeAspect="1"/>
          </p:cNvSpPr>
          <p:nvPr/>
        </p:nvSpPr>
        <p:spPr>
          <a:xfrm>
            <a:off x="2766316" y="1049139"/>
            <a:ext cx="3600000" cy="3599142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орка"/>
          <p:cNvSpPr>
            <a:spLocks noChangeAspect="1"/>
          </p:cNvSpPr>
          <p:nvPr/>
        </p:nvSpPr>
        <p:spPr>
          <a:xfrm>
            <a:off x="2766316" y="1049139"/>
            <a:ext cx="3600858" cy="3600000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цитата"/>
          <p:cNvSpPr/>
          <p:nvPr/>
        </p:nvSpPr>
        <p:spPr>
          <a:xfrm>
            <a:off x="839448" y="5135208"/>
            <a:ext cx="74651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Есть планетная система с главной солнечной звездой.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Все объекты в той системе движутся сами собой.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Их движение по орбитам происходит, а не вдруг.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Изучать их очень важно, это ты запомни, друг!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ответ"/>
          <p:cNvSpPr/>
          <p:nvPr/>
        </p:nvSpPr>
        <p:spPr>
          <a:xfrm>
            <a:off x="1948549" y="5388429"/>
            <a:ext cx="5268679" cy="12083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Солнечная система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право 14">
            <a:hlinkClick r:id="rId9" action="ppaction://hlinksldjump"/>
          </p:cNvPr>
          <p:cNvSpPr/>
          <p:nvPr/>
        </p:nvSpPr>
        <p:spPr>
          <a:xfrm>
            <a:off x="8499422" y="6295869"/>
            <a:ext cx="360000" cy="36000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04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tskaya_kolybel_naya_melod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8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Умножение 12">
            <a:hlinkClick r:id="" action="ppaction://hlinkshowjump?jump=endshow"/>
          </p:cNvPr>
          <p:cNvSpPr/>
          <p:nvPr/>
        </p:nvSpPr>
        <p:spPr>
          <a:xfrm>
            <a:off x="8499422" y="6295869"/>
            <a:ext cx="360000" cy="360000"/>
          </a:xfrm>
          <a:prstGeom prst="mathMultiply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1" y="1272132"/>
            <a:ext cx="9143999" cy="3314607"/>
          </a:xfrm>
          <a:prstGeom prst="rect">
            <a:avLst/>
          </a:prstGeom>
          <a:solidFill>
            <a:schemeClr val="tx1">
              <a:lumMod val="50000"/>
              <a:lumOff val="50000"/>
              <a:alpha val="0"/>
            </a:schemeClr>
          </a:solidFill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Дорогие ребята!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Вы отлично справились с заданием.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Космическое путешествие завершено.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До встречи на Земле! </a:t>
            </a:r>
            <a:endParaRPr lang="ru-RU" sz="3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76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22082" y="267155"/>
            <a:ext cx="7886700" cy="79420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Интернет ресурсы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8499422" y="6295869"/>
            <a:ext cx="360000" cy="360000"/>
          </a:xfrm>
          <a:prstGeom prst="leftArrow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9213" y="1297858"/>
            <a:ext cx="8520209" cy="499801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hlinkClick r:id="rId5"/>
              </a:rPr>
              <a:t>Титульный слайд</a:t>
            </a:r>
            <a:endParaRPr lang="ru-RU" sz="2400" dirty="0" smtClean="0"/>
          </a:p>
          <a:p>
            <a:r>
              <a:rPr lang="ru-RU" sz="2400" dirty="0" smtClean="0">
                <a:hlinkClick r:id="rId6"/>
              </a:rPr>
              <a:t>Фон слайдов</a:t>
            </a:r>
            <a:r>
              <a:rPr lang="ru-RU" sz="2400" dirty="0" smtClean="0"/>
              <a:t>   </a:t>
            </a:r>
            <a:r>
              <a:rPr lang="ru-RU" sz="2400" dirty="0" smtClean="0">
                <a:hlinkClick r:id="rId7"/>
              </a:rPr>
              <a:t>вид из иллюминатора</a:t>
            </a:r>
            <a:r>
              <a:rPr lang="ru-RU" sz="2400" dirty="0" smtClean="0"/>
              <a:t>   </a:t>
            </a:r>
            <a:r>
              <a:rPr lang="ru-RU" sz="2400" dirty="0" smtClean="0">
                <a:hlinkClick r:id="rId8"/>
              </a:rPr>
              <a:t>иллюминатор</a:t>
            </a:r>
            <a:r>
              <a:rPr lang="ru-RU" sz="2400" dirty="0" smtClean="0"/>
              <a:t>   </a:t>
            </a:r>
            <a:r>
              <a:rPr lang="ru-RU" sz="2400" dirty="0" smtClean="0">
                <a:hlinkClick r:id="rId9"/>
              </a:rPr>
              <a:t>спутник</a:t>
            </a:r>
            <a:endParaRPr lang="ru-RU" sz="2400" dirty="0" smtClean="0"/>
          </a:p>
          <a:p>
            <a:r>
              <a:rPr lang="ru-RU" sz="2400" dirty="0" smtClean="0">
                <a:hlinkClick r:id="rId10"/>
              </a:rPr>
              <a:t>Ракета</a:t>
            </a:r>
            <a:endParaRPr lang="ru-RU" sz="2400" dirty="0" smtClean="0"/>
          </a:p>
          <a:p>
            <a:r>
              <a:rPr lang="ru-RU" sz="2400" dirty="0" smtClean="0">
                <a:hlinkClick r:id="rId11"/>
              </a:rPr>
              <a:t>Комета</a:t>
            </a:r>
            <a:endParaRPr lang="ru-RU" sz="2400" dirty="0" smtClean="0"/>
          </a:p>
          <a:p>
            <a:r>
              <a:rPr lang="ru-RU" sz="2400" dirty="0" smtClean="0">
                <a:hlinkClick r:id="rId12"/>
              </a:rPr>
              <a:t>Луноход</a:t>
            </a:r>
            <a:endParaRPr lang="ru-RU" sz="2400" dirty="0" smtClean="0"/>
          </a:p>
          <a:p>
            <a:r>
              <a:rPr lang="ru-RU" sz="2400" dirty="0" smtClean="0">
                <a:hlinkClick r:id="rId13"/>
              </a:rPr>
              <a:t>Солнце</a:t>
            </a:r>
            <a:endParaRPr lang="ru-RU" sz="2400" dirty="0" smtClean="0"/>
          </a:p>
          <a:p>
            <a:r>
              <a:rPr lang="ru-RU" sz="2400" dirty="0" smtClean="0">
                <a:hlinkClick r:id="rId14"/>
              </a:rPr>
              <a:t>Звёзды</a:t>
            </a:r>
            <a:endParaRPr lang="ru-RU" sz="2400" dirty="0" smtClean="0"/>
          </a:p>
          <a:p>
            <a:r>
              <a:rPr lang="ru-RU" sz="2400" dirty="0" smtClean="0">
                <a:hlinkClick r:id="rId15"/>
              </a:rPr>
              <a:t>Космонавт</a:t>
            </a:r>
            <a:endParaRPr lang="ru-RU" sz="2400" dirty="0" smtClean="0"/>
          </a:p>
          <a:p>
            <a:r>
              <a:rPr lang="ru-RU" sz="2400" dirty="0" smtClean="0">
                <a:hlinkClick r:id="rId16"/>
              </a:rPr>
              <a:t>Скафандр</a:t>
            </a:r>
            <a:endParaRPr lang="ru-RU" sz="2400" dirty="0" smtClean="0"/>
          </a:p>
          <a:p>
            <a:r>
              <a:rPr lang="ru-RU" sz="2400" dirty="0" smtClean="0">
                <a:hlinkClick r:id="rId17"/>
              </a:rPr>
              <a:t>Луна</a:t>
            </a:r>
            <a:endParaRPr lang="ru-RU" sz="2400" dirty="0" smtClean="0"/>
          </a:p>
          <a:p>
            <a:r>
              <a:rPr lang="ru-RU" sz="2400" dirty="0" smtClean="0">
                <a:hlinkClick r:id="rId18"/>
              </a:rPr>
              <a:t>Гагарин</a:t>
            </a:r>
            <a:endParaRPr lang="ru-RU" sz="2400" dirty="0" smtClean="0"/>
          </a:p>
          <a:p>
            <a:r>
              <a:rPr lang="ru-RU" sz="2400" dirty="0" smtClean="0">
                <a:hlinkClick r:id="rId19"/>
              </a:rPr>
              <a:t>Телескоп</a:t>
            </a:r>
            <a:endParaRPr lang="ru-RU" sz="2400" dirty="0" smtClean="0"/>
          </a:p>
          <a:p>
            <a:r>
              <a:rPr lang="ru-RU" sz="2400" dirty="0" smtClean="0">
                <a:hlinkClick r:id="rId20"/>
              </a:rPr>
              <a:t>Солнечная система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2374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272132"/>
            <a:ext cx="9143999" cy="3314607"/>
          </a:xfrm>
          <a:solidFill>
            <a:schemeClr val="tx1">
              <a:lumMod val="50000"/>
              <a:lumOff val="50000"/>
              <a:alpha val="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Дорогие ребята! 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Приглашаю вас в космическое путешествие.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Отгадав загадки, 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вы узнаете  космические тайны.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Проверить правильность ответа можно, 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нажав на текст загадки. 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Успехов! </a:t>
            </a:r>
            <a:endParaRPr lang="ru-RU" sz="3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8499422" y="6295869"/>
            <a:ext cx="360000" cy="36000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54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рам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7150" y="429999"/>
            <a:ext cx="4811477" cy="48114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яблочко на тарелочке"/>
          <p:cNvGrpSpPr/>
          <p:nvPr/>
        </p:nvGrpSpPr>
        <p:grpSpPr>
          <a:xfrm>
            <a:off x="1387928" y="857409"/>
            <a:ext cx="6089647" cy="3960000"/>
            <a:chOff x="1849473" y="857409"/>
            <a:chExt cx="5628403" cy="3960000"/>
          </a:xfrm>
        </p:grpSpPr>
        <p:sp>
          <p:nvSpPr>
            <p:cNvPr id="3" name="Овал 2"/>
            <p:cNvSpPr>
              <a:spLocks noChangeAspect="1"/>
            </p:cNvSpPr>
            <p:nvPr/>
          </p:nvSpPr>
          <p:spPr>
            <a:xfrm>
              <a:off x="1849473" y="857409"/>
              <a:ext cx="4784981" cy="39600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8727234">
              <a:off x="6536452" y="1915850"/>
              <a:ext cx="951196" cy="931652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рисунок ответ"/>
          <p:cNvSpPr>
            <a:spLocks noChangeAspect="1"/>
          </p:cNvSpPr>
          <p:nvPr/>
        </p:nvSpPr>
        <p:spPr>
          <a:xfrm>
            <a:off x="2766316" y="1049139"/>
            <a:ext cx="3600000" cy="3599142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орка"/>
          <p:cNvSpPr>
            <a:spLocks noChangeAspect="1"/>
          </p:cNvSpPr>
          <p:nvPr/>
        </p:nvSpPr>
        <p:spPr>
          <a:xfrm>
            <a:off x="2766316" y="1049139"/>
            <a:ext cx="3600858" cy="3600000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адка"/>
          <p:cNvSpPr/>
          <p:nvPr/>
        </p:nvSpPr>
        <p:spPr>
          <a:xfrm>
            <a:off x="1333735" y="5300098"/>
            <a:ext cx="648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Чудо-птица, алый хвост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Прилетела в стаю звёзд</a:t>
            </a:r>
            <a:endParaRPr lang="ru-RU" sz="2400" dirty="0" smtClean="0">
              <a:solidFill>
                <a:schemeClr val="bg1"/>
              </a:solidFill>
            </a:endParaRPr>
          </a:p>
        </p:txBody>
      </p:sp>
      <p:sp>
        <p:nvSpPr>
          <p:cNvPr id="6" name="ответ"/>
          <p:cNvSpPr/>
          <p:nvPr/>
        </p:nvSpPr>
        <p:spPr>
          <a:xfrm>
            <a:off x="1948549" y="5388429"/>
            <a:ext cx="5268679" cy="12083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Ракета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право 14">
            <a:hlinkClick r:id="rId9" action="ppaction://hlinksldjump"/>
          </p:cNvPr>
          <p:cNvSpPr/>
          <p:nvPr/>
        </p:nvSpPr>
        <p:spPr>
          <a:xfrm>
            <a:off x="8499422" y="6295869"/>
            <a:ext cx="360000" cy="36000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04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tskaya_kolybel_naya_melod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8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рам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7150" y="429999"/>
            <a:ext cx="4811477" cy="48114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яблочко на тарелочке"/>
          <p:cNvGrpSpPr/>
          <p:nvPr/>
        </p:nvGrpSpPr>
        <p:grpSpPr>
          <a:xfrm>
            <a:off x="1387928" y="857409"/>
            <a:ext cx="6089647" cy="3960000"/>
            <a:chOff x="1849473" y="857409"/>
            <a:chExt cx="5628403" cy="3960000"/>
          </a:xfrm>
        </p:grpSpPr>
        <p:sp>
          <p:nvSpPr>
            <p:cNvPr id="3" name="Овал 2"/>
            <p:cNvSpPr>
              <a:spLocks noChangeAspect="1"/>
            </p:cNvSpPr>
            <p:nvPr/>
          </p:nvSpPr>
          <p:spPr>
            <a:xfrm>
              <a:off x="1849473" y="857409"/>
              <a:ext cx="4784981" cy="39600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8727234">
              <a:off x="6536452" y="1915850"/>
              <a:ext cx="951196" cy="931652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рисунок ответ"/>
          <p:cNvSpPr>
            <a:spLocks noChangeAspect="1"/>
          </p:cNvSpPr>
          <p:nvPr/>
        </p:nvSpPr>
        <p:spPr>
          <a:xfrm>
            <a:off x="2766316" y="1049139"/>
            <a:ext cx="3600000" cy="3599142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орка"/>
          <p:cNvSpPr>
            <a:spLocks noChangeAspect="1"/>
          </p:cNvSpPr>
          <p:nvPr/>
        </p:nvSpPr>
        <p:spPr>
          <a:xfrm>
            <a:off x="2766316" y="1049139"/>
            <a:ext cx="3600858" cy="3600000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адка"/>
          <p:cNvSpPr/>
          <p:nvPr/>
        </p:nvSpPr>
        <p:spPr>
          <a:xfrm>
            <a:off x="1333735" y="5135208"/>
            <a:ext cx="648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Сверкая огромным хвостом в темноте,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Несется среди ярких звезд в пустоте,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Она не звезда, не планета,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Загадка Вселенной…</a:t>
            </a:r>
            <a:endParaRPr lang="ru-RU" sz="2400" dirty="0" smtClean="0">
              <a:solidFill>
                <a:schemeClr val="bg1"/>
              </a:solidFill>
            </a:endParaRPr>
          </a:p>
        </p:txBody>
      </p:sp>
      <p:sp>
        <p:nvSpPr>
          <p:cNvPr id="6" name="ответ"/>
          <p:cNvSpPr/>
          <p:nvPr/>
        </p:nvSpPr>
        <p:spPr>
          <a:xfrm>
            <a:off x="1948549" y="5388429"/>
            <a:ext cx="5268679" cy="12083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Комета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>
            <a:hlinkClick r:id="rId9" action="ppaction://hlinksldjump"/>
          </p:cNvPr>
          <p:cNvSpPr/>
          <p:nvPr/>
        </p:nvSpPr>
        <p:spPr>
          <a:xfrm>
            <a:off x="8499422" y="6295869"/>
            <a:ext cx="360000" cy="36000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04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tskaya_kolybel_naya_melod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8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рам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7150" y="429999"/>
            <a:ext cx="4811477" cy="48114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яблочко на тарелочке"/>
          <p:cNvGrpSpPr/>
          <p:nvPr/>
        </p:nvGrpSpPr>
        <p:grpSpPr>
          <a:xfrm>
            <a:off x="1387928" y="857409"/>
            <a:ext cx="6089647" cy="3960000"/>
            <a:chOff x="1849473" y="857409"/>
            <a:chExt cx="5628403" cy="3960000"/>
          </a:xfrm>
        </p:grpSpPr>
        <p:sp>
          <p:nvSpPr>
            <p:cNvPr id="3" name="Овал 2"/>
            <p:cNvSpPr>
              <a:spLocks noChangeAspect="1"/>
            </p:cNvSpPr>
            <p:nvPr/>
          </p:nvSpPr>
          <p:spPr>
            <a:xfrm>
              <a:off x="1849473" y="857409"/>
              <a:ext cx="4784981" cy="39600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8727234">
              <a:off x="6536452" y="1915850"/>
              <a:ext cx="951196" cy="931652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рисунок ответ"/>
          <p:cNvSpPr>
            <a:spLocks noChangeAspect="1"/>
          </p:cNvSpPr>
          <p:nvPr/>
        </p:nvSpPr>
        <p:spPr>
          <a:xfrm>
            <a:off x="2766316" y="1049139"/>
            <a:ext cx="3600000" cy="3599142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орка"/>
          <p:cNvSpPr>
            <a:spLocks noChangeAspect="1"/>
          </p:cNvSpPr>
          <p:nvPr/>
        </p:nvSpPr>
        <p:spPr>
          <a:xfrm>
            <a:off x="2766316" y="1049139"/>
            <a:ext cx="3600858" cy="3600000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адка"/>
          <p:cNvSpPr/>
          <p:nvPr/>
        </p:nvSpPr>
        <p:spPr>
          <a:xfrm>
            <a:off x="1333735" y="5300098"/>
            <a:ext cx="648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Крыльев нет, но эта птица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Полетит и прилунится</a:t>
            </a:r>
            <a:endParaRPr lang="ru-RU" sz="2400" dirty="0" smtClean="0">
              <a:solidFill>
                <a:schemeClr val="bg1"/>
              </a:solidFill>
            </a:endParaRPr>
          </a:p>
        </p:txBody>
      </p:sp>
      <p:sp>
        <p:nvSpPr>
          <p:cNvPr id="6" name="ответ"/>
          <p:cNvSpPr/>
          <p:nvPr/>
        </p:nvSpPr>
        <p:spPr>
          <a:xfrm>
            <a:off x="1948549" y="5388429"/>
            <a:ext cx="5268679" cy="12083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Луноход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>
            <a:hlinkClick r:id="rId9" action="ppaction://hlinksldjump"/>
          </p:cNvPr>
          <p:cNvSpPr/>
          <p:nvPr/>
        </p:nvSpPr>
        <p:spPr>
          <a:xfrm>
            <a:off x="8499422" y="6295869"/>
            <a:ext cx="360000" cy="36000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04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tskaya_kolybel_naya_melod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8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рам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7150" y="429999"/>
            <a:ext cx="4811477" cy="48114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яблочко на тарелочке"/>
          <p:cNvGrpSpPr/>
          <p:nvPr/>
        </p:nvGrpSpPr>
        <p:grpSpPr>
          <a:xfrm>
            <a:off x="1387928" y="857409"/>
            <a:ext cx="6089647" cy="3960000"/>
            <a:chOff x="1849473" y="857409"/>
            <a:chExt cx="5628403" cy="3960000"/>
          </a:xfrm>
        </p:grpSpPr>
        <p:sp>
          <p:nvSpPr>
            <p:cNvPr id="3" name="Овал 2"/>
            <p:cNvSpPr>
              <a:spLocks noChangeAspect="1"/>
            </p:cNvSpPr>
            <p:nvPr/>
          </p:nvSpPr>
          <p:spPr>
            <a:xfrm>
              <a:off x="1849473" y="857409"/>
              <a:ext cx="4784981" cy="39600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8727234">
              <a:off x="6536452" y="1915850"/>
              <a:ext cx="951196" cy="931652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рисунок ответ"/>
          <p:cNvSpPr>
            <a:spLocks noChangeAspect="1"/>
          </p:cNvSpPr>
          <p:nvPr/>
        </p:nvSpPr>
        <p:spPr>
          <a:xfrm>
            <a:off x="2766316" y="1049139"/>
            <a:ext cx="3600000" cy="3599142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орка"/>
          <p:cNvSpPr>
            <a:spLocks noChangeAspect="1"/>
          </p:cNvSpPr>
          <p:nvPr/>
        </p:nvSpPr>
        <p:spPr>
          <a:xfrm>
            <a:off x="2766316" y="1049139"/>
            <a:ext cx="3600858" cy="3600000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адка"/>
          <p:cNvSpPr/>
          <p:nvPr/>
        </p:nvSpPr>
        <p:spPr>
          <a:xfrm>
            <a:off x="1333735" y="5135208"/>
            <a:ext cx="648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Бродит одиноко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Огненное око.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Всюду, где бывает,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Взглядом согревает</a:t>
            </a:r>
            <a:endParaRPr lang="ru-RU" sz="2400" dirty="0" smtClean="0">
              <a:solidFill>
                <a:schemeClr val="bg1"/>
              </a:solidFill>
            </a:endParaRPr>
          </a:p>
        </p:txBody>
      </p:sp>
      <p:sp>
        <p:nvSpPr>
          <p:cNvPr id="6" name="ответ"/>
          <p:cNvSpPr/>
          <p:nvPr/>
        </p:nvSpPr>
        <p:spPr>
          <a:xfrm>
            <a:off x="1948549" y="5388429"/>
            <a:ext cx="5268679" cy="12083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Солнце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>
            <a:hlinkClick r:id="rId9" action="ppaction://hlinksldjump"/>
          </p:cNvPr>
          <p:cNvSpPr/>
          <p:nvPr/>
        </p:nvSpPr>
        <p:spPr>
          <a:xfrm>
            <a:off x="8499422" y="6295869"/>
            <a:ext cx="360000" cy="36000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04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tskaya_kolybel_naya_melod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8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рам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7150" y="429999"/>
            <a:ext cx="4811477" cy="48114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яблочко на тарелочке"/>
          <p:cNvGrpSpPr/>
          <p:nvPr/>
        </p:nvGrpSpPr>
        <p:grpSpPr>
          <a:xfrm>
            <a:off x="1387928" y="857409"/>
            <a:ext cx="6089647" cy="3960000"/>
            <a:chOff x="1849473" y="857409"/>
            <a:chExt cx="5628403" cy="3960000"/>
          </a:xfrm>
        </p:grpSpPr>
        <p:sp>
          <p:nvSpPr>
            <p:cNvPr id="3" name="Овал 2"/>
            <p:cNvSpPr>
              <a:spLocks noChangeAspect="1"/>
            </p:cNvSpPr>
            <p:nvPr/>
          </p:nvSpPr>
          <p:spPr>
            <a:xfrm>
              <a:off x="1849473" y="857409"/>
              <a:ext cx="4784981" cy="39600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8727234">
              <a:off x="6536452" y="1915850"/>
              <a:ext cx="951196" cy="931652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рисунок ответ"/>
          <p:cNvSpPr>
            <a:spLocks noChangeAspect="1"/>
          </p:cNvSpPr>
          <p:nvPr/>
        </p:nvSpPr>
        <p:spPr>
          <a:xfrm>
            <a:off x="2766316" y="1049139"/>
            <a:ext cx="3600000" cy="3599142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орка"/>
          <p:cNvSpPr>
            <a:spLocks noChangeAspect="1"/>
          </p:cNvSpPr>
          <p:nvPr/>
        </p:nvSpPr>
        <p:spPr>
          <a:xfrm>
            <a:off x="2766316" y="1049139"/>
            <a:ext cx="3600858" cy="3600000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адка"/>
          <p:cNvSpPr/>
          <p:nvPr/>
        </p:nvSpPr>
        <p:spPr>
          <a:xfrm>
            <a:off x="1333735" y="5135208"/>
            <a:ext cx="648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По тёмному небу рассыпан горошек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Цветной карамели из сахарной крошки,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И только тогда, когда утро настанет,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Вся карамель та внезапно растает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ответ"/>
          <p:cNvSpPr/>
          <p:nvPr/>
        </p:nvSpPr>
        <p:spPr>
          <a:xfrm>
            <a:off x="1948549" y="5388429"/>
            <a:ext cx="5268679" cy="12083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Звёзды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>
            <a:hlinkClick r:id="rId9" action="ppaction://hlinksldjump"/>
          </p:cNvPr>
          <p:cNvSpPr/>
          <p:nvPr/>
        </p:nvSpPr>
        <p:spPr>
          <a:xfrm>
            <a:off x="8499422" y="6295869"/>
            <a:ext cx="360000" cy="36000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04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tskaya_kolybel_naya_melod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8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рам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7150" y="429999"/>
            <a:ext cx="4811477" cy="48114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яблочко на тарелочке"/>
          <p:cNvGrpSpPr/>
          <p:nvPr/>
        </p:nvGrpSpPr>
        <p:grpSpPr>
          <a:xfrm>
            <a:off x="1387928" y="857409"/>
            <a:ext cx="6089647" cy="3960000"/>
            <a:chOff x="1849473" y="857409"/>
            <a:chExt cx="5628403" cy="3960000"/>
          </a:xfrm>
        </p:grpSpPr>
        <p:sp>
          <p:nvSpPr>
            <p:cNvPr id="3" name="Овал 2"/>
            <p:cNvSpPr>
              <a:spLocks noChangeAspect="1"/>
            </p:cNvSpPr>
            <p:nvPr/>
          </p:nvSpPr>
          <p:spPr>
            <a:xfrm>
              <a:off x="1849473" y="857409"/>
              <a:ext cx="4784981" cy="39600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8727234">
              <a:off x="6536452" y="1915850"/>
              <a:ext cx="951196" cy="931652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рисунок ответ"/>
          <p:cNvSpPr>
            <a:spLocks noChangeAspect="1"/>
          </p:cNvSpPr>
          <p:nvPr/>
        </p:nvSpPr>
        <p:spPr>
          <a:xfrm>
            <a:off x="2766316" y="1049139"/>
            <a:ext cx="3600000" cy="3599142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орка"/>
          <p:cNvSpPr>
            <a:spLocks noChangeAspect="1"/>
          </p:cNvSpPr>
          <p:nvPr/>
        </p:nvSpPr>
        <p:spPr>
          <a:xfrm>
            <a:off x="2766316" y="1049139"/>
            <a:ext cx="3600858" cy="3600000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адка"/>
          <p:cNvSpPr/>
          <p:nvPr/>
        </p:nvSpPr>
        <p:spPr>
          <a:xfrm>
            <a:off x="1333735" y="5135208"/>
            <a:ext cx="648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Выше всех людей на свете.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Он летает на ракете.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И на шар земной глядит,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За приборами следит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ответ"/>
          <p:cNvSpPr/>
          <p:nvPr/>
        </p:nvSpPr>
        <p:spPr>
          <a:xfrm>
            <a:off x="1948549" y="5388429"/>
            <a:ext cx="5268679" cy="12083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Космонавт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>
            <a:hlinkClick r:id="rId9" action="ppaction://hlinksldjump"/>
          </p:cNvPr>
          <p:cNvSpPr/>
          <p:nvPr/>
        </p:nvSpPr>
        <p:spPr>
          <a:xfrm>
            <a:off x="8499422" y="6295869"/>
            <a:ext cx="360000" cy="36000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04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tskaya_kolybel_naya_melod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8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рам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7150" y="429999"/>
            <a:ext cx="4811477" cy="48114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яблочко на тарелочке"/>
          <p:cNvGrpSpPr/>
          <p:nvPr/>
        </p:nvGrpSpPr>
        <p:grpSpPr>
          <a:xfrm>
            <a:off x="1387928" y="857409"/>
            <a:ext cx="6089647" cy="3960000"/>
            <a:chOff x="1849473" y="857409"/>
            <a:chExt cx="5628403" cy="3960000"/>
          </a:xfrm>
        </p:grpSpPr>
        <p:sp>
          <p:nvSpPr>
            <p:cNvPr id="3" name="Овал 2"/>
            <p:cNvSpPr>
              <a:spLocks noChangeAspect="1"/>
            </p:cNvSpPr>
            <p:nvPr/>
          </p:nvSpPr>
          <p:spPr>
            <a:xfrm>
              <a:off x="1849473" y="857409"/>
              <a:ext cx="4784981" cy="39600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8727234">
              <a:off x="6536452" y="1915850"/>
              <a:ext cx="951196" cy="931652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рисунок ответ"/>
          <p:cNvSpPr>
            <a:spLocks noChangeAspect="1"/>
          </p:cNvSpPr>
          <p:nvPr/>
        </p:nvSpPr>
        <p:spPr>
          <a:xfrm>
            <a:off x="2766316" y="1049139"/>
            <a:ext cx="3600000" cy="3599142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орка"/>
          <p:cNvSpPr>
            <a:spLocks noChangeAspect="1"/>
          </p:cNvSpPr>
          <p:nvPr/>
        </p:nvSpPr>
        <p:spPr>
          <a:xfrm>
            <a:off x="2766316" y="1049139"/>
            <a:ext cx="3600858" cy="3600000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адка"/>
          <p:cNvSpPr/>
          <p:nvPr/>
        </p:nvSpPr>
        <p:spPr>
          <a:xfrm>
            <a:off x="1333735" y="5135208"/>
            <a:ext cx="648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Космонавт, проверив трос,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Что-то надевает.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Та одежда припасёт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И тепло, и кислород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ответ"/>
          <p:cNvSpPr/>
          <p:nvPr/>
        </p:nvSpPr>
        <p:spPr>
          <a:xfrm>
            <a:off x="1948549" y="5388429"/>
            <a:ext cx="5268679" cy="12083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Скафандр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>
            <a:hlinkClick r:id="rId9" action="ppaction://hlinksldjump"/>
          </p:cNvPr>
          <p:cNvSpPr/>
          <p:nvPr/>
        </p:nvSpPr>
        <p:spPr>
          <a:xfrm>
            <a:off x="8499422" y="6295869"/>
            <a:ext cx="360000" cy="36000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04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tskaya_kolybel_naya_melodi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8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226</Words>
  <Application>Microsoft Office PowerPoint</Application>
  <PresentationFormat>Экран (4:3)</PresentationFormat>
  <Paragraphs>79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 ресурсы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 Kopylova</dc:creator>
  <cp:lastModifiedBy>а</cp:lastModifiedBy>
  <cp:revision>190</cp:revision>
  <dcterms:created xsi:type="dcterms:W3CDTF">2017-03-11T13:19:58Z</dcterms:created>
  <dcterms:modified xsi:type="dcterms:W3CDTF">2020-04-11T04:30:00Z</dcterms:modified>
</cp:coreProperties>
</file>