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4100"/>
    <a:srgbClr val="385D8A"/>
    <a:srgbClr val="4F81BD"/>
    <a:srgbClr val="B45A00"/>
    <a:srgbClr val="673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AB498-14D4-46E1-BC3A-2B0FB8738E97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6F7B2-EEED-4A6A-B1D9-2F2627F8CC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590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11500"/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tx1">
                    <a:tint val="75000"/>
                  </a:schemeClr>
                </a:solidFill>
                <a:latin typeface="Monotype Corsiva" panose="03010101010201010101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39530">
            <a:off x="-130093" y="-169115"/>
            <a:ext cx="1622165" cy="154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78028">
            <a:off x="7415668" y="5708126"/>
            <a:ext cx="1344000" cy="100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53930">
            <a:off x="7413984" y="287597"/>
            <a:ext cx="1344000" cy="100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78028">
            <a:off x="413834" y="317660"/>
            <a:ext cx="1344000" cy="100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15249">
            <a:off x="324534" y="5612963"/>
            <a:ext cx="1344000" cy="100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7892" y="1235891"/>
            <a:ext cx="864000" cy="172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66494" y="3854657"/>
            <a:ext cx="864000" cy="172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651681" y="1245678"/>
            <a:ext cx="864000" cy="172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653079" y="3864444"/>
            <a:ext cx="864000" cy="172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656" y="6237312"/>
            <a:ext cx="840000" cy="840000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56939" y="-65716"/>
            <a:ext cx="840000" cy="8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3687" y="-109057"/>
            <a:ext cx="840000" cy="8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72344" y="6215638"/>
            <a:ext cx="840000" cy="84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14364" y="-41945"/>
            <a:ext cx="1080000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40969" y="-51148"/>
            <a:ext cx="1080000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097556" y="5843112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 userDrawn="1"/>
        </p:nvSpPr>
        <p:spPr>
          <a:xfrm>
            <a:off x="-82078" y="6711895"/>
            <a:ext cx="47320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" dirty="0" smtClean="0">
                <a:solidFill>
                  <a:srgbClr val="7030A0"/>
                </a:solidFill>
                <a:latin typeface="+mn-lt"/>
              </a:rPr>
              <a:t>© Н.Н.Ф.</a:t>
            </a:r>
            <a:endParaRPr lang="ru-RU" sz="600" dirty="0">
              <a:solidFill>
                <a:srgbClr val="7030A0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7780" cmpd="sng">
            <a:solidFill>
              <a:schemeClr val="accent1">
                <a:tint val="3000"/>
              </a:schemeClr>
            </a:solidFill>
            <a:prstDash val="solid"/>
            <a:miter lim="800000"/>
          </a:ln>
          <a:solidFill>
            <a:schemeClr val="accent4">
              <a:lumMod val="60000"/>
              <a:lumOff val="40000"/>
            </a:schemeClr>
          </a:solidFill>
          <a:effectLst>
            <a:outerShdw blurRad="55000" dist="50800" dir="5400000" algn="tl">
              <a:srgbClr val="000000">
                <a:alpha val="33000"/>
              </a:srgbClr>
            </a:outerShdw>
          </a:effectLst>
          <a:latin typeface="Monotype Corsiva" panose="03010101010201010101" pitchFamily="66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slide" Target="slide5.xml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masha-medved.net/uploads/posts/2016-11/1479306991_14e734da678f0866215b8724e394ef2b.png" TargetMode="External"/><Relationship Id="rId13" Type="http://schemas.openxmlformats.org/officeDocument/2006/relationships/hyperlink" Target="https://fanfishka.ru/photo/0-0/940_bsibsya-pcbya-gub.gif" TargetMode="External"/><Relationship Id="rId3" Type="http://schemas.openxmlformats.org/officeDocument/2006/relationships/hyperlink" Target="http://img1.liveinternet.ru/images/attach/c/5/87/629/87629391_jolagg_zestaw_fioletowy__31_.png" TargetMode="External"/><Relationship Id="rId7" Type="http://schemas.openxmlformats.org/officeDocument/2006/relationships/hyperlink" Target="http://s1.iconbird.com/ico/0512/OldschoolbyBabasse/w256h2561337442039recherche.png" TargetMode="External"/><Relationship Id="rId12" Type="http://schemas.openxmlformats.org/officeDocument/2006/relationships/hyperlink" Target="http://s019.radikal.ru/i604/1509/c5/2fc9c3253b2a.png" TargetMode="External"/><Relationship Id="rId17" Type="http://schemas.openxmlformats.org/officeDocument/2006/relationships/slide" Target="slide2.xml"/><Relationship Id="rId2" Type="http://schemas.openxmlformats.org/officeDocument/2006/relationships/hyperlink" Target="http://img1.liveinternet.ru/images/attach/c/5/87/629/87629695_jolagg_zestaw_fioletowy__66_.png" TargetMode="External"/><Relationship Id="rId16" Type="http://schemas.openxmlformats.org/officeDocument/2006/relationships/hyperlink" Target="http://audio.online-convert.com/ru/convert-to-wav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g0.liveinternet.ru/images/attach/c/2/72/973/72973697_1301770437_Ugolok_3.png" TargetMode="External"/><Relationship Id="rId11" Type="http://schemas.openxmlformats.org/officeDocument/2006/relationships/hyperlink" Target="http://www.gifki.org/data/media/552/osminog-animatsionnaya-kartinka-0022.gif" TargetMode="External"/><Relationship Id="rId5" Type="http://schemas.openxmlformats.org/officeDocument/2006/relationships/hyperlink" Target="http://img1.liveinternet.ru/images/attach/c/5/87/629/87629289_jolagg_zestaw_fioletowy__17_.png" TargetMode="External"/><Relationship Id="rId15" Type="http://schemas.openxmlformats.org/officeDocument/2006/relationships/hyperlink" Target="http://www.mp3cut.ru/" TargetMode="External"/><Relationship Id="rId10" Type="http://schemas.openxmlformats.org/officeDocument/2006/relationships/hyperlink" Target="http://www.gifki.org/data/media/552/osminog-animatsionnaya-kartinka-0015.gif" TargetMode="External"/><Relationship Id="rId4" Type="http://schemas.openxmlformats.org/officeDocument/2006/relationships/hyperlink" Target="http://img0.liveinternet.ru/images/attach/c/5/87/629/87629412_jolagg_zestaw_fioletowy__32_.png" TargetMode="External"/><Relationship Id="rId9" Type="http://schemas.openxmlformats.org/officeDocument/2006/relationships/hyperlink" Target="http://vignette4.wikia.nocookie.net/mashaandthebear/images/f/f4/Masha.png/revision/latest?cb=20161124190911&amp;path-prefix=ru" TargetMode="External"/><Relationship Id="rId14" Type="http://schemas.openxmlformats.org/officeDocument/2006/relationships/hyperlink" Target="http://nachalo4ka.ru/wp-content/uploads/2014/05/ah-kakie-molodtsyi.wa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027004" flipV="1">
            <a:off x="6924468" y="3789090"/>
            <a:ext cx="1512000" cy="1512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2630" y="2130425"/>
            <a:ext cx="7772400" cy="1470025"/>
          </a:xfrm>
        </p:spPr>
        <p:txBody>
          <a:bodyPr>
            <a:noAutofit/>
          </a:bodyPr>
          <a:lstStyle/>
          <a:p>
            <a:r>
              <a:rPr lang="ru-RU" sz="11500" dirty="0" smtClean="0">
                <a:solidFill>
                  <a:srgbClr val="824100"/>
                </a:solidFill>
              </a:rPr>
              <a:t>Смотри в оба</a:t>
            </a:r>
            <a:endParaRPr lang="ru-RU" sz="11500" dirty="0">
              <a:solidFill>
                <a:srgbClr val="8241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6000" y="3673128"/>
            <a:ext cx="5472000" cy="1752600"/>
          </a:xfrm>
        </p:spPr>
        <p:txBody>
          <a:bodyPr/>
          <a:lstStyle/>
          <a:p>
            <a:r>
              <a:rPr lang="ru-RU" dirty="0" smtClean="0"/>
              <a:t>Игра «Найди одинаковые предметы»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370" y="5816046"/>
            <a:ext cx="1080000" cy="1080000"/>
          </a:xfrm>
          <a:prstGeom prst="rect">
            <a:avLst/>
          </a:prstGeom>
        </p:spPr>
      </p:pic>
      <p:pic>
        <p:nvPicPr>
          <p:cNvPr id="7" name="Рисунок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5815" y="5736909"/>
            <a:ext cx="790560" cy="64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95163">
            <a:off x="807737" y="372152"/>
            <a:ext cx="2418909" cy="237600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2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49" y="540786"/>
            <a:ext cx="4222185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45A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91" y="3458802"/>
            <a:ext cx="4257361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45A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6266802"/>
            <a:ext cx="790560" cy="648000"/>
          </a:xfrm>
          <a:prstGeom prst="rect">
            <a:avLst/>
          </a:prstGeom>
        </p:spPr>
      </p:pic>
      <p:sp>
        <p:nvSpPr>
          <p:cNvPr id="17" name="Управляющая кнопка: сведения 16">
            <a:hlinkClick r:id="rId5" action="ppaction://hlinksldjump" highlightClick="1"/>
          </p:cNvPr>
          <p:cNvSpPr/>
          <p:nvPr/>
        </p:nvSpPr>
        <p:spPr>
          <a:xfrm>
            <a:off x="55296" y="2060848"/>
            <a:ext cx="288000" cy="288000"/>
          </a:xfrm>
          <a:prstGeom prst="actionButtonInformation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016395" y="565340"/>
            <a:ext cx="3132000" cy="565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69804"/>
            </a:schemeClr>
          </a:solidFill>
          <a:ln w="38100"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B45A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Monotype Corsiva" panose="03010101010201010101" pitchFamily="66" charset="0"/>
              <a:ea typeface="+mj-ea"/>
              <a:cs typeface="+mj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93501" y="898761"/>
            <a:ext cx="290437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B45A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Monotype Corsiva" panose="03010101010201010101" pitchFamily="66" charset="0"/>
              </a:rPr>
              <a:t>Задание.</a:t>
            </a:r>
          </a:p>
          <a:p>
            <a:pPr algn="ctr"/>
            <a:r>
              <a:rPr lang="ru-RU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B45A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Monotype Corsiva" panose="03010101010201010101" pitchFamily="66" charset="0"/>
              </a:rPr>
              <a:t>Сравните два рисунка. </a:t>
            </a:r>
          </a:p>
          <a:p>
            <a:pPr algn="ctr"/>
            <a:r>
              <a:rPr lang="ru-RU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B45A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Monotype Corsiva" panose="03010101010201010101" pitchFamily="66" charset="0"/>
              </a:rPr>
              <a:t>Найдите  на них  8 одинаковых предметов</a:t>
            </a:r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B45A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Monotype Corsiva" panose="03010101010201010101" pitchFamily="66" charset="0"/>
              </a:rPr>
              <a:t>!</a:t>
            </a:r>
          </a:p>
          <a:p>
            <a:pPr algn="ctr"/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B45A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Monotype Corsiva" panose="03010101010201010101" pitchFamily="66" charset="0"/>
              </a:rPr>
              <a:t>Соберите 8 звезд.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B45A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547" y="555048"/>
            <a:ext cx="756000" cy="756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172" y="4165776"/>
            <a:ext cx="1426834" cy="2340000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86181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noaction">
              <a:snd r:embed="rId3" name="click.wav"/>
            </a:hlinkClick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90" y="576298"/>
            <a:ext cx="4574031" cy="28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45A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hlinkClick r:id="" action="ppaction://noaction">
              <a:snd r:embed="rId3" name="click.wav"/>
            </a:hlinkClick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204" y="3458802"/>
            <a:ext cx="4612140" cy="28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45A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вал 3"/>
          <p:cNvSpPr/>
          <p:nvPr/>
        </p:nvSpPr>
        <p:spPr>
          <a:xfrm rot="19940657">
            <a:off x="2375530" y="1748348"/>
            <a:ext cx="864285" cy="497197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19940657">
            <a:off x="7441042" y="3745196"/>
            <a:ext cx="864285" cy="497197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5903078" y="614373"/>
            <a:ext cx="1080000" cy="10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7127214" y="589171"/>
            <a:ext cx="1080000" cy="10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7127214" y="1847767"/>
            <a:ext cx="1080000" cy="10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5903078" y="1842948"/>
            <a:ext cx="1080000" cy="108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1119310" y="3803049"/>
            <a:ext cx="1080000" cy="108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2343446" y="3777847"/>
            <a:ext cx="1080000" cy="108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2343446" y="5036443"/>
            <a:ext cx="1080000" cy="10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81714">
            <a:off x="1119310" y="5031624"/>
            <a:ext cx="1080000" cy="1080000"/>
          </a:xfrm>
          <a:prstGeom prst="rect">
            <a:avLst/>
          </a:prstGeom>
        </p:spPr>
      </p:pic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9881" y="6238176"/>
            <a:ext cx="790560" cy="648000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7739809" y="5708085"/>
            <a:ext cx="576000" cy="468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264140" y="2911824"/>
            <a:ext cx="576000" cy="468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563888" y="2996952"/>
            <a:ext cx="360040" cy="382872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759204" y="5750649"/>
            <a:ext cx="360040" cy="382872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55576" y="1777636"/>
            <a:ext cx="508564" cy="64009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260898" y="3357113"/>
            <a:ext cx="508564" cy="64009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723923" y="903582"/>
            <a:ext cx="308885" cy="54585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807153" y="4797152"/>
            <a:ext cx="308885" cy="54585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119244" y="2780928"/>
            <a:ext cx="236732" cy="40746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158955" y="5489563"/>
            <a:ext cx="236732" cy="40746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210976" y="1935908"/>
            <a:ext cx="396000" cy="437428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907540" y="5441782"/>
            <a:ext cx="396000" cy="437428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 rot="1276991">
            <a:off x="4450159" y="1415117"/>
            <a:ext cx="324000" cy="468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 rot="1276991">
            <a:off x="4020368" y="3443157"/>
            <a:ext cx="324000" cy="468000"/>
          </a:xfrm>
          <a:prstGeom prst="ellipse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7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92" y="1241812"/>
            <a:ext cx="1801308" cy="115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482" y="2014754"/>
            <a:ext cx="1801308" cy="1152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844" y="1277880"/>
            <a:ext cx="1801308" cy="115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254" y="2014754"/>
            <a:ext cx="1801308" cy="1152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6496" y="1241812"/>
            <a:ext cx="1801308" cy="1152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456" y="4390740"/>
            <a:ext cx="1801308" cy="1152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6282" y="5145370"/>
            <a:ext cx="1801308" cy="115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2668" y="4408150"/>
            <a:ext cx="1801308" cy="1152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054" y="5141694"/>
            <a:ext cx="1801308" cy="115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5930" y="4369308"/>
            <a:ext cx="1801308" cy="1152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7774" y="2883395"/>
            <a:ext cx="1638300" cy="1143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3882" y="3362807"/>
            <a:ext cx="1638300" cy="1143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1667" y="3362807"/>
            <a:ext cx="1638300" cy="1143000"/>
          </a:xfrm>
          <a:prstGeom prst="rect">
            <a:avLst/>
          </a:prstGeom>
        </p:spPr>
      </p:pic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8565022" y="6281284"/>
            <a:ext cx="360000" cy="360000"/>
          </a:xfrm>
          <a:prstGeom prst="mathMultiply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432632" y="612280"/>
            <a:ext cx="4278735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800" b="1" cap="all" dirty="0" smtClean="0">
                <a:ln w="0">
                  <a:solidFill>
                    <a:srgbClr val="824100"/>
                  </a:solidFill>
                </a:ln>
                <a:solidFill>
                  <a:srgbClr val="824100"/>
                </a:solidFill>
                <a:effectLst>
                  <a:reflection blurRad="12700" stA="50000" endPos="50000" dist="5000" dir="5400000" sy="-100000" rotWithShape="0"/>
                </a:effectLst>
                <a:latin typeface="Monotype Corsiva" panose="03010101010201010101" pitchFamily="66" charset="0"/>
                <a:ea typeface="+mj-ea"/>
                <a:cs typeface="+mj-cs"/>
              </a:rPr>
              <a:t>О Т Л И Ч Н О !</a:t>
            </a:r>
            <a:endParaRPr lang="ru-RU" sz="4800" b="1" cap="all" dirty="0">
              <a:ln w="0">
                <a:solidFill>
                  <a:srgbClr val="824100"/>
                </a:solidFill>
              </a:ln>
              <a:solidFill>
                <a:srgbClr val="824100"/>
              </a:solidFill>
              <a:effectLst>
                <a:reflection blurRad="12700" stA="50000" endPos="50000" dist="5000" dir="5400000" sy="-100000" rotWithShape="0"/>
              </a:effectLst>
              <a:latin typeface="Monotype Corsiva" panose="03010101010201010101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74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h-kakie-molodtsyi_mp3cut_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68764" y="1167144"/>
            <a:ext cx="672652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Monotype Corsiva" panose="03010101010201010101" pitchFamily="66" charset="0"/>
                <a:hlinkClick r:id="rId2"/>
              </a:rPr>
              <a:t>http://img1.liveinternet.ru/images/attach/c/5/87/629/87629695_jolagg_zestaw_fioletowy__</a:t>
            </a:r>
            <a:r>
              <a:rPr lang="en-US" sz="1400" dirty="0">
                <a:latin typeface="Monotype Corsiva" panose="03010101010201010101" pitchFamily="66" charset="0"/>
                <a:hlinkClick r:id="rId2"/>
              </a:rPr>
              <a:t>66_.</a:t>
            </a:r>
            <a:r>
              <a:rPr lang="en-US" sz="1400" dirty="0" smtClean="0">
                <a:latin typeface="Monotype Corsiva" panose="03010101010201010101" pitchFamily="66" charset="0"/>
                <a:hlinkClick r:id="rId2"/>
              </a:rPr>
              <a:t>png</a:t>
            </a:r>
            <a:endParaRPr lang="ru-RU" sz="1400" dirty="0" smtClean="0">
              <a:latin typeface="Monotype Corsiva" panose="03010101010201010101" pitchFamily="66" charset="0"/>
            </a:endParaRPr>
          </a:p>
          <a:p>
            <a:r>
              <a:rPr lang="en-US" sz="1400" dirty="0">
                <a:latin typeface="Monotype Corsiva" panose="03010101010201010101" pitchFamily="66" charset="0"/>
                <a:hlinkClick r:id="rId3"/>
              </a:rPr>
              <a:t>http://img1.liveinternet.ru/images/attach/c/5/87/629/87629391_jolagg_zestaw_fioletowy__31_.</a:t>
            </a:r>
            <a:r>
              <a:rPr lang="en-US" sz="1400" dirty="0" smtClean="0">
                <a:latin typeface="Monotype Corsiva" panose="03010101010201010101" pitchFamily="66" charset="0"/>
                <a:hlinkClick r:id="rId3"/>
              </a:rPr>
              <a:t>png</a:t>
            </a:r>
            <a:endParaRPr lang="ru-RU" sz="1400" dirty="0">
              <a:latin typeface="Monotype Corsiva" panose="03010101010201010101" pitchFamily="66" charset="0"/>
            </a:endParaRPr>
          </a:p>
          <a:p>
            <a:r>
              <a:rPr lang="en-US" sz="1400" dirty="0" smtClean="0">
                <a:latin typeface="Monotype Corsiva" panose="03010101010201010101" pitchFamily="66" charset="0"/>
                <a:hlinkClick r:id="rId4"/>
              </a:rPr>
              <a:t>http</a:t>
            </a:r>
            <a:r>
              <a:rPr lang="en-US" sz="1400" dirty="0">
                <a:latin typeface="Monotype Corsiva" panose="03010101010201010101" pitchFamily="66" charset="0"/>
                <a:hlinkClick r:id="rId4"/>
              </a:rPr>
              <a:t>://img0.liveinternet.ru/images/attach/c/5/87/629/87629412_jolagg_zestaw_fioletowy__32_.</a:t>
            </a:r>
            <a:r>
              <a:rPr lang="en-US" sz="1400" dirty="0" smtClean="0">
                <a:latin typeface="Monotype Corsiva" panose="03010101010201010101" pitchFamily="66" charset="0"/>
                <a:hlinkClick r:id="rId4"/>
              </a:rPr>
              <a:t>png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5"/>
              </a:rPr>
              <a:t>http://img1.liveinternet.ru/images/attach/c/5/87/629/87629289_jolagg_zestaw_fioletowy__17_.</a:t>
            </a:r>
            <a:r>
              <a:rPr lang="en-US" sz="1400" dirty="0" smtClean="0">
                <a:latin typeface="Monotype Corsiva" panose="03010101010201010101" pitchFamily="66" charset="0"/>
                <a:hlinkClick r:id="rId5"/>
              </a:rPr>
              <a:t>png</a:t>
            </a:r>
            <a:endParaRPr lang="ru-RU" sz="1400" dirty="0" smtClean="0">
              <a:latin typeface="Monotype Corsiva" panose="03010101010201010101" pitchFamily="66" charset="0"/>
            </a:endParaRPr>
          </a:p>
          <a:p>
            <a:r>
              <a:rPr lang="en-US" sz="1400" dirty="0" smtClean="0">
                <a:latin typeface="Monotype Corsiva" panose="03010101010201010101" pitchFamily="66" charset="0"/>
                <a:hlinkClick r:id="rId6"/>
              </a:rPr>
              <a:t>http</a:t>
            </a:r>
            <a:r>
              <a:rPr lang="en-US" sz="1400" dirty="0">
                <a:latin typeface="Monotype Corsiva" panose="03010101010201010101" pitchFamily="66" charset="0"/>
                <a:hlinkClick r:id="rId6"/>
              </a:rPr>
              <a:t>://img0.liveinternet.ru/images/attach/c/2//</a:t>
            </a:r>
            <a:r>
              <a:rPr lang="en-US" sz="1400" dirty="0" smtClean="0">
                <a:latin typeface="Monotype Corsiva" panose="03010101010201010101" pitchFamily="66" charset="0"/>
                <a:hlinkClick r:id="rId6"/>
              </a:rPr>
              <a:t>72/973/72973697_1301770437_Ugolok_3.png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  <a:endParaRPr lang="ru-RU" sz="1400" dirty="0">
              <a:latin typeface="Monotype Corsiva" panose="03010101010201010101" pitchFamily="66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17721" y="5594865"/>
            <a:ext cx="5364000" cy="111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Шаблон подготовила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: Фуфлыгина Наталья Николаевна </a:t>
            </a:r>
          </a:p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зав. библиотекой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ФГКОУ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СКК МВД России</a:t>
            </a:r>
          </a:p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г. Самара,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2017</a:t>
            </a:r>
            <a:endParaRPr lang="ru-RU" sz="16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765" y="2285164"/>
            <a:ext cx="793568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Для работы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7"/>
              </a:rPr>
              <a:t>http://</a:t>
            </a:r>
            <a:r>
              <a:rPr lang="en-US" sz="1400" dirty="0" smtClean="0">
                <a:latin typeface="Monotype Corsiva" panose="03010101010201010101" pitchFamily="66" charset="0"/>
                <a:hlinkClick r:id="rId7"/>
              </a:rPr>
              <a:t>s1.iconbird.com/ico/0512/OldschoolbyBabasse/w256h2561337442039recherche.png</a:t>
            </a:r>
            <a:endParaRPr lang="ru-RU" sz="1400" dirty="0" smtClean="0">
              <a:latin typeface="Monotype Corsiva" panose="03010101010201010101" pitchFamily="66" charset="0"/>
            </a:endParaRPr>
          </a:p>
          <a:p>
            <a:r>
              <a:rPr lang="en-US" sz="1400" dirty="0">
                <a:latin typeface="Monotype Corsiva" panose="03010101010201010101" pitchFamily="66" charset="0"/>
                <a:hlinkClick r:id="rId8"/>
              </a:rPr>
              <a:t>http://</a:t>
            </a:r>
            <a:r>
              <a:rPr lang="en-US" sz="1400" dirty="0" smtClean="0">
                <a:latin typeface="Monotype Corsiva" panose="03010101010201010101" pitchFamily="66" charset="0"/>
                <a:hlinkClick r:id="rId8"/>
              </a:rPr>
              <a:t>masha-medved.net/uploads/posts/2016-11/1479306991_14e734da678f0866215b8724e394ef2b.png</a:t>
            </a:r>
            <a:endParaRPr lang="ru-RU" sz="1400" dirty="0" smtClean="0">
              <a:latin typeface="Monotype Corsiva" panose="03010101010201010101" pitchFamily="66" charset="0"/>
            </a:endParaRPr>
          </a:p>
          <a:p>
            <a:r>
              <a:rPr lang="en-US" sz="1400" dirty="0" smtClean="0">
                <a:latin typeface="Monotype Corsiva" panose="03010101010201010101" pitchFamily="66" charset="0"/>
                <a:hlinkClick r:id="rId9"/>
              </a:rPr>
              <a:t>http</a:t>
            </a:r>
            <a:r>
              <a:rPr lang="en-US" sz="1400" dirty="0">
                <a:latin typeface="Monotype Corsiva" panose="03010101010201010101" pitchFamily="66" charset="0"/>
                <a:hlinkClick r:id="rId9"/>
              </a:rPr>
              <a:t>://</a:t>
            </a:r>
            <a:r>
              <a:rPr lang="en-US" sz="1400" dirty="0" smtClean="0">
                <a:latin typeface="Monotype Corsiva" panose="03010101010201010101" pitchFamily="66" charset="0"/>
                <a:hlinkClick r:id="rId9"/>
              </a:rPr>
              <a:t>vignette4.wikia.nocookie.net/mashaandthebear/images/f/f4/Masha.png/revision/latest?cb=20161124190911&amp;path-prefix=ru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10"/>
              </a:rPr>
              <a:t>http://</a:t>
            </a:r>
            <a:r>
              <a:rPr lang="en-US" sz="1400" dirty="0" smtClean="0">
                <a:latin typeface="Monotype Corsiva" panose="03010101010201010101" pitchFamily="66" charset="0"/>
                <a:hlinkClick r:id="rId10"/>
              </a:rPr>
              <a:t>www.gifki.org/data/media/552/osminog-animatsionnaya-kartinka-0015.gif</a:t>
            </a:r>
            <a:endParaRPr lang="ru-RU" sz="1400" dirty="0" smtClean="0">
              <a:latin typeface="Monotype Corsiva" panose="03010101010201010101" pitchFamily="66" charset="0"/>
            </a:endParaRPr>
          </a:p>
          <a:p>
            <a:r>
              <a:rPr lang="en-US" sz="1400" dirty="0">
                <a:latin typeface="Monotype Corsiva" panose="03010101010201010101" pitchFamily="66" charset="0"/>
                <a:hlinkClick r:id="rId11"/>
              </a:rPr>
              <a:t>http://</a:t>
            </a:r>
            <a:r>
              <a:rPr lang="en-US" sz="1400" dirty="0" smtClean="0">
                <a:latin typeface="Monotype Corsiva" panose="03010101010201010101" pitchFamily="66" charset="0"/>
                <a:hlinkClick r:id="rId11"/>
              </a:rPr>
              <a:t>www.gifki.org/data/media/552/osminog-animatsionnaya-kartinka-0022.gif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12"/>
              </a:rPr>
              <a:t>http://</a:t>
            </a:r>
            <a:r>
              <a:rPr lang="en-US" sz="1400" dirty="0" smtClean="0">
                <a:latin typeface="Monotype Corsiva" panose="03010101010201010101" pitchFamily="66" charset="0"/>
                <a:hlinkClick r:id="rId12"/>
              </a:rPr>
              <a:t>s019.radikal.ru/i604/1509/c5/2fc9c3253b2a.png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13"/>
              </a:rPr>
              <a:t>https://</a:t>
            </a:r>
            <a:r>
              <a:rPr lang="en-US" sz="1400" dirty="0" smtClean="0">
                <a:latin typeface="Monotype Corsiva" panose="03010101010201010101" pitchFamily="66" charset="0"/>
                <a:hlinkClick r:id="rId13"/>
              </a:rPr>
              <a:t>fanfishka.ru/photo/0-0/940_bsibsya-pcbya-gub.gif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14"/>
              </a:rPr>
              <a:t>http://</a:t>
            </a:r>
            <a:r>
              <a:rPr lang="en-US" sz="1400" dirty="0" smtClean="0">
                <a:latin typeface="Monotype Corsiva" panose="03010101010201010101" pitchFamily="66" charset="0"/>
                <a:hlinkClick r:id="rId14"/>
              </a:rPr>
              <a:t>nachalo4ka.ru/wp-content/uploads/2014/05/ah-kakie-molodtsyi.wav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15"/>
              </a:rPr>
              <a:t>http://www.mp3cut.ru</a:t>
            </a:r>
            <a:r>
              <a:rPr lang="en-US" sz="1400" dirty="0" smtClean="0">
                <a:latin typeface="Monotype Corsiva" panose="03010101010201010101" pitchFamily="66" charset="0"/>
                <a:hlinkClick r:id="rId15"/>
              </a:rPr>
              <a:t>/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en-US" sz="1400" dirty="0">
                <a:latin typeface="Monotype Corsiva" panose="03010101010201010101" pitchFamily="66" charset="0"/>
                <a:hlinkClick r:id="rId16"/>
              </a:rPr>
              <a:t>http://</a:t>
            </a:r>
            <a:r>
              <a:rPr lang="en-US" sz="1400" dirty="0" smtClean="0">
                <a:latin typeface="Monotype Corsiva" panose="03010101010201010101" pitchFamily="66" charset="0"/>
                <a:hlinkClick r:id="rId16"/>
              </a:rPr>
              <a:t>audio.online-convert.com/ru/convert-to-wav</a:t>
            </a:r>
            <a:r>
              <a:rPr lang="ru-RU" sz="1400" dirty="0" smtClean="0">
                <a:latin typeface="Monotype Corsiva" panose="03010101010201010101" pitchFamily="66" charset="0"/>
              </a:rPr>
              <a:t> </a:t>
            </a:r>
          </a:p>
          <a:p>
            <a:r>
              <a:rPr lang="ru-RU" sz="14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Скан картинки - Кротенок на каникулах. 2016. №4. с.9</a:t>
            </a:r>
            <a:endParaRPr lang="ru-RU" sz="1400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727784" y="0"/>
            <a:ext cx="360000" cy="360000"/>
          </a:xfrm>
          <a:prstGeom prst="mathMultiply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17" action="ppaction://hlinksldjump" highlightClick="1"/>
          </p:cNvPr>
          <p:cNvSpPr/>
          <p:nvPr/>
        </p:nvSpPr>
        <p:spPr>
          <a:xfrm>
            <a:off x="4435179" y="5345562"/>
            <a:ext cx="288000" cy="324000"/>
          </a:xfrm>
          <a:prstGeom prst="actionButtonHom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8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132</Words>
  <Application>Microsoft Office PowerPoint</Application>
  <PresentationFormat>Экран (4:3)</PresentationFormat>
  <Paragraphs>28</Paragraphs>
  <Slides>5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Monotype Corsiva</vt:lpstr>
      <vt:lpstr>Тема Office</vt:lpstr>
      <vt:lpstr>Смотри в оба</vt:lpstr>
      <vt:lpstr>Презентация PowerPoint</vt:lpstr>
      <vt:lpstr>Презентация PowerPoint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Смотри в оба</dc:title>
  <dc:creator>Администратор</dc:creator>
  <cp:keywords>шаблон</cp:keywords>
  <cp:lastModifiedBy>Пользователь</cp:lastModifiedBy>
  <cp:revision>27</cp:revision>
  <dcterms:created xsi:type="dcterms:W3CDTF">2017-07-14T18:55:57Z</dcterms:created>
  <dcterms:modified xsi:type="dcterms:W3CDTF">2022-06-15T10:53:40Z</dcterms:modified>
</cp:coreProperties>
</file>