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4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2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0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7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76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5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06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4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397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05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0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31444-B1F5-441E-B455-EFD0CBC976EE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1F8F-733C-46CD-A4C7-EE386700CF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82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5.wdp"/><Relationship Id="rId5" Type="http://schemas.openxmlformats.org/officeDocument/2006/relationships/image" Target="../media/image41.png"/><Relationship Id="rId4" Type="http://schemas.microsoft.com/office/2007/relationships/hdphoto" Target="../media/hdphoto24.wdp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microsoft.com/office/2007/relationships/hdphoto" Target="../media/hdphoto28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27.wdp"/><Relationship Id="rId9" Type="http://schemas.microsoft.com/office/2007/relationships/hdphoto" Target="../media/hdphoto29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12" Type="http://schemas.microsoft.com/office/2007/relationships/hdphoto" Target="../media/hdphoto10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0" Type="http://schemas.microsoft.com/office/2007/relationships/hdphoto" Target="../media/hdphoto9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5.png"/><Relationship Id="rId7" Type="http://schemas.openxmlformats.org/officeDocument/2006/relationships/image" Target="../media/image27.png"/><Relationship Id="rId12" Type="http://schemas.microsoft.com/office/2007/relationships/hdphoto" Target="../media/hdphoto1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microsoft.com/office/2007/relationships/hdphoto" Target="../media/hdphoto11.wdp"/><Relationship Id="rId10" Type="http://schemas.microsoft.com/office/2007/relationships/hdphoto" Target="../media/hdphoto13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1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18.wdp"/><Relationship Id="rId5" Type="http://schemas.openxmlformats.org/officeDocument/2006/relationships/image" Target="../media/image34.png"/><Relationship Id="rId10" Type="http://schemas.microsoft.com/office/2007/relationships/hdphoto" Target="../media/hdphoto20.wdp"/><Relationship Id="rId4" Type="http://schemas.microsoft.com/office/2007/relationships/hdphoto" Target="../media/hdphoto17.wdp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2.wdp"/><Relationship Id="rId5" Type="http://schemas.openxmlformats.org/officeDocument/2006/relationships/image" Target="../media/image38.png"/><Relationship Id="rId4" Type="http://schemas.microsoft.com/office/2007/relationships/hdphoto" Target="../media/hdphoto2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74056" y="620688"/>
            <a:ext cx="184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1821017"/>
            <a:ext cx="61206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Интерактивные игры, направленные на развитие фонематического </a:t>
            </a:r>
            <a:r>
              <a:rPr lang="ru-RU" sz="2800" b="1" dirty="0" smtClean="0">
                <a:solidFill>
                  <a:srgbClr val="FF0000"/>
                </a:solidFill>
              </a:rPr>
              <a:t>слуха, </a:t>
            </a:r>
            <a:r>
              <a:rPr lang="ru-RU" sz="2800" b="1" dirty="0">
                <a:solidFill>
                  <a:srgbClr val="FF0000"/>
                </a:solidFill>
              </a:rPr>
              <a:t>лексического и грамматического компонентов речи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(для </a:t>
            </a:r>
            <a:r>
              <a:rPr lang="ru-RU" sz="2000" b="1" dirty="0">
                <a:solidFill>
                  <a:srgbClr val="FF0000"/>
                </a:solidFill>
              </a:rPr>
              <a:t>детей </a:t>
            </a:r>
            <a:r>
              <a:rPr lang="ru-RU" sz="2000" b="1" dirty="0" smtClean="0">
                <a:solidFill>
                  <a:srgbClr val="FF0000"/>
                </a:solidFill>
              </a:rPr>
              <a:t>старшего дошкольного возраста)</a:t>
            </a:r>
            <a:endParaRPr lang="ru-RU" sz="20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4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697425"/>
              </p:ext>
            </p:extLst>
          </p:nvPr>
        </p:nvGraphicFramePr>
        <p:xfrm>
          <a:off x="1475656" y="3861048"/>
          <a:ext cx="6264700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940"/>
                <a:gridCol w="1252940"/>
                <a:gridCol w="1252940"/>
                <a:gridCol w="1252940"/>
                <a:gridCol w="1252940"/>
              </a:tblGrid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http://img3.wikia.nocookie.net/__cb20130614024632/villains/images/6/69/Witch's_Broomstick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50" b="98250" l="1000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314"/>
            <a:ext cx="187220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ages.clipartlogo.com/files/ss/thumb/119/119661631/cartoon-tooth-brush_small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6672"/>
            <a:ext cx="1694681" cy="228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toyway.ru/upload/iblock/394/394ea4e10cb88cdf226cb967b45041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5" b="100000" l="318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2656"/>
            <a:ext cx="2088232" cy="216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4.pic4you.ru/y2014/09-19/12216/460058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1800200" cy="216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5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280172"/>
              </p:ext>
            </p:extLst>
          </p:nvPr>
        </p:nvGraphicFramePr>
        <p:xfrm>
          <a:off x="1403648" y="3933056"/>
          <a:ext cx="6264695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939"/>
                <a:gridCol w="1252939"/>
                <a:gridCol w="1252939"/>
                <a:gridCol w="1252939"/>
                <a:gridCol w="1252939"/>
              </a:tblGrid>
              <a:tr h="10801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http://3.bp.blogspot.com/-Lnh19EaXIfw/T5LYdv1gpKI/AAAAAAAAAcw/PERdA6yaeRU/s1600/furla-2011-spring-and-summer-color-female-candy-bag-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" b="97400" l="0" r="96800">
                        <a14:foregroundMark x1="13400" y1="37400" x2="26200" y2="40600"/>
                        <a14:foregroundMark x1="37800" y1="43600" x2="59400" y2="45400"/>
                        <a14:foregroundMark x1="37800" y1="38600" x2="43800" y2="40200"/>
                        <a14:foregroundMark x1="73400" y1="44600" x2="86600" y2="38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318"/>
            <a:ext cx="1944216" cy="211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hetomatos.com/wp-content/uploads/2016/10/full-color-carpet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2510"/>
            <a:ext cx="2376264" cy="200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10kr.ru/upload/iblock/bf9/046c4263d84511e2bfdd005056c00008_fd3ae1f16d3f48249a83af2dd4e5495d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6875" l="8542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60649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my-ivanovo.ru/wp-content/uploads/2016/09/%D1%88%D0%B8%D1%88%D0%BA%D0%B0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653" l="0" r="995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2511"/>
            <a:ext cx="1944216" cy="196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30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8596" y="285728"/>
            <a:ext cx="8215370" cy="6698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Игра </a:t>
            </a:r>
            <a:r>
              <a:rPr lang="ru-RU" sz="2800" b="1" dirty="0" smtClean="0"/>
              <a:t>«Помоги </a:t>
            </a:r>
            <a:r>
              <a:rPr lang="ru-RU" sz="2800" b="1" dirty="0" smtClean="0"/>
              <a:t> </a:t>
            </a:r>
            <a:r>
              <a:rPr lang="ru-RU" sz="2800" b="1" dirty="0" smtClean="0"/>
              <a:t>найти гласные буквы»</a:t>
            </a:r>
          </a:p>
          <a:p>
            <a:r>
              <a:rPr lang="ru-RU" sz="2400" b="1" dirty="0" smtClean="0"/>
              <a:t>Задачи:</a:t>
            </a:r>
          </a:p>
          <a:p>
            <a:r>
              <a:rPr lang="ru-RU" sz="2400" dirty="0" smtClean="0"/>
              <a:t>- закреплять знания детей о гласных звуках и буквах;</a:t>
            </a:r>
          </a:p>
          <a:p>
            <a:r>
              <a:rPr lang="ru-RU" sz="2400" dirty="0" smtClean="0"/>
              <a:t>- формировать умение у детей осуществлять </a:t>
            </a:r>
            <a:r>
              <a:rPr lang="ru-RU" sz="2400" dirty="0" err="1" smtClean="0"/>
              <a:t>звуко-буквенный</a:t>
            </a:r>
            <a:r>
              <a:rPr lang="ru-RU" sz="2400" dirty="0" smtClean="0"/>
              <a:t> анализ и синтез.</a:t>
            </a:r>
          </a:p>
          <a:p>
            <a:endParaRPr lang="ru-RU" sz="2400" dirty="0"/>
          </a:p>
          <a:p>
            <a:r>
              <a:rPr lang="ru-RU" sz="2400" b="1" dirty="0" smtClean="0"/>
              <a:t>Игра </a:t>
            </a:r>
            <a:r>
              <a:rPr lang="ru-RU" sz="2800" b="1" dirty="0" smtClean="0"/>
              <a:t>«Он. Она. Оно»</a:t>
            </a:r>
          </a:p>
          <a:p>
            <a:r>
              <a:rPr lang="ru-RU" sz="2400" b="1" dirty="0" smtClean="0"/>
              <a:t>Задача:</a:t>
            </a:r>
          </a:p>
          <a:p>
            <a:r>
              <a:rPr lang="ru-RU" sz="2400" dirty="0" smtClean="0"/>
              <a:t>- формировать у детей навык  согласования существительных с местоимениями: он, она, оно.</a:t>
            </a:r>
          </a:p>
          <a:p>
            <a:endParaRPr lang="ru-RU" sz="2400" dirty="0" smtClean="0"/>
          </a:p>
          <a:p>
            <a:r>
              <a:rPr lang="ru-RU" sz="2400" b="1" dirty="0" smtClean="0"/>
              <a:t>Игра </a:t>
            </a:r>
            <a:r>
              <a:rPr lang="ru-RU" sz="2800" b="1" dirty="0" smtClean="0"/>
              <a:t>«Подбери слова»</a:t>
            </a:r>
          </a:p>
          <a:p>
            <a:r>
              <a:rPr lang="ru-RU" sz="2400" b="1" dirty="0" smtClean="0"/>
              <a:t>Задачи:</a:t>
            </a:r>
          </a:p>
          <a:p>
            <a:r>
              <a:rPr lang="ru-RU" sz="2400" dirty="0" smtClean="0"/>
              <a:t>- развивать у детей навыки звукового анализа слов;</a:t>
            </a:r>
          </a:p>
          <a:p>
            <a:r>
              <a:rPr lang="ru-RU" sz="2400" dirty="0"/>
              <a:t>-</a:t>
            </a:r>
            <a:r>
              <a:rPr lang="ru-RU" sz="2400" dirty="0" smtClean="0"/>
              <a:t>  формировать умение у детей дифференцировать звуки на гласные и согласные.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02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мальчик" descr="http://img0.liveinternet.ru/images/attach/c/2/69/703/69703397_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43" y="3283994"/>
            <a:ext cx="2160240" cy="317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о" descr="http://wdesk.ru/_ph/71/14602324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5" y="687427"/>
            <a:ext cx="1042052" cy="10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ф" descr="http://img0.liveinternet.ru/images/attach/c/3/77/769/77769782_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7988875" y="2085750"/>
            <a:ext cx="978134" cy="112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я" descr="http://img-fotki.yandex.ru/get/4510/jlipeiton.198/0_4a8c7_a1f1c24a_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068" y="1260780"/>
            <a:ext cx="965526" cy="96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у" descr="http://skachat-kartinki.ru/img/picture/Oct/18/1c88fd5a9fe5a11d0ee3b1a7492a8347/mini_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47" b="96751" l="807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735" y="4271349"/>
            <a:ext cx="1079593" cy="115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и" descr="http://buildingonabudget.com/images/55feb30eea20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425118"/>
            <a:ext cx="967495" cy="111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е" descr="http://alphabetonline.ru/images/letters2/e/e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221" y="4465705"/>
            <a:ext cx="1075947" cy="123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ю" descr="http://soyuz-pisatelei.ru/_bl/129/7813067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531" y="2820691"/>
            <a:ext cx="1154748" cy="115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ы" descr="https://img-fotki.yandex.ru/get/5800/kur-valentina.e/0_6f515_dcd6fa67_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111" y="3154821"/>
            <a:ext cx="993957" cy="99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т" descr="http://alphabetonline.ru/images/letters2/t/t7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84" y="2016191"/>
            <a:ext cx="1055492" cy="125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ч" descr="http://wdesk.ru/_ph/71/57797982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854" y="4503413"/>
            <a:ext cx="1099353" cy="109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ц" descr="http://wdesk.ru/_ph/71/893906467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854" y="1028759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http://1.bp.blogspot.com/-m58SF0H8SxY/VQc-40HnPOI/AAAAAAAAAvE/VhrzzyrOvzY/s1600/%D1%89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28724"/>
            <a:ext cx="1226026" cy="102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3648540" cy="784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Помоги  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найти гласные буквы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7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indefinite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indefinite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28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28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8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6" dur="indefinite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indefinite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indefinite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indefinite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indefinite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70223"/>
            <a:ext cx="1440160" cy="620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Он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3" name="вагон" descr="http://nachalo4ka.ru/wp-content/uploads/2015/01/vagonchik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0911"/>
            <a:ext cx="72728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мишка" descr="http://st1.stranamam.ru/data/cache/2010may/11/39/299053_52948-650x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7" r="993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03824"/>
            <a:ext cx="1251215" cy="131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юла" descr="http://www.sub-store.com/images/6842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18" y="5153981"/>
            <a:ext cx="1357594" cy="127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еж" descr="http://fotoham.ru/img/picture/Jun/01/32ee055b91468fc5ff634ac8d9e2f2a1/mini_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2" b="90879" l="4835" r="94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22" y="5153982"/>
            <a:ext cx="1635251" cy="127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свинья" descr="http://xn----7sbb3aaldicno5bm3eh.xn--p1ai/84/15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49" b="951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709" y="5117783"/>
            <a:ext cx="1669955" cy="128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23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27475E-6 L -0.05503 -0.56452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-282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-0.08788 L 0.08907 -0.54949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-230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вагон" descr="http://nachalo4ka.ru/wp-content/uploads/2015/01/vagonchik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3284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4995" y="173067"/>
            <a:ext cx="1656184" cy="71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Она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106" name="белка" descr="http://img1.liveinternet.ru/images/attach/c/10/110/674/110674051_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869160"/>
            <a:ext cx="1887697" cy="177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лось" descr="https://im3-tub-ru.yandex.net/i?id=f462b294cfcb555d8c9d07eb39c92f16&amp;n=33&amp;h=225&amp;w=199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3417" y1="20444" x2="75377" y2="3556"/>
                        <a14:foregroundMark x1="39698" y1="23556" x2="33166" y2="17333"/>
                        <a14:foregroundMark x1="23618" y1="20444" x2="5528" y2="1333"/>
                        <a14:foregroundMark x1="45729" y1="19556" x2="44221" y2="10222"/>
                        <a14:foregroundMark x1="49246" y1="21333" x2="52261" y2="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691" y="4894537"/>
            <a:ext cx="1549854" cy="175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лиса" descr="http://mybabe.info/sites/default/files/screen_icon_624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9753" l="3500" r="97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894537"/>
            <a:ext cx="1728192" cy="175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заяц" descr="http://www.coollady.ru/ris/zver/b/08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404" r="947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4894538"/>
            <a:ext cx="1728192" cy="17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мишка" descr="http://megabook.ru/stream/mediapreview?Key=%D0%93%D1%80%D0%B8%D0%B7%D0%BB%D0%B8%20%5B%D0%B6%D0%B8%D0%B2%D0%BE%D1%82%D0%BD%D1%8B%D0%B5%5D&amp;Width=654&amp;Height=654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52" b="100000" l="4685" r="998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81" y="4894538"/>
            <a:ext cx="1688641" cy="175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90287E-6 L 0.00781 -0.5404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270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395E-6 L 0.14097 -0.5175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9" y="-258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вагон" descr="http://nachalo4ka.ru/wp-content/uploads/2015/01/vagonchik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511830"/>
            <a:ext cx="7236804" cy="392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4995" y="173067"/>
            <a:ext cx="1656184" cy="714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Оно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122" name="яблоко" descr="http://estanislaocasas.cumbresblogs.com/files/2013/04/negocio-manzana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35882"/>
            <a:ext cx="1800200" cy="147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яйцо" descr="http://ecofermer-shop.ru/public/images/product/korichnevoe_yajco(4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235882"/>
            <a:ext cx="1637085" cy="15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груша" descr="https://static-eu.insales.ru/images/products/1/933/74392485/Gruszk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26" y="5301207"/>
            <a:ext cx="1656184" cy="151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будильник" descr="https://im2-tub-ru.yandex.net/i?id=28d527b5384b064c864e2b3a103937ba&amp;n=33&amp;h=225&amp;w=17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78" b="96889" l="35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835" y="5235882"/>
            <a:ext cx="1303409" cy="148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окно" descr="http://askinmask.com/wp-content/uploads/2012/11/kak-narisovat-stekljannoe-okno_5_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236" y="5268544"/>
            <a:ext cx="2028911" cy="152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54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9.80574E-7 L 0.19289 -0.54903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-274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0525 L -0.13038 -0.5575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-252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6291 L 0.01823 -0.568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252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151040"/>
              </p:ext>
            </p:extLst>
          </p:nvPr>
        </p:nvGraphicFramePr>
        <p:xfrm>
          <a:off x="2714869" y="4365104"/>
          <a:ext cx="3600399" cy="10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0133"/>
                <a:gridCol w="1200133"/>
                <a:gridCol w="1200133"/>
              </a:tblGrid>
              <a:tr h="10081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99792" y="404664"/>
            <a:ext cx="39604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Подбери слово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8" name="мак" descr="http://idrawing.ru/images/articles/127-poppy/ma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356" l="6971" r="918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усы" descr="https://avatanplus.com/files/resources/mid/577c2d888bd1d155bd11dd7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39408"/>
            <a:ext cx="1944216" cy="169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дуб" descr="http://www.playing-field.ru/img/2015/052011/31523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0" b="99270" l="10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6630"/>
            <a:ext cx="1903902" cy="170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37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55738"/>
              </p:ext>
            </p:extLst>
          </p:nvPr>
        </p:nvGraphicFramePr>
        <p:xfrm>
          <a:off x="1835696" y="4437112"/>
          <a:ext cx="5879976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9994"/>
                <a:gridCol w="1469994"/>
                <a:gridCol w="1469994"/>
                <a:gridCol w="1469994"/>
              </a:tblGrid>
              <a:tr h="11521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7172" name="ваза" descr="http://img-fotki.yandex.ru/get/5108/ya-stranac.100/0_5dbd4_2b6a5b0c_L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0" b="96000" l="8000" r="94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" y="910232"/>
            <a:ext cx="2097986" cy="209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мыло" descr="https://im3-tub-ru.yandex.net/i?id=14540ff59aa2dfc04a2aca51e20b008b&amp;n=33&amp;h=225&amp;w=34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8" b="100000" l="3188" r="927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980729"/>
            <a:ext cx="1944216" cy="202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woodfun.ru/files/617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9" b="100000" l="3733" r="98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67" y="898049"/>
            <a:ext cx="2115665" cy="211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liveiseasy.ru/wp-content/uploads/2015/03/2859272-d2a9da2271768950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75" b="98611" l="175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9"/>
            <a:ext cx="2086260" cy="202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37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71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7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783629"/>
              </p:ext>
            </p:extLst>
          </p:nvPr>
        </p:nvGraphicFramePr>
        <p:xfrm>
          <a:off x="1259632" y="3573016"/>
          <a:ext cx="6696744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186"/>
                <a:gridCol w="1674186"/>
                <a:gridCol w="1674186"/>
                <a:gridCol w="1674186"/>
              </a:tblGrid>
              <a:tr h="14401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0" name="Picture 6" descr="http://www.clipartster.com/images/342/boston-valley-school-staff-pages-ryan-margaret-level-5-daily-schedule-FN7hRU-clipart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28" b="98690" l="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0937"/>
            <a:ext cx="2232248" cy="17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s628130.vk.me/v628130112/9ddf/aJCo0naYe2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4272" y1="42946" x2="88245" y2="38174"/>
                        <a14:foregroundMark x1="82781" y1="40871" x2="82781" y2="35062"/>
                        <a14:foregroundMark x1="79967" y1="45021" x2="77980" y2="40249"/>
                        <a14:foregroundMark x1="86589" y1="51660" x2="85430" y2="43983"/>
                        <a14:foregroundMark x1="77980" y1="40871" x2="79139" y2="35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030" y="240936"/>
            <a:ext cx="2267539" cy="173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ruskniga.com/media/catalog/product/1/1/119756-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5" b="96482" l="7538" r="89447">
                        <a14:backgroundMark x1="42714" y1="78643" x2="53015" y2="76633"/>
                        <a14:backgroundMark x1="61809" y1="79397" x2="69347" y2="55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6438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62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115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</cp:lastModifiedBy>
  <cp:revision>72</cp:revision>
  <dcterms:created xsi:type="dcterms:W3CDTF">2016-11-21T00:01:17Z</dcterms:created>
  <dcterms:modified xsi:type="dcterms:W3CDTF">2021-01-12T05:12:44Z</dcterms:modified>
</cp:coreProperties>
</file>