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4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2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0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6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5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0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9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0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31444-B1F5-441E-B455-EFD0CBC976E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1F8F-733C-46CD-A4C7-EE386700C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2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5" Type="http://schemas.openxmlformats.org/officeDocument/2006/relationships/image" Target="../media/image41.png"/><Relationship Id="rId4" Type="http://schemas.microsoft.com/office/2007/relationships/hdphoto" Target="../media/hdphoto24.wdp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microsoft.com/office/2007/relationships/hdphoto" Target="../media/hdphoto2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27.wdp"/><Relationship Id="rId9" Type="http://schemas.microsoft.com/office/2007/relationships/hdphoto" Target="../media/hdphoto2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9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11.wdp"/><Relationship Id="rId10" Type="http://schemas.microsoft.com/office/2007/relationships/hdphoto" Target="../media/hdphoto13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18.wdp"/><Relationship Id="rId5" Type="http://schemas.openxmlformats.org/officeDocument/2006/relationships/image" Target="../media/image34.pn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22.wdp"/><Relationship Id="rId5" Type="http://schemas.openxmlformats.org/officeDocument/2006/relationships/image" Target="../media/image38.png"/><Relationship Id="rId4" Type="http://schemas.microsoft.com/office/2007/relationships/hdphoto" Target="../media/hdphoto2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74056" y="620688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821017"/>
            <a:ext cx="61206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Интерактивные игры, направленные на развитие фонематического </a:t>
            </a:r>
            <a:r>
              <a:rPr lang="ru-RU" sz="2800" b="1" dirty="0" smtClean="0">
                <a:solidFill>
                  <a:srgbClr val="FF0000"/>
                </a:solidFill>
              </a:rPr>
              <a:t>слуха, </a:t>
            </a:r>
            <a:r>
              <a:rPr lang="ru-RU" sz="2800" b="1" dirty="0">
                <a:solidFill>
                  <a:srgbClr val="FF0000"/>
                </a:solidFill>
              </a:rPr>
              <a:t>лексического и грамматического компонентов речи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(для </a:t>
            </a:r>
            <a:r>
              <a:rPr lang="ru-RU" sz="2000" b="1" dirty="0">
                <a:solidFill>
                  <a:srgbClr val="FF0000"/>
                </a:solidFill>
              </a:rPr>
              <a:t>детей </a:t>
            </a:r>
            <a:r>
              <a:rPr lang="ru-RU" sz="2000" b="1" dirty="0" smtClean="0">
                <a:solidFill>
                  <a:srgbClr val="FF0000"/>
                </a:solidFill>
              </a:rPr>
              <a:t>старшего дошкольного возраста)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4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97425"/>
              </p:ext>
            </p:extLst>
          </p:nvPr>
        </p:nvGraphicFramePr>
        <p:xfrm>
          <a:off x="1475656" y="3861048"/>
          <a:ext cx="626470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40"/>
                <a:gridCol w="1252940"/>
                <a:gridCol w="1252940"/>
                <a:gridCol w="1252940"/>
                <a:gridCol w="1252940"/>
              </a:tblGrid>
              <a:tr h="12961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img3.wikia.nocookie.net/__cb20130614024632/villains/images/6/69/Witch's_Broomstic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8250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314"/>
            <a:ext cx="18722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lipartlogo.com/files/ss/thumb/119/119661631/cartoon-tooth-brush_smal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6672"/>
            <a:ext cx="1694681" cy="22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oyway.ru/upload/iblock/394/394ea4e10cb88cdf226cb967b45041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5" b="100000" l="31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2088232" cy="21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4.pic4you.ru/y2014/09-19/12216/460058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1800200" cy="21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80172"/>
              </p:ext>
            </p:extLst>
          </p:nvPr>
        </p:nvGraphicFramePr>
        <p:xfrm>
          <a:off x="1403648" y="3933056"/>
          <a:ext cx="6264695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39"/>
                <a:gridCol w="1252939"/>
                <a:gridCol w="1252939"/>
                <a:gridCol w="1252939"/>
                <a:gridCol w="1252939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://3.bp.blogspot.com/-Lnh19EaXIfw/T5LYdv1gpKI/AAAAAAAAAcw/PERdA6yaeRU/s1600/furla-2011-spring-and-summer-color-female-candy-bag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" b="97400" l="0" r="96800">
                        <a14:foregroundMark x1="13400" y1="37400" x2="26200" y2="40600"/>
                        <a14:foregroundMark x1="37800" y1="43600" x2="59400" y2="45400"/>
                        <a14:foregroundMark x1="37800" y1="38600" x2="43800" y2="40200"/>
                        <a14:foregroundMark x1="73400" y1="44600" x2="86600" y2="3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318"/>
            <a:ext cx="1944216" cy="21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etomatos.com/wp-content/uploads/2016/10/full-color-carpet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2510"/>
            <a:ext cx="2376264" cy="200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0kr.ru/upload/iblock/bf9/046c4263d84511e2bfdd005056c00008_fd3ae1f16d3f48249a83af2dd4e5495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6875" l="854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6064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y-ivanovo.ru/wp-content/uploads/2016/09/%D1%88%D0%B8%D1%88%D0%BA%D0%B0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53" l="0" r="99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2511"/>
            <a:ext cx="1944216" cy="19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8215370" cy="669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Игра </a:t>
            </a:r>
            <a:r>
              <a:rPr lang="ru-RU" sz="2800" b="1" dirty="0" smtClean="0"/>
              <a:t>«Помоги </a:t>
            </a:r>
            <a:r>
              <a:rPr lang="ru-RU" sz="2800" b="1" dirty="0" smtClean="0"/>
              <a:t> </a:t>
            </a:r>
            <a:r>
              <a:rPr lang="ru-RU" sz="2800" b="1" dirty="0" smtClean="0"/>
              <a:t>найти гласные буквы»</a:t>
            </a:r>
          </a:p>
          <a:p>
            <a:r>
              <a:rPr lang="ru-RU" sz="2400" b="1" dirty="0" smtClean="0"/>
              <a:t>Задачи:</a:t>
            </a:r>
          </a:p>
          <a:p>
            <a:r>
              <a:rPr lang="ru-RU" sz="2400" dirty="0" smtClean="0"/>
              <a:t>- закреплять знания детей о гласных звуках и буквах;</a:t>
            </a:r>
          </a:p>
          <a:p>
            <a:r>
              <a:rPr lang="ru-RU" sz="2400" dirty="0" smtClean="0"/>
              <a:t>- формировать умение у детей осуществлять </a:t>
            </a:r>
            <a:r>
              <a:rPr lang="ru-RU" sz="2400" dirty="0" err="1" smtClean="0"/>
              <a:t>звуко-буквенный</a:t>
            </a:r>
            <a:r>
              <a:rPr lang="ru-RU" sz="2400" dirty="0" smtClean="0"/>
              <a:t> анализ и синтез.</a:t>
            </a:r>
          </a:p>
          <a:p>
            <a:endParaRPr lang="ru-RU" sz="2400" dirty="0"/>
          </a:p>
          <a:p>
            <a:r>
              <a:rPr lang="ru-RU" sz="2400" b="1" dirty="0" smtClean="0"/>
              <a:t>Игра </a:t>
            </a:r>
            <a:r>
              <a:rPr lang="ru-RU" sz="2800" b="1" dirty="0" smtClean="0"/>
              <a:t>«Он. Она. Оно»</a:t>
            </a:r>
          </a:p>
          <a:p>
            <a:r>
              <a:rPr lang="ru-RU" sz="2400" b="1" dirty="0" smtClean="0"/>
              <a:t>Задача:</a:t>
            </a:r>
          </a:p>
          <a:p>
            <a:r>
              <a:rPr lang="ru-RU" sz="2400" dirty="0" smtClean="0"/>
              <a:t>- формировать у детей навык  согласования существительных с местоимениями: он, она, оно.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Игра </a:t>
            </a:r>
            <a:r>
              <a:rPr lang="ru-RU" sz="2800" b="1" dirty="0" smtClean="0"/>
              <a:t>«Подбери слова»</a:t>
            </a:r>
          </a:p>
          <a:p>
            <a:r>
              <a:rPr lang="ru-RU" sz="2400" b="1" dirty="0" smtClean="0"/>
              <a:t>Задачи:</a:t>
            </a:r>
          </a:p>
          <a:p>
            <a:r>
              <a:rPr lang="ru-RU" sz="2400" dirty="0" smtClean="0"/>
              <a:t>- развивать у детей навыки звукового анализа слов;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  формировать умение у детей дифференцировать звуки на гласные и согласные.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0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мальчик" descr="http://img0.liveinternet.ru/images/attach/c/2/69/703/69703397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3" y="3283994"/>
            <a:ext cx="2160240" cy="31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о" descr="http://wdesk.ru/_ph/71/1460232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87427"/>
            <a:ext cx="1042052" cy="10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ф" descr="http://img0.liveinternet.ru/images/attach/c/3/77/769/77769782_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988875" y="2085750"/>
            <a:ext cx="978134" cy="11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я" descr="http://img-fotki.yandex.ru/get/4510/jlipeiton.198/0_4a8c7_a1f1c24a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68" y="1260780"/>
            <a:ext cx="965526" cy="9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у" descr="http://skachat-kartinki.ru/img/picture/Oct/18/1c88fd5a9fe5a11d0ee3b1a7492a8347/mini_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7" b="96751" l="807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35" y="4271349"/>
            <a:ext cx="1079593" cy="11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и" descr="http://buildingonabudget.com/images/55feb30eea2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25118"/>
            <a:ext cx="967495" cy="11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е" descr="http://alphabetonline.ru/images/letters2/e/e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21" y="4465705"/>
            <a:ext cx="1075947" cy="12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ю" descr="http://soyuz-pisatelei.ru/_bl/129/7813067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31" y="2820691"/>
            <a:ext cx="1154748" cy="11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ы" descr="https://img-fotki.yandex.ru/get/5800/kur-valentina.e/0_6f515_dcd6fa67_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11" y="3154821"/>
            <a:ext cx="993957" cy="99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т" descr="http://alphabetonline.ru/images/letters2/t/t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84" y="2016191"/>
            <a:ext cx="1055492" cy="1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ч" descr="http://wdesk.ru/_ph/71/57797982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54" y="4503413"/>
            <a:ext cx="1099353" cy="10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ц" descr="http://wdesk.ru/_ph/71/89390646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54" y="102875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1.bp.blogspot.com/-m58SF0H8SxY/VQc-40HnPOI/AAAAAAAAAvE/VhrzzyrOvzY/s1600/%D1%89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28724"/>
            <a:ext cx="1226026" cy="102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3648540" cy="784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Помоги 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найти гласные буквы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8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28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8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70223"/>
            <a:ext cx="144016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Он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3" name="вагон" descr="http://nachalo4ka.ru/wp-content/uploads/2015/01/vagonchik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0911"/>
            <a:ext cx="72728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мишка" descr="http://st1.stranamam.ru/data/cache/2010may/11/39/299053_52948-65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7" r="9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03824"/>
            <a:ext cx="1251215" cy="13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юла" descr="http://www.sub-store.com/images/684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18" y="5153981"/>
            <a:ext cx="1357594" cy="12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еж" descr="http://fotoham.ru/img/picture/Jun/01/32ee055b91468fc5ff634ac8d9e2f2a1/mini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2" b="90879" l="4835" r="94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22" y="5153982"/>
            <a:ext cx="1635251" cy="12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свинья" descr="http://xn----7sbb3aaldicno5bm3eh.xn--p1ai/84/15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149" b="951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09" y="5117783"/>
            <a:ext cx="1669955" cy="12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27475E-6 L -0.05503 -0.5645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82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8788 L 0.08907 -0.5494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30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вагон" descr="http://nachalo4ka.ru/wp-content/uploads/2015/01/vagonchik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3284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4995" y="173067"/>
            <a:ext cx="1656184" cy="714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Она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106" name="белка" descr="http://img1.liveinternet.ru/images/attach/c/10/110/674/110674051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869160"/>
            <a:ext cx="1887697" cy="17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лось" descr="https://im3-tub-ru.yandex.net/i?id=f462b294cfcb555d8c9d07eb39c92f16&amp;n=33&amp;h=225&amp;w=19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3417" y1="20444" x2="75377" y2="3556"/>
                        <a14:foregroundMark x1="39698" y1="23556" x2="33166" y2="17333"/>
                        <a14:foregroundMark x1="23618" y1="20444" x2="5528" y2="1333"/>
                        <a14:foregroundMark x1="45729" y1="19556" x2="44221" y2="10222"/>
                        <a14:foregroundMark x1="49246" y1="21333" x2="52261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91" y="4894537"/>
            <a:ext cx="1549854" cy="17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лиса" descr="http://mybabe.info/sites/default/files/screen_icon_624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753" l="350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94537"/>
            <a:ext cx="1728192" cy="17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заяц" descr="http://www.coollady.ru/ris/zver/b/0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404" r="94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894538"/>
            <a:ext cx="1728192" cy="17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мишка" descr="http://megabook.ru/stream/mediapreview?Key=%D0%93%D1%80%D0%B8%D0%B7%D0%BB%D0%B8%20%5B%D0%B6%D0%B8%D0%B2%D0%BE%D1%82%D0%BD%D1%8B%D0%B5%5D&amp;Width=654&amp;Height=65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52" b="100000" l="4685" r="99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81" y="4894538"/>
            <a:ext cx="1688641" cy="17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0287E-6 L 0.00781 -0.5404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7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95E-6 L 0.14097 -0.517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258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вагон" descr="http://nachalo4ka.ru/wp-content/uploads/2015/01/vagonchik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511830"/>
            <a:ext cx="7236804" cy="39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4995" y="173067"/>
            <a:ext cx="1656184" cy="714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Оно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122" name="яблоко" descr="http://estanislaocasas.cumbresblogs.com/files/2013/04/negocio-manzan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35882"/>
            <a:ext cx="1800200" cy="14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яйцо" descr="http://ecofermer-shop.ru/public/images/product/korichnevoe_yajco(4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35882"/>
            <a:ext cx="1637085" cy="15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груша" descr="https://static-eu.insales.ru/images/products/1/933/74392485/Grusz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26" y="5301207"/>
            <a:ext cx="1656184" cy="15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удильник" descr="https://im2-tub-ru.yandex.net/i?id=28d527b5384b064c864e2b3a103937ba&amp;n=33&amp;h=225&amp;w=17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8" b="96889" l="3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35" y="5235882"/>
            <a:ext cx="1303409" cy="148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окно" descr="http://askinmask.com/wp-content/uploads/2012/11/kak-narisovat-stekljannoe-okno_5_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36" y="5268544"/>
            <a:ext cx="2028911" cy="1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80574E-7 L 0.19289 -0.5490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7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525 L -0.13038 -0.5575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252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6291 L 0.01823 -0.56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52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51040"/>
              </p:ext>
            </p:extLst>
          </p:nvPr>
        </p:nvGraphicFramePr>
        <p:xfrm>
          <a:off x="2714869" y="4365104"/>
          <a:ext cx="3600399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33"/>
                <a:gridCol w="1200133"/>
                <a:gridCol w="1200133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99792" y="404664"/>
            <a:ext cx="396044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Подбери слово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8" name="мак" descr="http://idrawing.ru/images/articles/127-poppy/m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56" l="6971" r="91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усы" descr="https://avatanplus.com/files/resources/mid/577c2d888bd1d155bd11dd7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39408"/>
            <a:ext cx="1944216" cy="16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дуб" descr="http://www.playing-field.ru/img/2015/052011/31523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0" b="99270" l="10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6630"/>
            <a:ext cx="1903902" cy="17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55738"/>
              </p:ext>
            </p:extLst>
          </p:nvPr>
        </p:nvGraphicFramePr>
        <p:xfrm>
          <a:off x="1835696" y="4437112"/>
          <a:ext cx="587997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94"/>
                <a:gridCol w="1469994"/>
                <a:gridCol w="1469994"/>
                <a:gridCol w="1469994"/>
              </a:tblGrid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7172" name="ваза" descr="http://img-fotki.yandex.ru/get/5108/ya-stranac.100/0_5dbd4_2b6a5b0c_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0" b="96000" l="8000" r="9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" y="910232"/>
            <a:ext cx="2097986" cy="20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мыло" descr="https://im3-tub-ru.yandex.net/i?id=14540ff59aa2dfc04a2aca51e20b008b&amp;n=33&amp;h=225&amp;w=34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100000" l="3188" r="92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0729"/>
            <a:ext cx="1944216" cy="20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woodfun.ru/files/617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9" b="100000" l="3733" r="98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7" y="898049"/>
            <a:ext cx="2115665" cy="21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liveiseasy.ru/wp-content/uploads/2015/03/2859272-d2a9da2271768950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75" b="98611" l="175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9"/>
            <a:ext cx="2086260" cy="20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83629"/>
              </p:ext>
            </p:extLst>
          </p:nvPr>
        </p:nvGraphicFramePr>
        <p:xfrm>
          <a:off x="1259632" y="3573016"/>
          <a:ext cx="669674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/>
                <a:gridCol w="1674186"/>
                <a:gridCol w="1674186"/>
                <a:gridCol w="1674186"/>
              </a:tblGrid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 descr="http://www.clipartster.com/images/342/boston-valley-school-staff-pages-ryan-margaret-level-5-daily-schedule-FN7hRU-clip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8" b="9869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0937"/>
            <a:ext cx="2232248" cy="17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628130.vk.me/v628130112/9ddf/aJCo0naYe2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4272" y1="42946" x2="88245" y2="38174"/>
                        <a14:foregroundMark x1="82781" y1="40871" x2="82781" y2="35062"/>
                        <a14:foregroundMark x1="79967" y1="45021" x2="77980" y2="40249"/>
                        <a14:foregroundMark x1="86589" y1="51660" x2="85430" y2="43983"/>
                        <a14:foregroundMark x1="77980" y1="40871" x2="79139" y2="3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30" y="240936"/>
            <a:ext cx="2267539" cy="17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uskniga.com/media/catalog/product/1/1/119756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5" b="96482" l="7538" r="89447">
                        <a14:backgroundMark x1="42714" y1="78643" x2="53015" y2="76633"/>
                        <a14:backgroundMark x1="61809" y1="79397" x2="69347" y2="55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643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115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Детский сад</cp:lastModifiedBy>
  <cp:revision>72</cp:revision>
  <dcterms:created xsi:type="dcterms:W3CDTF">2016-11-21T00:01:17Z</dcterms:created>
  <dcterms:modified xsi:type="dcterms:W3CDTF">2021-01-12T05:12:44Z</dcterms:modified>
</cp:coreProperties>
</file>