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85" r:id="rId2"/>
    <p:sldId id="292" r:id="rId3"/>
    <p:sldId id="293" r:id="rId4"/>
    <p:sldId id="295" r:id="rId5"/>
    <p:sldId id="289" r:id="rId6"/>
    <p:sldId id="279" r:id="rId7"/>
    <p:sldId id="280" r:id="rId8"/>
    <p:sldId id="281" r:id="rId9"/>
    <p:sldId id="283" r:id="rId10"/>
    <p:sldId id="284" r:id="rId11"/>
    <p:sldId id="261" r:id="rId12"/>
    <p:sldId id="290" r:id="rId13"/>
    <p:sldId id="291" r:id="rId14"/>
    <p:sldId id="294" r:id="rId15"/>
    <p:sldId id="267" r:id="rId16"/>
    <p:sldId id="268" r:id="rId17"/>
    <p:sldId id="269" r:id="rId18"/>
    <p:sldId id="271" r:id="rId19"/>
    <p:sldId id="259" r:id="rId20"/>
    <p:sldId id="262" r:id="rId21"/>
    <p:sldId id="263" r:id="rId22"/>
    <p:sldId id="264" r:id="rId23"/>
    <p:sldId id="278" r:id="rId24"/>
    <p:sldId id="277" r:id="rId25"/>
    <p:sldId id="286" r:id="rId26"/>
    <p:sldId id="27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9900"/>
    <a:srgbClr val="00CC00"/>
    <a:srgbClr val="9999FF"/>
    <a:srgbClr val="00FFFF"/>
    <a:srgbClr val="FFCCFF"/>
    <a:srgbClr val="FF66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708" autoAdjust="0"/>
  </p:normalViewPr>
  <p:slideViewPr>
    <p:cSldViewPr>
      <p:cViewPr varScale="1">
        <p:scale>
          <a:sx n="67" d="100"/>
          <a:sy n="67" d="100"/>
        </p:scale>
        <p:origin x="-14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167672" y="2575408"/>
            <a:ext cx="3516640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51417" y="189622"/>
            <a:ext cx="387923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2463242" y="4664179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8575623" y="6542"/>
            <a:ext cx="509347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17524" y="3324747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139" y="854146"/>
            <a:ext cx="1411106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286241" y="4544219"/>
            <a:ext cx="1404951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876300" y="5011047"/>
            <a:ext cx="1122760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16478" y="4350236"/>
            <a:ext cx="1272587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183502" y="4572471"/>
            <a:ext cx="1387874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3031996" y="535189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899456" y="2684219"/>
            <a:ext cx="1616019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6875516" y="4138361"/>
            <a:ext cx="2267293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36722234-464B-42D9-852E-F7376CD80D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3EC3BE68-0FB8-47DE-9D90-4F6F5464C3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5A46B-832B-48FB-B993-D39DD75B1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4DFF4-F03B-498A-9923-BBA9F897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C640A34-B56E-44EC-949C-E850F21A24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CD5D8B78-F5E6-4D33-A1A4-8B9544F50B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9C85CE55-9408-41F8-AF95-7DDA80916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0657079C-3EA0-4250-9750-A577B76E96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6482633" y="388858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94" y="4572001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8171259" y="1248597"/>
            <a:ext cx="941097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6815590" y="2736977"/>
            <a:ext cx="679655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7885509" y="2438401"/>
            <a:ext cx="1113762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5991045" y="2988646"/>
            <a:ext cx="1829681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4" name="Полилиния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5" name="Полилиния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7" name="Полилиния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1" name="Полилиния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2" name="Полилиния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1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191" y="3799402"/>
            <a:ext cx="3289808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276934" y="506292"/>
            <a:ext cx="669674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8675798" y="452755"/>
            <a:ext cx="408172" cy="350313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17578" y="3048994"/>
            <a:ext cx="291131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DD56A970-FF20-4CA8-929B-F4364AB605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9C85CE55-9408-41F8-AF95-7DDA80916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AD51CCB4-2B97-421F-87AC-87A10D8319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6EFCCFD9-BFBF-4413-B0DC-9E99A7C16A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9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0311" y="5865036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8735766" y="947577"/>
            <a:ext cx="319984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481696" y="6212029"/>
            <a:ext cx="656603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1831" y="2873890"/>
            <a:ext cx="447921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8357436" y="105148"/>
            <a:ext cx="506303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8086999" y="2958793"/>
            <a:ext cx="77118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Стиль образца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485901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6656832" y="6601969"/>
            <a:ext cx="797399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C85CE55-9408-41F8-AF95-7DDA80916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обучению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грамоте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Звук [</a:t>
            </a:r>
            <a:r>
              <a:rPr lang="ru-RU" dirty="0" err="1" smtClean="0"/>
              <a:t>й</a:t>
            </a:r>
            <a:r>
              <a:rPr lang="ru-RU" dirty="0" smtClean="0"/>
              <a:t>']</a:t>
            </a:r>
          </a:p>
          <a:p>
            <a:r>
              <a:rPr lang="ru-RU" dirty="0" smtClean="0"/>
              <a:t>Буква </a:t>
            </a:r>
            <a:r>
              <a:rPr lang="ru-RU" dirty="0" smtClean="0"/>
              <a:t>Й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800" dirty="0" smtClean="0">
                <a:solidFill>
                  <a:srgbClr val="FF0066"/>
                </a:solidFill>
              </a:rPr>
              <a:t>Доскажите словечко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3600" dirty="0" smtClean="0"/>
              <a:t>Что в стакане, угадай?</a:t>
            </a:r>
          </a:p>
          <a:p>
            <a:pPr eaLnBrk="1" hangingPunct="1">
              <a:buFontTx/>
              <a:buNone/>
            </a:pPr>
            <a:r>
              <a:rPr lang="ru-RU" sz="3600" dirty="0" smtClean="0"/>
              <a:t>Сладкий …       </a:t>
            </a:r>
          </a:p>
          <a:p>
            <a:pPr eaLnBrk="1" hangingPunct="1"/>
            <a:endParaRPr lang="ru-RU" sz="3600" dirty="0" smtClean="0"/>
          </a:p>
        </p:txBody>
      </p:sp>
      <p:sp>
        <p:nvSpPr>
          <p:cNvPr id="10244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5065" name="Picture 9" descr="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997200"/>
            <a:ext cx="43926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50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Назовите слова, начинающиеся с </a:t>
            </a:r>
            <a:r>
              <a:rPr lang="ru-RU" sz="8000" dirty="0" err="1" smtClean="0">
                <a:solidFill>
                  <a:srgbClr val="3333FF"/>
                </a:solidFill>
              </a:rPr>
              <a:t>й</a:t>
            </a:r>
            <a:endParaRPr lang="ru-RU" sz="8000" dirty="0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Текст 3"/>
          <p:cNvSpPr>
            <a:spLocks noGrp="1"/>
          </p:cNvSpPr>
          <p:nvPr>
            <p:ph type="body" sz="half" idx="2"/>
          </p:nvPr>
        </p:nvSpPr>
        <p:spPr>
          <a:xfrm>
            <a:off x="274638" y="923925"/>
            <a:ext cx="4762500" cy="3811588"/>
          </a:xfrm>
        </p:spPr>
        <p:txBody>
          <a:bodyPr/>
          <a:lstStyle/>
          <a:p>
            <a:r>
              <a:rPr lang="ru-RU" sz="2800" b="1" smtClean="0">
                <a:solidFill>
                  <a:srgbClr val="0A0602"/>
                </a:solidFill>
                <a:latin typeface="Times New Roman" pitchFamily="18" charset="0"/>
                <a:cs typeface="Times New Roman" pitchFamily="18" charset="0"/>
              </a:rPr>
              <a:t>А на даче иногда </a:t>
            </a:r>
          </a:p>
          <a:p>
            <a:r>
              <a:rPr lang="ru-RU" sz="2800" b="1" smtClean="0">
                <a:solidFill>
                  <a:srgbClr val="0A0602"/>
                </a:solidFill>
                <a:latin typeface="Times New Roman" pitchFamily="18" charset="0"/>
                <a:cs typeface="Times New Roman" pitchFamily="18" charset="0"/>
              </a:rPr>
              <a:t> Может встретиться беда. </a:t>
            </a:r>
          </a:p>
          <a:p>
            <a:r>
              <a:rPr lang="ru-RU" sz="2800" b="1" smtClean="0">
                <a:solidFill>
                  <a:srgbClr val="0A0602"/>
                </a:solidFill>
                <a:latin typeface="Times New Roman" pitchFamily="18" charset="0"/>
                <a:cs typeface="Times New Roman" pitchFamily="18" charset="0"/>
              </a:rPr>
              <a:t> Разобьёшь коленку если, </a:t>
            </a:r>
          </a:p>
          <a:p>
            <a:r>
              <a:rPr lang="ru-RU" sz="2800" b="1" smtClean="0">
                <a:solidFill>
                  <a:srgbClr val="0A0602"/>
                </a:solidFill>
                <a:latin typeface="Times New Roman" pitchFamily="18" charset="0"/>
                <a:cs typeface="Times New Roman" pitchFamily="18" charset="0"/>
              </a:rPr>
              <a:t> Не найдёшь его полезней! </a:t>
            </a:r>
          </a:p>
          <a:p>
            <a:r>
              <a:rPr lang="ru-RU" sz="2800" b="1" smtClean="0">
                <a:solidFill>
                  <a:srgbClr val="0A0602"/>
                </a:solidFill>
                <a:latin typeface="Times New Roman" pitchFamily="18" charset="0"/>
                <a:cs typeface="Times New Roman" pitchFamily="18" charset="0"/>
              </a:rPr>
              <a:t> Хоть немного и пожжёт, </a:t>
            </a:r>
          </a:p>
          <a:p>
            <a:r>
              <a:rPr lang="ru-RU" sz="2800" b="1" smtClean="0">
                <a:solidFill>
                  <a:srgbClr val="0A0602"/>
                </a:solidFill>
                <a:latin typeface="Times New Roman" pitchFamily="18" charset="0"/>
                <a:cs typeface="Times New Roman" pitchFamily="18" charset="0"/>
              </a:rPr>
              <a:t> Но зато поможет...</a:t>
            </a:r>
            <a:endParaRPr lang="ru-RU" sz="2800" smtClean="0">
              <a:solidFill>
                <a:srgbClr val="0A06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084388" y="4905375"/>
            <a:ext cx="649287" cy="576263"/>
          </a:xfrm>
          <a:prstGeom prst="rect">
            <a:avLst/>
          </a:prstGeom>
          <a:solidFill>
            <a:srgbClr val="0F05CD"/>
          </a:solidFill>
          <a:ln w="9525" algn="in">
            <a:solidFill>
              <a:schemeClr val="tx1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1403350"/>
            <a:ext cx="400685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77888" y="4916488"/>
            <a:ext cx="1223962" cy="576262"/>
            <a:chOff x="2517" y="1480"/>
            <a:chExt cx="771" cy="363"/>
          </a:xfrm>
        </p:grpSpPr>
        <p:sp>
          <p:nvSpPr>
            <p:cNvPr id="5127" name="AutoShape 6"/>
            <p:cNvSpPr>
              <a:spLocks noChangeArrowheads="1"/>
            </p:cNvSpPr>
            <p:nvPr/>
          </p:nvSpPr>
          <p:spPr bwMode="auto">
            <a:xfrm flipH="1" flipV="1">
              <a:off x="2517" y="1480"/>
              <a:ext cx="771" cy="361"/>
            </a:xfrm>
            <a:prstGeom prst="rtTriangle">
              <a:avLst/>
            </a:prstGeom>
            <a:solidFill>
              <a:srgbClr val="FF0000"/>
            </a:solidFill>
            <a:ln w="9525" algn="in">
              <a:solidFill>
                <a:srgbClr val="0A0602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5128" name="AutoShape 7"/>
            <p:cNvSpPr>
              <a:spLocks noChangeArrowheads="1"/>
            </p:cNvSpPr>
            <p:nvPr/>
          </p:nvSpPr>
          <p:spPr bwMode="auto">
            <a:xfrm>
              <a:off x="2517" y="1480"/>
              <a:ext cx="771" cy="363"/>
            </a:xfrm>
            <a:prstGeom prst="rtTriangle">
              <a:avLst/>
            </a:prstGeom>
            <a:solidFill>
              <a:srgbClr val="008000"/>
            </a:solidFill>
            <a:ln w="9525" algn="in">
              <a:solidFill>
                <a:srgbClr val="0A0602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725" y="658813"/>
            <a:ext cx="5930900" cy="44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Текст 3"/>
          <p:cNvSpPr>
            <a:spLocks noGrp="1"/>
          </p:cNvSpPr>
          <p:nvPr>
            <p:ph type="body" sz="half" idx="2"/>
          </p:nvPr>
        </p:nvSpPr>
        <p:spPr>
          <a:xfrm>
            <a:off x="401638" y="1273175"/>
            <a:ext cx="3789362" cy="3811588"/>
          </a:xfrm>
        </p:spPr>
        <p:txBody>
          <a:bodyPr/>
          <a:lstStyle/>
          <a:p>
            <a:r>
              <a:rPr lang="ru-RU" sz="2800" b="1" smtClean="0">
                <a:solidFill>
                  <a:srgbClr val="0A0602"/>
                </a:solidFill>
                <a:latin typeface="Times New Roman" pitchFamily="18" charset="0"/>
                <a:cs typeface="Times New Roman" pitchFamily="18" charset="0"/>
              </a:rPr>
              <a:t>Из железа тучка, </a:t>
            </a:r>
          </a:p>
          <a:p>
            <a:r>
              <a:rPr lang="ru-RU" sz="2800" b="1" smtClean="0">
                <a:solidFill>
                  <a:srgbClr val="0A0602"/>
                </a:solidFill>
                <a:latin typeface="Times New Roman" pitchFamily="18" charset="0"/>
                <a:cs typeface="Times New Roman" pitchFamily="18" charset="0"/>
              </a:rPr>
              <a:t>А из тучки — ручка. </a:t>
            </a:r>
          </a:p>
          <a:p>
            <a:r>
              <a:rPr lang="ru-RU" sz="2800" b="1" smtClean="0">
                <a:solidFill>
                  <a:srgbClr val="0A0602"/>
                </a:solidFill>
                <a:latin typeface="Times New Roman" pitchFamily="18" charset="0"/>
                <a:cs typeface="Times New Roman" pitchFamily="18" charset="0"/>
              </a:rPr>
              <a:t>Эта тучка по порядку </a:t>
            </a:r>
          </a:p>
          <a:p>
            <a:r>
              <a:rPr lang="ru-RU" sz="2800" b="1" smtClean="0">
                <a:solidFill>
                  <a:srgbClr val="0A0602"/>
                </a:solidFill>
                <a:latin typeface="Times New Roman" pitchFamily="18" charset="0"/>
                <a:cs typeface="Times New Roman" pitchFamily="18" charset="0"/>
              </a:rPr>
              <a:t>Обошла за грядкой грядку.</a:t>
            </a:r>
            <a:endParaRPr lang="ru-RU" sz="2800" smtClean="0">
              <a:solidFill>
                <a:srgbClr val="0A06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730375" y="5291138"/>
            <a:ext cx="649288" cy="576262"/>
          </a:xfrm>
          <a:prstGeom prst="rect">
            <a:avLst/>
          </a:prstGeom>
          <a:solidFill>
            <a:srgbClr val="118002"/>
          </a:solidFill>
          <a:ln w="9525" algn="in">
            <a:solidFill>
              <a:schemeClr val="tx1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1274762" y="4851401"/>
            <a:ext cx="315913" cy="271462"/>
          </a:xfrm>
          <a:prstGeom prst="line">
            <a:avLst/>
          </a:prstGeom>
          <a:ln w="38100">
            <a:solidFill>
              <a:srgbClr val="0A0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76488" y="5286375"/>
            <a:ext cx="1223962" cy="576263"/>
            <a:chOff x="111426322" y="110458901"/>
            <a:chExt cx="412941" cy="188118"/>
          </a:xfrm>
        </p:grpSpPr>
        <p:sp>
          <p:nvSpPr>
            <p:cNvPr id="6155" name="AutoShape 9"/>
            <p:cNvSpPr>
              <a:spLocks noChangeArrowheads="1"/>
            </p:cNvSpPr>
            <p:nvPr/>
          </p:nvSpPr>
          <p:spPr bwMode="auto">
            <a:xfrm flipH="1" flipV="1">
              <a:off x="111426322" y="110458901"/>
              <a:ext cx="412941" cy="186992"/>
            </a:xfrm>
            <a:prstGeom prst="rtTriangle">
              <a:avLst/>
            </a:prstGeom>
            <a:solidFill>
              <a:srgbClr val="FF0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6156" name="AutoShape 10"/>
            <p:cNvSpPr>
              <a:spLocks noChangeArrowheads="1"/>
            </p:cNvSpPr>
            <p:nvPr/>
          </p:nvSpPr>
          <p:spPr bwMode="auto">
            <a:xfrm>
              <a:off x="111426322" y="110458901"/>
              <a:ext cx="412941" cy="188118"/>
            </a:xfrm>
            <a:prstGeom prst="rtTriangle">
              <a:avLst/>
            </a:prstGeom>
            <a:solidFill>
              <a:srgbClr val="0000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pic>
        <p:nvPicPr>
          <p:cNvPr id="26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488" y="4999038"/>
            <a:ext cx="46037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6413" y="5289550"/>
            <a:ext cx="1223962" cy="576263"/>
            <a:chOff x="2517" y="1480"/>
            <a:chExt cx="771" cy="363"/>
          </a:xfrm>
        </p:grpSpPr>
        <p:sp>
          <p:nvSpPr>
            <p:cNvPr id="6153" name="AutoShape 6"/>
            <p:cNvSpPr>
              <a:spLocks noChangeArrowheads="1"/>
            </p:cNvSpPr>
            <p:nvPr/>
          </p:nvSpPr>
          <p:spPr bwMode="auto">
            <a:xfrm flipH="1" flipV="1">
              <a:off x="2517" y="1480"/>
              <a:ext cx="771" cy="361"/>
            </a:xfrm>
            <a:prstGeom prst="rtTriangle">
              <a:avLst/>
            </a:prstGeom>
            <a:solidFill>
              <a:srgbClr val="FF0000"/>
            </a:solidFill>
            <a:ln w="9525" algn="in">
              <a:solidFill>
                <a:srgbClr val="0A0602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6154" name="AutoShape 7"/>
            <p:cNvSpPr>
              <a:spLocks noChangeArrowheads="1"/>
            </p:cNvSpPr>
            <p:nvPr/>
          </p:nvSpPr>
          <p:spPr bwMode="auto">
            <a:xfrm>
              <a:off x="2517" y="1480"/>
              <a:ext cx="771" cy="363"/>
            </a:xfrm>
            <a:prstGeom prst="rtTriangle">
              <a:avLst/>
            </a:prstGeom>
            <a:solidFill>
              <a:srgbClr val="008000"/>
            </a:solidFill>
            <a:ln w="9525" algn="in">
              <a:solidFill>
                <a:srgbClr val="0A0602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971600" y="0"/>
            <a:ext cx="7632848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Провести  </a:t>
            </a:r>
            <a:r>
              <a:rPr lang="ru-RU" sz="2800" b="1" dirty="0" err="1" smtClean="0">
                <a:solidFill>
                  <a:schemeClr val="tx1"/>
                </a:solidFill>
              </a:rPr>
              <a:t>звуко</a:t>
            </a:r>
            <a:r>
              <a:rPr lang="ru-RU" sz="2800" b="1" dirty="0" smtClean="0">
                <a:solidFill>
                  <a:schemeClr val="tx1"/>
                </a:solidFill>
              </a:rPr>
              <a:t> буквенный анализ слов!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Звук [й']. Буквы Й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Звук [й']. Буквы Й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Звук [й']. Буквы Й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 t="14773"/>
          <a:stretch>
            <a:fillRect/>
          </a:stretch>
        </p:blipFill>
        <p:spPr bwMode="auto">
          <a:xfrm>
            <a:off x="323528" y="1196752"/>
            <a:ext cx="86485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971600" y="188640"/>
            <a:ext cx="712879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Проверь себя! Звук Й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0"/>
            <a:ext cx="6850298" cy="123342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400" dirty="0" smtClean="0">
                <a:solidFill>
                  <a:srgbClr val="FF0066"/>
                </a:solidFill>
              </a:rPr>
              <a:t>На что похожа буква?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761"/>
            <a:ext cx="6851142" cy="324036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4000" dirty="0" smtClean="0">
                <a:solidFill>
                  <a:srgbClr val="3333FF"/>
                </a:solidFill>
              </a:rPr>
              <a:t>Букву Й зовут «И кратким».</a:t>
            </a:r>
          </a:p>
          <a:p>
            <a:pPr eaLnBrk="1" hangingPunct="1">
              <a:buFontTx/>
              <a:buNone/>
            </a:pPr>
            <a:r>
              <a:rPr lang="ru-RU" sz="4000" dirty="0" smtClean="0">
                <a:solidFill>
                  <a:srgbClr val="3333FF"/>
                </a:solidFill>
              </a:rPr>
              <a:t>Й как И в твоей тетрадке.</a:t>
            </a:r>
          </a:p>
          <a:p>
            <a:pPr eaLnBrk="1" hangingPunct="1">
              <a:buFontTx/>
              <a:buNone/>
            </a:pPr>
            <a:r>
              <a:rPr lang="ru-RU" sz="4000" dirty="0" smtClean="0">
                <a:solidFill>
                  <a:srgbClr val="3333FF"/>
                </a:solidFill>
              </a:rPr>
              <a:t>Чтобы Й не путать с И,</a:t>
            </a:r>
          </a:p>
          <a:p>
            <a:pPr eaLnBrk="1" hangingPunct="1">
              <a:buFontTx/>
              <a:buNone/>
            </a:pPr>
            <a:r>
              <a:rPr lang="ru-RU" sz="4000" dirty="0" smtClean="0">
                <a:solidFill>
                  <a:srgbClr val="3333FF"/>
                </a:solidFill>
              </a:rPr>
              <a:t>Сверху галочку пиши.</a:t>
            </a:r>
          </a:p>
        </p:txBody>
      </p:sp>
      <p:pic>
        <p:nvPicPr>
          <p:cNvPr id="5" name="Picture 7" descr="C:\Users\admin\Desktop\b39be5e99706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636912"/>
            <a:ext cx="37973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404664"/>
            <a:ext cx="6850298" cy="123342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dirty="0" smtClean="0">
                <a:solidFill>
                  <a:srgbClr val="FF0066"/>
                </a:solidFill>
              </a:rPr>
              <a:t>              Почитаем 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9217272" cy="4525962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endParaRPr lang="ru-RU" sz="3600" b="1" dirty="0" smtClean="0"/>
          </a:p>
          <a:p>
            <a:pPr eaLnBrk="1" hangingPunct="1">
              <a:buFontTx/>
              <a:buNone/>
            </a:pPr>
            <a:endParaRPr lang="ru-RU" sz="3600" b="1" dirty="0" smtClean="0"/>
          </a:p>
          <a:p>
            <a:pPr eaLnBrk="1" hangingPunct="1">
              <a:buFontTx/>
              <a:buNone/>
            </a:pPr>
            <a:r>
              <a:rPr lang="ru-RU" sz="3600" b="1" dirty="0" smtClean="0"/>
              <a:t>а</a:t>
            </a:r>
            <a:r>
              <a:rPr lang="ru-RU" sz="3600" b="1" dirty="0" smtClean="0">
                <a:solidFill>
                  <a:srgbClr val="009900"/>
                </a:solidFill>
              </a:rPr>
              <a:t>й  </a:t>
            </a:r>
            <a:r>
              <a:rPr lang="ru-RU" sz="3600" b="1" dirty="0" smtClean="0"/>
              <a:t>            а</a:t>
            </a:r>
            <a:r>
              <a:rPr lang="ru-RU" sz="3600" b="1" dirty="0" smtClean="0">
                <a:solidFill>
                  <a:srgbClr val="009900"/>
                </a:solidFill>
              </a:rPr>
              <a:t>й</a:t>
            </a:r>
            <a:r>
              <a:rPr lang="ru-RU" sz="3600" b="1" dirty="0" smtClean="0"/>
              <a:t>ва             за</a:t>
            </a:r>
            <a:r>
              <a:rPr lang="ru-RU" sz="3600" b="1" dirty="0" smtClean="0">
                <a:solidFill>
                  <a:srgbClr val="009900"/>
                </a:solidFill>
              </a:rPr>
              <a:t>й</a:t>
            </a:r>
            <a:r>
              <a:rPr lang="ru-RU" sz="3600" b="1" dirty="0" smtClean="0"/>
              <a:t>ка – за</a:t>
            </a:r>
            <a:r>
              <a:rPr lang="ru-RU" sz="3600" b="1" dirty="0" smtClean="0">
                <a:solidFill>
                  <a:srgbClr val="FF0066"/>
                </a:solidFill>
              </a:rPr>
              <a:t>и</a:t>
            </a:r>
            <a:r>
              <a:rPr lang="ru-RU" sz="3600" b="1" dirty="0" smtClean="0"/>
              <a:t>ка</a:t>
            </a:r>
          </a:p>
          <a:p>
            <a:pPr eaLnBrk="1" hangingPunct="1">
              <a:buFontTx/>
              <a:buNone/>
            </a:pPr>
            <a:r>
              <a:rPr lang="ru-RU" sz="3600" b="1" dirty="0" smtClean="0"/>
              <a:t>о</a:t>
            </a:r>
            <a:r>
              <a:rPr lang="ru-RU" sz="3600" b="1" dirty="0" smtClean="0">
                <a:solidFill>
                  <a:srgbClr val="009900"/>
                </a:solidFill>
              </a:rPr>
              <a:t>й</a:t>
            </a:r>
            <a:r>
              <a:rPr lang="ru-RU" sz="3600" b="1" dirty="0" smtClean="0"/>
              <a:t>              мо</a:t>
            </a:r>
            <a:r>
              <a:rPr lang="ru-RU" sz="3600" b="1" dirty="0" smtClean="0">
                <a:solidFill>
                  <a:srgbClr val="009900"/>
                </a:solidFill>
              </a:rPr>
              <a:t>й   </a:t>
            </a:r>
            <a:r>
              <a:rPr lang="ru-RU" sz="3600" b="1" dirty="0" smtClean="0"/>
              <a:t>           трамва</a:t>
            </a:r>
            <a:r>
              <a:rPr lang="ru-RU" sz="3600" b="1" dirty="0" smtClean="0">
                <a:solidFill>
                  <a:srgbClr val="009900"/>
                </a:solidFill>
              </a:rPr>
              <a:t>й</a:t>
            </a:r>
            <a:r>
              <a:rPr lang="ru-RU" sz="3600" b="1" dirty="0" smtClean="0"/>
              <a:t> – трамва</a:t>
            </a:r>
            <a:r>
              <a:rPr lang="ru-RU" sz="3600" b="1" dirty="0" smtClean="0">
                <a:solidFill>
                  <a:srgbClr val="FF0066"/>
                </a:solidFill>
              </a:rPr>
              <a:t>и</a:t>
            </a:r>
          </a:p>
          <a:p>
            <a:pPr eaLnBrk="1" hangingPunct="1">
              <a:buFontTx/>
              <a:buNone/>
            </a:pPr>
            <a:r>
              <a:rPr lang="ru-RU" sz="3600" b="1" dirty="0" err="1" smtClean="0"/>
              <a:t>ы</a:t>
            </a:r>
            <a:r>
              <a:rPr lang="ru-RU" sz="3600" b="1" dirty="0" err="1" smtClean="0">
                <a:solidFill>
                  <a:srgbClr val="009900"/>
                </a:solidFill>
              </a:rPr>
              <a:t>й</a:t>
            </a:r>
            <a:r>
              <a:rPr lang="ru-RU" sz="3600" b="1" dirty="0" smtClean="0">
                <a:solidFill>
                  <a:srgbClr val="009900"/>
                </a:solidFill>
              </a:rPr>
              <a:t> </a:t>
            </a:r>
            <a:r>
              <a:rPr lang="ru-RU" sz="3600" b="1" dirty="0" smtClean="0"/>
              <a:t>            новы</a:t>
            </a:r>
            <a:r>
              <a:rPr lang="ru-RU" sz="3600" b="1" dirty="0" smtClean="0">
                <a:solidFill>
                  <a:srgbClr val="009900"/>
                </a:solidFill>
              </a:rPr>
              <a:t>й  </a:t>
            </a:r>
            <a:r>
              <a:rPr lang="ru-RU" sz="3600" b="1" dirty="0" smtClean="0"/>
              <a:t>         во</a:t>
            </a:r>
            <a:r>
              <a:rPr lang="ru-RU" sz="3600" b="1" dirty="0" smtClean="0">
                <a:solidFill>
                  <a:srgbClr val="009900"/>
                </a:solidFill>
              </a:rPr>
              <a:t>й</a:t>
            </a:r>
            <a:r>
              <a:rPr lang="ru-RU" sz="3600" b="1" dirty="0" smtClean="0"/>
              <a:t>на – во</a:t>
            </a:r>
            <a:r>
              <a:rPr lang="ru-RU" sz="3600" b="1" dirty="0" smtClean="0">
                <a:solidFill>
                  <a:srgbClr val="FF0066"/>
                </a:solidFill>
              </a:rPr>
              <a:t>и</a:t>
            </a:r>
            <a:r>
              <a:rPr lang="ru-RU" sz="3600" b="1" dirty="0" smtClean="0"/>
              <a:t>н</a:t>
            </a:r>
          </a:p>
          <a:p>
            <a:pPr eaLnBrk="1" hangingPunct="1">
              <a:buFontTx/>
              <a:buNone/>
            </a:pPr>
            <a:r>
              <a:rPr lang="ru-RU" sz="3600" b="1" dirty="0" err="1" smtClean="0"/>
              <a:t>и</a:t>
            </a:r>
            <a:r>
              <a:rPr lang="ru-RU" sz="3600" b="1" dirty="0" err="1" smtClean="0">
                <a:solidFill>
                  <a:srgbClr val="009900"/>
                </a:solidFill>
              </a:rPr>
              <a:t>й</a:t>
            </a:r>
            <a:r>
              <a:rPr lang="ru-RU" sz="3600" b="1" dirty="0" smtClean="0">
                <a:solidFill>
                  <a:srgbClr val="009900"/>
                </a:solidFill>
              </a:rPr>
              <a:t> </a:t>
            </a:r>
            <a:r>
              <a:rPr lang="ru-RU" sz="3600" b="1" dirty="0" smtClean="0"/>
              <a:t>             сини</a:t>
            </a:r>
            <a:r>
              <a:rPr lang="ru-RU" sz="3600" b="1" dirty="0" smtClean="0">
                <a:solidFill>
                  <a:srgbClr val="009900"/>
                </a:solidFill>
              </a:rPr>
              <a:t>й  </a:t>
            </a:r>
            <a:r>
              <a:rPr lang="ru-RU" sz="3600" b="1" dirty="0" smtClean="0"/>
              <a:t>         стро</a:t>
            </a:r>
            <a:r>
              <a:rPr lang="ru-RU" sz="3600" b="1" dirty="0" smtClean="0">
                <a:solidFill>
                  <a:srgbClr val="009900"/>
                </a:solidFill>
              </a:rPr>
              <a:t>й</a:t>
            </a:r>
            <a:r>
              <a:rPr lang="ru-RU" sz="3600" b="1" dirty="0" smtClean="0"/>
              <a:t> - стро</a:t>
            </a:r>
            <a:r>
              <a:rPr lang="ru-RU" sz="3600" b="1" dirty="0" smtClean="0">
                <a:solidFill>
                  <a:srgbClr val="FF0066"/>
                </a:solidFill>
              </a:rPr>
              <a:t>и</a:t>
            </a:r>
            <a:r>
              <a:rPr lang="ru-RU" sz="3600" b="1" dirty="0" smtClean="0"/>
              <a:t>т</a:t>
            </a:r>
          </a:p>
        </p:txBody>
      </p:sp>
      <p:pic>
        <p:nvPicPr>
          <p:cNvPr id="12292" name="Picture 11" descr="multfilm-12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39243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404664"/>
            <a:ext cx="6192688" cy="252028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9900"/>
                </a:solidFill>
              </a:rPr>
              <a:t>          </a:t>
            </a:r>
            <a:r>
              <a:rPr lang="ru-RU" sz="4400" dirty="0" smtClean="0">
                <a:solidFill>
                  <a:srgbClr val="009900"/>
                </a:solidFill>
              </a:rPr>
              <a:t> </a:t>
            </a:r>
            <a:r>
              <a:rPr lang="ru-RU" sz="4400" b="1" dirty="0" smtClean="0">
                <a:solidFill>
                  <a:srgbClr val="009900"/>
                </a:solidFill>
              </a:rPr>
              <a:t>Поиграем !</a:t>
            </a:r>
            <a:br>
              <a:rPr lang="ru-RU" sz="4400" b="1" dirty="0" smtClean="0">
                <a:solidFill>
                  <a:srgbClr val="009900"/>
                </a:solidFill>
              </a:rPr>
            </a:br>
            <a:r>
              <a:rPr lang="ru-RU" sz="4400" b="1" dirty="0" smtClean="0">
                <a:solidFill>
                  <a:srgbClr val="009900"/>
                </a:solidFill>
              </a:rPr>
              <a:t>                     </a:t>
            </a:r>
            <a:r>
              <a:rPr lang="ru-RU" sz="3600" b="1" dirty="0" smtClean="0">
                <a:solidFill>
                  <a:srgbClr val="009900"/>
                </a:solidFill>
              </a:rPr>
              <a:t>Добавьте </a:t>
            </a:r>
            <a:r>
              <a:rPr lang="ru-RU" sz="3600" b="1" dirty="0" smtClean="0">
                <a:solidFill>
                  <a:srgbClr val="009900"/>
                </a:solidFill>
              </a:rPr>
              <a:t>предметы</a:t>
            </a:r>
            <a:r>
              <a:rPr lang="ru-RU" sz="3600" b="1" dirty="0" smtClean="0">
                <a:solidFill>
                  <a:srgbClr val="009900"/>
                </a:solidFill>
              </a:rPr>
              <a:t>.</a:t>
            </a:r>
            <a:r>
              <a:rPr lang="ru-RU" sz="4400" b="1" dirty="0" smtClean="0">
                <a:solidFill>
                  <a:srgbClr val="009900"/>
                </a:solidFill>
              </a:rPr>
              <a:t/>
            </a:r>
            <a:br>
              <a:rPr lang="ru-RU" sz="4400" b="1" dirty="0" smtClean="0">
                <a:solidFill>
                  <a:srgbClr val="009900"/>
                </a:solidFill>
              </a:rPr>
            </a:br>
            <a:r>
              <a:rPr lang="ru-RU" sz="2800" b="1" dirty="0" smtClean="0"/>
              <a:t>Например: Карандаш какой? Красный</a:t>
            </a:r>
            <a:endParaRPr lang="ru-RU" sz="44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9612559" cy="4152901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3200" b="1" dirty="0" smtClean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3200" dirty="0" smtClean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3200" dirty="0" smtClean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3200" dirty="0" smtClean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>
                <a:solidFill>
                  <a:srgbClr val="3333FF"/>
                </a:solidFill>
              </a:rPr>
              <a:t>Какой?       Какая?      Какое?     Какие?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>
                <a:solidFill>
                  <a:srgbClr val="FF0066"/>
                </a:solidFill>
              </a:rPr>
              <a:t>красный    красная     красное   красные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>
                <a:solidFill>
                  <a:srgbClr val="FF0066"/>
                </a:solidFill>
              </a:rPr>
              <a:t>хороший    хорошая   хорошее  хорошие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>
                <a:solidFill>
                  <a:srgbClr val="FF0066"/>
                </a:solidFill>
              </a:rPr>
              <a:t>рыжий        рыжая       рыжее     рыжие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3200" dirty="0" smtClean="0">
              <a:solidFill>
                <a:srgbClr val="FF0066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3200" dirty="0" smtClean="0">
              <a:solidFill>
                <a:srgbClr val="FF0066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3200" dirty="0" smtClean="0"/>
          </a:p>
        </p:txBody>
      </p:sp>
      <p:pic>
        <p:nvPicPr>
          <p:cNvPr id="13316" name="Picture 5" descr="multfilm-1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2421451" cy="24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multfilm-7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25538"/>
            <a:ext cx="38163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4356100" y="260350"/>
            <a:ext cx="4537075" cy="1582738"/>
          </a:xfrm>
          <a:prstGeom prst="wedgeRectCallout">
            <a:avLst>
              <a:gd name="adj1" fmla="val -67356"/>
              <a:gd name="adj2" fmla="val 5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4643438" y="549275"/>
            <a:ext cx="41052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Угадайте сказочных героев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_18754_aa7d5835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19672" y="548680"/>
            <a:ext cx="60483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dirty="0" smtClean="0">
                <a:latin typeface="Cambria" pitchFamily="18" charset="0"/>
              </a:rPr>
              <a:t>      Звук </a:t>
            </a:r>
            <a:r>
              <a:rPr lang="en-US" sz="6000" dirty="0" smtClean="0">
                <a:latin typeface="Cambria" pitchFamily="18" charset="0"/>
              </a:rPr>
              <a:t>[</a:t>
            </a:r>
            <a:r>
              <a:rPr lang="ru-RU" sz="6000" dirty="0" err="1">
                <a:latin typeface="Cambria" pitchFamily="18" charset="0"/>
              </a:rPr>
              <a:t>й</a:t>
            </a:r>
            <a:r>
              <a:rPr lang="ru-RU" sz="6000" dirty="0" smtClean="0">
                <a:latin typeface="Cambria" pitchFamily="18" charset="0"/>
              </a:rPr>
              <a:t>'</a:t>
            </a:r>
            <a:r>
              <a:rPr lang="en-US" sz="6000" dirty="0">
                <a:latin typeface="Cambria" pitchFamily="18" charset="0"/>
              </a:rPr>
              <a:t>]</a:t>
            </a:r>
            <a:endParaRPr lang="ru-RU" sz="6000" dirty="0">
              <a:latin typeface="Cambria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349500"/>
            <a:ext cx="31321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Cambria" pitchFamily="18" charset="0"/>
              </a:rPr>
              <a:t>согласный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861048"/>
            <a:ext cx="1008063" cy="936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4" name="Picture 2" descr="C:\Users\Екатерина\Desktop\poslednii_zvo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97425"/>
            <a:ext cx="208756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Екатерина\Desktop\jnrb-noski-bratets-l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341438"/>
            <a:ext cx="2343150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>
            <a:stCxn id="2" idx="2"/>
            <a:endCxn id="3" idx="0"/>
          </p:cNvCxnSpPr>
          <p:nvPr/>
        </p:nvCxnSpPr>
        <p:spPr>
          <a:xfrm flipH="1">
            <a:off x="1566069" y="1563093"/>
            <a:ext cx="3077791" cy="78640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 flipH="1">
            <a:off x="3275435" y="1563093"/>
            <a:ext cx="1368425" cy="20812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>
            <a:off x="4643860" y="1563093"/>
            <a:ext cx="647700" cy="2801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>
            <a:off x="4643860" y="1563093"/>
            <a:ext cx="1511300" cy="1433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773238"/>
            <a:ext cx="2808288" cy="21605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115616" y="5013176"/>
            <a:ext cx="273630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Всегда мягкий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4725144"/>
            <a:ext cx="27718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епарный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6453336"/>
            <a:ext cx="2736304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Звонкий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docto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88913"/>
            <a:ext cx="56896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1208009458_0lik_ru_neznay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15888"/>
            <a:ext cx="6049963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multfilm-7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28797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3059113" y="260350"/>
            <a:ext cx="5976937" cy="2305050"/>
          </a:xfrm>
          <a:prstGeom prst="wedgeRectCallout">
            <a:avLst>
              <a:gd name="adj1" fmla="val -61579"/>
              <a:gd name="adj2" fmla="val 398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3563938" y="333375"/>
            <a:ext cx="438150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Почему </a:t>
            </a:r>
            <a:r>
              <a:rPr lang="ru-RU" sz="32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Дюймовочка</a:t>
            </a: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, </a:t>
            </a:r>
          </a:p>
          <a:p>
            <a:pPr algn="ctr"/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Айболит и Незнайка </a:t>
            </a:r>
          </a:p>
          <a:p>
            <a:pPr algn="ctr"/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пришли к нам на </a:t>
            </a:r>
            <a:r>
              <a:rPr lang="ru-RU" sz="32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занятие</a:t>
            </a:r>
            <a:r>
              <a:rPr lang="ru-RU" sz="32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?</a:t>
            </a:r>
            <a:endParaRPr lang="ru-RU" sz="32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10188575" y="3141663"/>
            <a:ext cx="2447925" cy="3313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04 0.24143 L -0.74809 -0.031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76672"/>
            <a:ext cx="6850298" cy="123342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dirty="0" smtClean="0">
                <a:solidFill>
                  <a:srgbClr val="FF0066"/>
                </a:solidFill>
              </a:rPr>
              <a:t>Отгадайте ребус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916832"/>
            <a:ext cx="6851142" cy="4152901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ru-RU" sz="18500" smtClean="0">
                <a:solidFill>
                  <a:srgbClr val="3333FF"/>
                </a:solidFill>
              </a:rPr>
              <a:t> 100</a:t>
            </a:r>
            <a:r>
              <a:rPr lang="ru-RU" sz="18500" smtClean="0"/>
              <a:t> </a:t>
            </a:r>
            <a:r>
              <a:rPr lang="ru-RU" sz="18500" smtClean="0">
                <a:solidFill>
                  <a:srgbClr val="009900"/>
                </a:solidFill>
              </a:rPr>
              <a:t>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467544" y="404813"/>
            <a:ext cx="8424936" cy="8639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Внимательны ли вы 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были на занятии?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581025" y="1628775"/>
            <a:ext cx="7981950" cy="20621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Вспомни слова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й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 в конце слова</a:t>
            </a:r>
          </a:p>
        </p:txBody>
      </p:sp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611188" y="2636838"/>
            <a:ext cx="7981950" cy="20621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Вспомни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слова с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й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 в середине слова</a:t>
            </a:r>
          </a:p>
        </p:txBody>
      </p:sp>
      <p:sp>
        <p:nvSpPr>
          <p:cNvPr id="32778" name="WordArt 10"/>
          <p:cNvSpPr>
            <a:spLocks noChangeArrowheads="1" noChangeShapeType="1" noTextEdit="1"/>
          </p:cNvSpPr>
          <p:nvPr/>
        </p:nvSpPr>
        <p:spPr bwMode="auto">
          <a:xfrm>
            <a:off x="755650" y="3573463"/>
            <a:ext cx="7981950" cy="20621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Вспомни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слова с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й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 в начале слова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32775" grpId="0" animBg="1"/>
      <p:bldP spid="327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Учимся писать букву &amp;quot;И&amp;quot;.&quot; — card of the user Ирина Б. i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Учимся писать букву &amp;quot;И&amp;quot;.&quot; — card of the user Ирина Б. i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Логопедические прописи для дошколят купить в Минске с доставкой"/>
          <p:cNvPicPr>
            <a:picLocks noChangeAspect="1" noChangeArrowheads="1"/>
          </p:cNvPicPr>
          <p:nvPr/>
        </p:nvPicPr>
        <p:blipFill>
          <a:blip r:embed="rId2" cstate="print"/>
          <a:srcRect l="5451" t="2849" r="52236" b="67686"/>
          <a:stretch>
            <a:fillRect/>
          </a:stretch>
        </p:blipFill>
        <p:spPr bwMode="auto">
          <a:xfrm>
            <a:off x="683568" y="260648"/>
            <a:ext cx="3816424" cy="3585126"/>
          </a:xfrm>
          <a:prstGeom prst="rect">
            <a:avLst/>
          </a:prstGeom>
          <a:noFill/>
        </p:spPr>
      </p:pic>
      <p:pic>
        <p:nvPicPr>
          <p:cNvPr id="6" name="Picture 6" descr="Логопедические прописи для дошколят купить в Минске с доставкой"/>
          <p:cNvPicPr>
            <a:picLocks noChangeAspect="1" noChangeArrowheads="1"/>
          </p:cNvPicPr>
          <p:nvPr/>
        </p:nvPicPr>
        <p:blipFill>
          <a:blip r:embed="rId2" cstate="print"/>
          <a:srcRect l="5451" t="68433" r="7341" b="5676"/>
          <a:stretch>
            <a:fillRect/>
          </a:stretch>
        </p:blipFill>
        <p:spPr bwMode="auto">
          <a:xfrm>
            <a:off x="1259632" y="3933056"/>
            <a:ext cx="6832186" cy="27363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6016" y="260648"/>
            <a:ext cx="3816424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Буква Й.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я 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забыла дописать?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Добавь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217025" cy="6858000"/>
            <a:chOff x="-23" y="0"/>
            <a:chExt cx="5806" cy="4320"/>
          </a:xfrm>
        </p:grpSpPr>
        <p:sp>
          <p:nvSpPr>
            <p:cNvPr id="24589" name="Line 3"/>
            <p:cNvSpPr>
              <a:spLocks noChangeShapeType="1"/>
            </p:cNvSpPr>
            <p:nvPr/>
          </p:nvSpPr>
          <p:spPr bwMode="auto">
            <a:xfrm>
              <a:off x="0" y="437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0" name="Line 4"/>
            <p:cNvSpPr>
              <a:spLocks noChangeShapeType="1"/>
            </p:cNvSpPr>
            <p:nvPr/>
          </p:nvSpPr>
          <p:spPr bwMode="auto">
            <a:xfrm>
              <a:off x="0" y="75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1" name="Line 5"/>
            <p:cNvSpPr>
              <a:spLocks noChangeShapeType="1"/>
            </p:cNvSpPr>
            <p:nvPr/>
          </p:nvSpPr>
          <p:spPr bwMode="auto">
            <a:xfrm>
              <a:off x="0" y="1343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2" name="Line 6"/>
            <p:cNvSpPr>
              <a:spLocks noChangeShapeType="1"/>
            </p:cNvSpPr>
            <p:nvPr/>
          </p:nvSpPr>
          <p:spPr bwMode="auto">
            <a:xfrm>
              <a:off x="0" y="1706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3" name="Line 7"/>
            <p:cNvSpPr>
              <a:spLocks noChangeShapeType="1"/>
            </p:cNvSpPr>
            <p:nvPr/>
          </p:nvSpPr>
          <p:spPr bwMode="auto">
            <a:xfrm>
              <a:off x="0" y="234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4" name="Line 8"/>
            <p:cNvSpPr>
              <a:spLocks noChangeShapeType="1"/>
            </p:cNvSpPr>
            <p:nvPr/>
          </p:nvSpPr>
          <p:spPr bwMode="auto">
            <a:xfrm>
              <a:off x="23" y="270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5" name="Line 9"/>
            <p:cNvSpPr>
              <a:spLocks noChangeShapeType="1"/>
            </p:cNvSpPr>
            <p:nvPr/>
          </p:nvSpPr>
          <p:spPr bwMode="auto">
            <a:xfrm flipH="1">
              <a:off x="0" y="0"/>
              <a:ext cx="1746" cy="252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6" name="Line 10"/>
            <p:cNvSpPr>
              <a:spLocks noChangeShapeType="1"/>
            </p:cNvSpPr>
            <p:nvPr/>
          </p:nvSpPr>
          <p:spPr bwMode="auto">
            <a:xfrm flipH="1">
              <a:off x="884" y="0"/>
              <a:ext cx="2812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7" name="Line 11"/>
            <p:cNvSpPr>
              <a:spLocks noChangeShapeType="1"/>
            </p:cNvSpPr>
            <p:nvPr/>
          </p:nvSpPr>
          <p:spPr bwMode="auto">
            <a:xfrm flipH="1">
              <a:off x="2925" y="0"/>
              <a:ext cx="2677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8" name="Line 12"/>
            <p:cNvSpPr>
              <a:spLocks noChangeShapeType="1"/>
            </p:cNvSpPr>
            <p:nvPr/>
          </p:nvSpPr>
          <p:spPr bwMode="auto">
            <a:xfrm flipH="1">
              <a:off x="4694" y="2432"/>
              <a:ext cx="1066" cy="18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9" name="Line 13"/>
            <p:cNvSpPr>
              <a:spLocks noChangeShapeType="1"/>
            </p:cNvSpPr>
            <p:nvPr/>
          </p:nvSpPr>
          <p:spPr bwMode="auto">
            <a:xfrm>
              <a:off x="-1" y="3340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0" name="Line 14"/>
            <p:cNvSpPr>
              <a:spLocks noChangeShapeType="1"/>
            </p:cNvSpPr>
            <p:nvPr/>
          </p:nvSpPr>
          <p:spPr bwMode="auto">
            <a:xfrm>
              <a:off x="-23" y="370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3" name="AutoShape 23"/>
          <p:cNvSpPr>
            <a:spLocks noChangeArrowheads="1"/>
          </p:cNvSpPr>
          <p:nvPr/>
        </p:nvSpPr>
        <p:spPr bwMode="auto">
          <a:xfrm>
            <a:off x="539552" y="260350"/>
            <a:ext cx="7777361" cy="2160538"/>
          </a:xfrm>
          <a:prstGeom prst="cloudCallout">
            <a:avLst>
              <a:gd name="adj1" fmla="val 18403"/>
              <a:gd name="adj2" fmla="val 9792"/>
            </a:avLst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6000" dirty="0" smtClean="0"/>
              <a:t>Молодец!</a:t>
            </a:r>
            <a:endParaRPr lang="ru-RU" sz="6000" dirty="0"/>
          </a:p>
        </p:txBody>
      </p:sp>
      <p:pic>
        <p:nvPicPr>
          <p:cNvPr id="3074" name="Picture 2" descr="Конфеты Сладуница Самый умный | Отзывы покупате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57467"/>
            <a:ext cx="7200800" cy="4800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 на тему: &quot;Как отличить гласный звук от согласног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6693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Презентация &quot;Профили звуков, дифференциация по профилям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15616" y="4149080"/>
            <a:ext cx="6742113" cy="15779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0F05CD"/>
                </a:solidFill>
              </a:rPr>
              <a:t>Как вскрикивают от испуга? </a:t>
            </a:r>
            <a:endParaRPr lang="ru-RU" dirty="0" smtClean="0">
              <a:solidFill>
                <a:srgbClr val="0F05CD"/>
              </a:solidFill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131770">
            <a:off x="5580112" y="1484784"/>
            <a:ext cx="16882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6600" dirty="0" smtClean="0"/>
              <a:t>ОЙ!</a:t>
            </a:r>
            <a:endParaRPr lang="ru-RU" sz="6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76672"/>
            <a:ext cx="6850298" cy="123342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dirty="0" smtClean="0">
                <a:solidFill>
                  <a:srgbClr val="FF0066"/>
                </a:solidFill>
              </a:rPr>
              <a:t>Доскажите словечко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988840"/>
            <a:ext cx="6851142" cy="4152901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3600" dirty="0" smtClean="0"/>
              <a:t>Дом  на рельсах тут как тут,</a:t>
            </a:r>
          </a:p>
          <a:p>
            <a:pPr algn="ctr" eaLnBrk="1" hangingPunct="1">
              <a:buFontTx/>
              <a:buNone/>
            </a:pPr>
            <a:r>
              <a:rPr lang="ru-RU" sz="3600" dirty="0" smtClean="0"/>
              <a:t>Всех умчит он в пять минут.</a:t>
            </a:r>
          </a:p>
          <a:p>
            <a:pPr algn="ctr" eaLnBrk="1" hangingPunct="1">
              <a:buFontTx/>
              <a:buNone/>
            </a:pPr>
            <a:r>
              <a:rPr lang="ru-RU" sz="3600" dirty="0" smtClean="0"/>
              <a:t>Ты садись и не зевай, </a:t>
            </a:r>
          </a:p>
          <a:p>
            <a:pPr algn="ctr" eaLnBrk="1" hangingPunct="1">
              <a:buFontTx/>
              <a:buNone/>
            </a:pPr>
            <a:r>
              <a:rPr lang="ru-RU" sz="3600" dirty="0" smtClean="0"/>
              <a:t>Отправляется  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Файл:Татра МТТ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800" dirty="0" smtClean="0">
                <a:solidFill>
                  <a:srgbClr val="FF0066"/>
                </a:solidFill>
              </a:rPr>
              <a:t>Доскажите словечко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3200" dirty="0" smtClean="0"/>
              <a:t>Что мы ели, угадай?</a:t>
            </a:r>
          </a:p>
          <a:p>
            <a:pPr algn="ctr" eaLnBrk="1" hangingPunct="1">
              <a:buFontTx/>
              <a:buNone/>
            </a:pPr>
            <a:r>
              <a:rPr lang="ru-RU" sz="3200" dirty="0" smtClean="0"/>
              <a:t>Кара …</a:t>
            </a:r>
          </a:p>
          <a:p>
            <a:pPr algn="ctr" eaLnBrk="1" hangingPunct="1">
              <a:buFontTx/>
              <a:buNone/>
            </a:pPr>
            <a:endParaRPr lang="ru-RU" sz="3200" dirty="0" smtClean="0"/>
          </a:p>
          <a:p>
            <a:pPr algn="ctr" eaLnBrk="1" hangingPunct="1">
              <a:buFontTx/>
              <a:buNone/>
            </a:pPr>
            <a:endParaRPr lang="ru-RU" sz="3200" dirty="0" smtClean="0"/>
          </a:p>
          <a:p>
            <a:pPr eaLnBrk="1" hangingPunct="1">
              <a:buFontTx/>
              <a:buNone/>
            </a:pPr>
            <a:endParaRPr lang="ru-RU" sz="3200" dirty="0" smtClean="0"/>
          </a:p>
        </p:txBody>
      </p:sp>
      <p:pic>
        <p:nvPicPr>
          <p:cNvPr id="39944" name="Picture 8" descr="carava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852738"/>
            <a:ext cx="5111750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800" dirty="0" smtClean="0">
                <a:solidFill>
                  <a:srgbClr val="FF0066"/>
                </a:solidFill>
              </a:rPr>
              <a:t>Доскажите словечко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3600" dirty="0" smtClean="0"/>
              <a:t>Что нам пели, угадай?</a:t>
            </a:r>
          </a:p>
          <a:p>
            <a:pPr algn="ctr" eaLnBrk="1" hangingPunct="1">
              <a:buFontTx/>
              <a:buNone/>
            </a:pPr>
            <a:r>
              <a:rPr lang="ru-RU" sz="3600" dirty="0" smtClean="0"/>
              <a:t>Баю …</a:t>
            </a:r>
          </a:p>
          <a:p>
            <a:pPr eaLnBrk="1" hangingPunct="1"/>
            <a:endParaRPr lang="ru-RU" sz="3600" dirty="0" smtClean="0"/>
          </a:p>
        </p:txBody>
      </p:sp>
      <p:pic>
        <p:nvPicPr>
          <p:cNvPr id="44037" name="Picture 5" descr="sleep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781300"/>
            <a:ext cx="374491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theme/theme1.xml><?xml version="1.0" encoding="utf-8"?>
<a:theme xmlns:a="http://schemas.openxmlformats.org/drawingml/2006/main" name="Тема7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4352283_TF02895269.potx" id="{FB871D73-79A6-4F7C-AECC-6837F38828FF}" vid="{FE1C3A72-2221-4220-9E47-B903D704F7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450</TotalTime>
  <Words>279</Words>
  <Application>Microsoft Office PowerPoint</Application>
  <PresentationFormat>Экран (4:3)</PresentationFormat>
  <Paragraphs>75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Тема7</vt:lpstr>
      <vt:lpstr>Подготовка к обучению грамоте</vt:lpstr>
      <vt:lpstr>Слайд 2</vt:lpstr>
      <vt:lpstr>Слайд 3</vt:lpstr>
      <vt:lpstr>Слайд 4</vt:lpstr>
      <vt:lpstr>   Как вскрикивают от испуга? </vt:lpstr>
      <vt:lpstr>Доскажите словечко</vt:lpstr>
      <vt:lpstr>Слайд 7</vt:lpstr>
      <vt:lpstr>Доскажите словечко</vt:lpstr>
      <vt:lpstr>Доскажите словечко</vt:lpstr>
      <vt:lpstr>Доскажите словечко</vt:lpstr>
      <vt:lpstr>Назовите слова, начинающиеся с й</vt:lpstr>
      <vt:lpstr>Слайд 12</vt:lpstr>
      <vt:lpstr>Слайд 13</vt:lpstr>
      <vt:lpstr>Слайд 14</vt:lpstr>
      <vt:lpstr>На что похожа буква?</vt:lpstr>
      <vt:lpstr>              Почитаем !</vt:lpstr>
      <vt:lpstr>           Поиграем !                      Добавьте предметы. Например: Карандаш какой? Красный</vt:lpstr>
      <vt:lpstr>Слайд 18</vt:lpstr>
      <vt:lpstr>Слайд 19</vt:lpstr>
      <vt:lpstr>Слайд 20</vt:lpstr>
      <vt:lpstr>Слайд 21</vt:lpstr>
      <vt:lpstr>Слайд 22</vt:lpstr>
      <vt:lpstr>Отгадайте ребус</vt:lpstr>
      <vt:lpstr>Слайд 24</vt:lpstr>
      <vt:lpstr>Слайд 25</vt:lpstr>
      <vt:lpstr>Слайд 26</vt:lpstr>
    </vt:vector>
  </TitlesOfParts>
  <Company>Reanimator 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1234</cp:lastModifiedBy>
  <cp:revision>32</cp:revision>
  <dcterms:created xsi:type="dcterms:W3CDTF">2011-07-24T12:25:30Z</dcterms:created>
  <dcterms:modified xsi:type="dcterms:W3CDTF">2020-04-29T06:39:57Z</dcterms:modified>
</cp:coreProperties>
</file>