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385" r:id="rId3"/>
    <p:sldId id="417" r:id="rId4"/>
    <p:sldId id="401" r:id="rId5"/>
    <p:sldId id="397" r:id="rId6"/>
    <p:sldId id="407" r:id="rId7"/>
    <p:sldId id="406" r:id="rId8"/>
    <p:sldId id="416" r:id="rId9"/>
    <p:sldId id="395" r:id="rId10"/>
    <p:sldId id="414" r:id="rId11"/>
    <p:sldId id="419" r:id="rId12"/>
    <p:sldId id="409" r:id="rId13"/>
    <p:sldId id="418" r:id="rId14"/>
    <p:sldId id="379" r:id="rId15"/>
    <p:sldId id="383" r:id="rId16"/>
    <p:sldId id="394" r:id="rId17"/>
    <p:sldId id="357" r:id="rId18"/>
    <p:sldId id="373" r:id="rId19"/>
    <p:sldId id="413" r:id="rId20"/>
    <p:sldId id="42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9900"/>
    <a:srgbClr val="000066"/>
    <a:srgbClr val="990000"/>
    <a:srgbClr val="FF3300"/>
    <a:srgbClr val="CC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1" autoAdjust="0"/>
    <p:restoredTop sz="94660"/>
  </p:normalViewPr>
  <p:slideViewPr>
    <p:cSldViewPr>
      <p:cViewPr varScale="1">
        <p:scale>
          <a:sx n="68" d="100"/>
          <a:sy n="68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EC79E-3515-49EE-8C1B-26461B1879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93492618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91E9D-0378-46EE-AB67-FACD699847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66713287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C95B-2B12-47CE-9E1D-A1733E3F9A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06636863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030D2-3AC0-4946-9707-184DFE624A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90711642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4AA25-F6D7-471F-8A03-80A3962676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11308959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3EE44-A21E-44C5-A860-15ECB83DE0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58934060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D895-3FFD-4E48-9249-55627AE18C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53140136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3559-CF76-4FB5-A79D-E01D68FB42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66647724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7C61-E42B-4396-AA07-790644FF62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49565947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99F3B-4CAE-4AAB-940A-A4DED451EE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34729569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6F3D-CB59-4303-86B7-A094B7E1EB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56774008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C3F24AB-F23D-429C-A914-BFE423D308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420888"/>
            <a:ext cx="7993063" cy="2305050"/>
          </a:xfrm>
        </p:spPr>
        <p:txBody>
          <a:bodyPr/>
          <a:lstStyle/>
          <a:p>
            <a:pPr eaLnBrk="1" hangingPunct="1"/>
            <a:r>
              <a:rPr lang="ru-RU" altLang="ru-RU" sz="4800" b="1" dirty="0" smtClean="0">
                <a:solidFill>
                  <a:srgbClr val="C00000"/>
                </a:solidFill>
              </a:rPr>
              <a:t>Тема </a:t>
            </a:r>
            <a:r>
              <a:rPr lang="ru-RU" altLang="ru-RU" sz="4800" b="1" dirty="0" smtClean="0">
                <a:solidFill>
                  <a:srgbClr val="C00000"/>
                </a:solidFill>
              </a:rPr>
              <a:t>занятия</a:t>
            </a:r>
            <a:r>
              <a:rPr lang="ru-RU" altLang="ru-RU" sz="4800" b="1" dirty="0" smtClean="0">
                <a:solidFill>
                  <a:srgbClr val="C00000"/>
                </a:solidFill>
              </a:rPr>
              <a:t>:</a:t>
            </a:r>
            <a:r>
              <a:rPr lang="ru-RU" altLang="ru-RU" sz="4800" b="1" dirty="0" smtClean="0">
                <a:solidFill>
                  <a:srgbClr val="C00000"/>
                </a:solidFill>
              </a:rPr>
              <a:t/>
            </a:r>
            <a:br>
              <a:rPr lang="ru-RU" altLang="ru-RU" sz="4800" b="1" dirty="0" smtClean="0">
                <a:solidFill>
                  <a:srgbClr val="C00000"/>
                </a:solidFill>
              </a:rPr>
            </a:br>
            <a:r>
              <a:rPr lang="ru-RU" altLang="ru-RU" sz="8800" b="1" dirty="0" smtClean="0">
                <a:solidFill>
                  <a:srgbClr val="000066"/>
                </a:solidFill>
              </a:rPr>
              <a:t>Буквы «Ё</a:t>
            </a:r>
            <a:r>
              <a:rPr lang="en-US" altLang="ru-RU" sz="8800" b="1" dirty="0" smtClean="0">
                <a:solidFill>
                  <a:srgbClr val="000066"/>
                </a:solidFill>
              </a:rPr>
              <a:t>,</a:t>
            </a:r>
            <a:r>
              <a:rPr lang="ru-RU" altLang="ru-RU" sz="8800" b="1" dirty="0" smtClean="0">
                <a:solidFill>
                  <a:srgbClr val="000066"/>
                </a:solidFill>
              </a:rPr>
              <a:t> </a:t>
            </a:r>
            <a:r>
              <a:rPr lang="ru-RU" altLang="ru-RU" sz="6000" b="1" dirty="0" smtClean="0">
                <a:solidFill>
                  <a:srgbClr val="000066"/>
                </a:solidFill>
              </a:rPr>
              <a:t>Ё</a:t>
            </a:r>
            <a:r>
              <a:rPr lang="ru-RU" altLang="ru-RU" sz="8800" b="1" dirty="0" smtClean="0">
                <a:solidFill>
                  <a:srgbClr val="000066"/>
                </a:solidFill>
              </a:rPr>
              <a:t>», звуки </a:t>
            </a:r>
            <a:r>
              <a:rPr lang="en-US" altLang="ru-RU" sz="8800" b="1" dirty="0" smtClean="0">
                <a:solidFill>
                  <a:srgbClr val="000066"/>
                </a:solidFill>
              </a:rPr>
              <a:t>[</a:t>
            </a:r>
            <a:r>
              <a:rPr lang="ru-RU" altLang="ru-RU" sz="8800" b="1" dirty="0" err="1" smtClean="0">
                <a:solidFill>
                  <a:srgbClr val="000066"/>
                </a:solidFill>
              </a:rPr>
              <a:t>й</a:t>
            </a:r>
            <a:r>
              <a:rPr lang="en-US" altLang="ru-RU" sz="8800" b="1" dirty="0" smtClean="0">
                <a:solidFill>
                  <a:srgbClr val="000066"/>
                </a:solidFill>
              </a:rPr>
              <a:t>’</a:t>
            </a:r>
            <a:r>
              <a:rPr lang="ru-RU" altLang="ru-RU" sz="8800" b="1" dirty="0" smtClean="0">
                <a:solidFill>
                  <a:srgbClr val="000066"/>
                </a:solidFill>
              </a:rPr>
              <a:t>о</a:t>
            </a:r>
            <a:r>
              <a:rPr lang="en-US" altLang="ru-RU" sz="8800" b="1" dirty="0" smtClean="0">
                <a:solidFill>
                  <a:srgbClr val="000066"/>
                </a:solidFill>
              </a:rPr>
              <a:t>]</a:t>
            </a:r>
            <a:r>
              <a:rPr lang="ru-RU" altLang="ru-RU" sz="8800" b="1" dirty="0" smtClean="0">
                <a:solidFill>
                  <a:srgbClr val="000066"/>
                </a:solidFill>
              </a:rPr>
              <a:t>, </a:t>
            </a:r>
            <a:r>
              <a:rPr lang="en-US" altLang="ru-RU" sz="8800" b="1" dirty="0" smtClean="0">
                <a:solidFill>
                  <a:srgbClr val="000066"/>
                </a:solidFill>
              </a:rPr>
              <a:t>[</a:t>
            </a:r>
            <a:r>
              <a:rPr lang="ru-RU" altLang="ru-RU" sz="8800" b="1" dirty="0" smtClean="0">
                <a:solidFill>
                  <a:srgbClr val="000066"/>
                </a:solidFill>
              </a:rPr>
              <a:t>о</a:t>
            </a:r>
            <a:r>
              <a:rPr lang="en-US" altLang="ru-RU" sz="8800" b="1" dirty="0" smtClean="0">
                <a:solidFill>
                  <a:srgbClr val="000066"/>
                </a:solidFill>
              </a:rPr>
              <a:t>]</a:t>
            </a:r>
            <a:r>
              <a:rPr lang="ru-RU" altLang="ru-RU" sz="8800" b="1" dirty="0" smtClean="0">
                <a:solidFill>
                  <a:srgbClr val="000066"/>
                </a:solidFill>
              </a:rPr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63688" y="1628800"/>
            <a:ext cx="2808288" cy="287972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>
            <a:stCxn id="2" idx="3"/>
          </p:cNvCxnSpPr>
          <p:nvPr/>
        </p:nvCxnSpPr>
        <p:spPr>
          <a:xfrm flipH="1">
            <a:off x="1908151" y="4087838"/>
            <a:ext cx="266700" cy="1428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stCxn id="2" idx="5"/>
          </p:cNvCxnSpPr>
          <p:nvPr/>
        </p:nvCxnSpPr>
        <p:spPr>
          <a:xfrm>
            <a:off x="4160813" y="4087838"/>
            <a:ext cx="411163" cy="1357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893763" y="5407025"/>
            <a:ext cx="1295400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35463" y="5337175"/>
            <a:ext cx="1296987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>
            <a:stCxn id="2" idx="6"/>
          </p:cNvCxnSpPr>
          <p:nvPr/>
        </p:nvCxnSpPr>
        <p:spPr>
          <a:xfrm flipV="1">
            <a:off x="4571976" y="1628800"/>
            <a:ext cx="865187" cy="14398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" idx="2"/>
          </p:cNvCxnSpPr>
          <p:nvPr/>
        </p:nvCxnSpPr>
        <p:spPr>
          <a:xfrm flipH="1" flipV="1">
            <a:off x="828651" y="1484338"/>
            <a:ext cx="935037" cy="1584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5307013" y="1268413"/>
            <a:ext cx="144462" cy="360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451475" y="1341438"/>
            <a:ext cx="180975" cy="2873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51475" y="1628775"/>
            <a:ext cx="3587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42963" y="1196975"/>
            <a:ext cx="142875" cy="287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82600" y="1449388"/>
            <a:ext cx="360363" cy="3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661988" y="1268413"/>
            <a:ext cx="180975" cy="1809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720435" y="1988840"/>
            <a:ext cx="94609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Ё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339975" y="3644900"/>
            <a:ext cx="172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370388" y="5391150"/>
            <a:ext cx="1296987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93763" y="5445125"/>
            <a:ext cx="1295400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330642"/>
            <a:ext cx="12241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[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]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55875" y="2060575"/>
            <a:ext cx="1511300" cy="13747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-2237" y="327196"/>
            <a:ext cx="20580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[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Й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’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]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55976" y="1916832"/>
            <a:ext cx="4608512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Буква Ё обозначает звуки, которые мы слышим, произносим </a:t>
            </a:r>
          </a:p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(ЙО) , (О)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0"/>
            <a:ext cx="521617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Гласная буква  </a:t>
            </a: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Ё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4500563" y="1357313"/>
            <a:ext cx="4429125" cy="646112"/>
            <a:chOff x="2143108" y="1428736"/>
            <a:chExt cx="4429156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2143108" y="1428736"/>
              <a:ext cx="4429156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Обозначает </a:t>
              </a:r>
              <a:r>
                <a: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  <a:ea typeface="Batang" pitchFamily="18" charset="-127"/>
                </a:rPr>
                <a:t>2</a:t>
              </a:r>
              <a:r>
                <a:rPr lang="ru-RU" sz="2800" dirty="0"/>
                <a:t> звука  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572132" y="1643121"/>
              <a:ext cx="357189" cy="35730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072197" y="1643121"/>
              <a:ext cx="357191" cy="3573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 rot="5400000">
            <a:off x="5287962" y="1430338"/>
            <a:ext cx="854075" cy="2000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1" idx="0"/>
          </p:cNvCxnSpPr>
          <p:nvPr/>
        </p:nvCxnSpPr>
        <p:spPr>
          <a:xfrm rot="5400000">
            <a:off x="6929438" y="2357437"/>
            <a:ext cx="857250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Группа 68"/>
          <p:cNvGrpSpPr>
            <a:grpSpLocks/>
          </p:cNvGrpSpPr>
          <p:nvPr/>
        </p:nvGrpSpPr>
        <p:grpSpPr bwMode="auto">
          <a:xfrm>
            <a:off x="8643938" y="6429375"/>
            <a:ext cx="500062" cy="428625"/>
            <a:chOff x="4572000" y="3929066"/>
            <a:chExt cx="357190" cy="285752"/>
          </a:xfrm>
        </p:grpSpPr>
        <p:grpSp>
          <p:nvGrpSpPr>
            <p:cNvPr id="4" name="Группа 23"/>
            <p:cNvGrpSpPr>
              <a:grpSpLocks/>
            </p:cNvGrpSpPr>
            <p:nvPr/>
          </p:nvGrpSpPr>
          <p:grpSpPr bwMode="auto">
            <a:xfrm>
              <a:off x="4572000" y="4071942"/>
              <a:ext cx="357190" cy="142876"/>
              <a:chOff x="1714480" y="5072074"/>
              <a:chExt cx="357190" cy="142876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714480" y="5072074"/>
                <a:ext cx="142876" cy="142875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1928794" y="5072074"/>
                <a:ext cx="142876" cy="14287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53"/>
            <p:cNvGrpSpPr>
              <a:grpSpLocks/>
            </p:cNvGrpSpPr>
            <p:nvPr/>
          </p:nvGrpSpPr>
          <p:grpSpPr bwMode="auto">
            <a:xfrm>
              <a:off x="4643438" y="3929066"/>
              <a:ext cx="214314" cy="142876"/>
              <a:chOff x="1357290" y="5143512"/>
              <a:chExt cx="214314" cy="285752"/>
            </a:xfrm>
          </p:grpSpPr>
          <p:cxnSp>
            <p:nvCxnSpPr>
              <p:cNvPr id="55" name="Прямая соединительная линия 54"/>
              <p:cNvCxnSpPr/>
              <p:nvPr/>
            </p:nvCxnSpPr>
            <p:spPr>
              <a:xfrm rot="5400000" flipH="1" flipV="1">
                <a:off x="1250133" y="5250669"/>
                <a:ext cx="285752" cy="714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 rot="16200000" flipV="1">
                <a:off x="1357291" y="5214950"/>
                <a:ext cx="285752" cy="1428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/>
          <p:cNvSpPr txBox="1"/>
          <p:nvPr/>
        </p:nvSpPr>
        <p:spPr>
          <a:xfrm>
            <a:off x="3143250" y="2928938"/>
            <a:ext cx="2286000" cy="1323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начале слова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600" dirty="0"/>
              <a:t>  </a:t>
            </a:r>
            <a:r>
              <a:rPr lang="ru-RU" sz="3200" spc="600" dirty="0"/>
              <a:t>ёлка</a:t>
            </a:r>
            <a:r>
              <a:rPr lang="ru-RU" sz="24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grpSp>
        <p:nvGrpSpPr>
          <p:cNvPr id="12" name="Группа 68"/>
          <p:cNvGrpSpPr>
            <a:grpSpLocks/>
          </p:cNvGrpSpPr>
          <p:nvPr/>
        </p:nvGrpSpPr>
        <p:grpSpPr bwMode="auto">
          <a:xfrm>
            <a:off x="3429000" y="3714750"/>
            <a:ext cx="500063" cy="428625"/>
            <a:chOff x="2786050" y="3929066"/>
            <a:chExt cx="500066" cy="428628"/>
          </a:xfrm>
        </p:grpSpPr>
        <p:grpSp>
          <p:nvGrpSpPr>
            <p:cNvPr id="15" name="Группа 84"/>
            <p:cNvGrpSpPr>
              <a:grpSpLocks/>
            </p:cNvGrpSpPr>
            <p:nvPr/>
          </p:nvGrpSpPr>
          <p:grpSpPr bwMode="auto">
            <a:xfrm>
              <a:off x="2786050" y="4143380"/>
              <a:ext cx="500066" cy="214314"/>
              <a:chOff x="1714480" y="5072074"/>
              <a:chExt cx="357190" cy="142876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1714480" y="5072074"/>
                <a:ext cx="142876" cy="142875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1928794" y="5072074"/>
                <a:ext cx="142876" cy="14287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6" name="Группа 85"/>
            <p:cNvGrpSpPr>
              <a:grpSpLocks/>
            </p:cNvGrpSpPr>
            <p:nvPr/>
          </p:nvGrpSpPr>
          <p:grpSpPr bwMode="auto">
            <a:xfrm>
              <a:off x="2886063" y="3929066"/>
              <a:ext cx="300040" cy="214314"/>
              <a:chOff x="1357290" y="5143512"/>
              <a:chExt cx="214314" cy="285752"/>
            </a:xfrm>
          </p:grpSpPr>
          <p:cxnSp>
            <p:nvCxnSpPr>
              <p:cNvPr id="87" name="Прямая соединительная линия 86"/>
              <p:cNvCxnSpPr/>
              <p:nvPr/>
            </p:nvCxnSpPr>
            <p:spPr>
              <a:xfrm rot="5400000" flipH="1" flipV="1">
                <a:off x="1250133" y="5250670"/>
                <a:ext cx="285752" cy="714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rot="16200000" flipV="1">
                <a:off x="1357290" y="5214950"/>
                <a:ext cx="285752" cy="1428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/>
          <p:cNvSpPr txBox="1"/>
          <p:nvPr/>
        </p:nvSpPr>
        <p:spPr>
          <a:xfrm>
            <a:off x="5643563" y="2857500"/>
            <a:ext cx="3286125" cy="1692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другой гласной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   </a:t>
            </a:r>
            <a:r>
              <a:rPr lang="ru-RU" sz="3200" spc="300" dirty="0"/>
              <a:t>твоё</a:t>
            </a:r>
            <a:endParaRPr lang="ru-RU" sz="2400" spc="3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grpSp>
        <p:nvGrpSpPr>
          <p:cNvPr id="17" name="Группа 90"/>
          <p:cNvGrpSpPr>
            <a:grpSpLocks/>
          </p:cNvGrpSpPr>
          <p:nvPr/>
        </p:nvGrpSpPr>
        <p:grpSpPr bwMode="auto">
          <a:xfrm>
            <a:off x="6643688" y="3714750"/>
            <a:ext cx="500062" cy="428625"/>
            <a:chOff x="4572000" y="3929066"/>
            <a:chExt cx="357190" cy="285752"/>
          </a:xfrm>
        </p:grpSpPr>
        <p:grpSp>
          <p:nvGrpSpPr>
            <p:cNvPr id="18" name="Группа 91"/>
            <p:cNvGrpSpPr>
              <a:grpSpLocks/>
            </p:cNvGrpSpPr>
            <p:nvPr/>
          </p:nvGrpSpPr>
          <p:grpSpPr bwMode="auto">
            <a:xfrm>
              <a:off x="4572000" y="4071942"/>
              <a:ext cx="357190" cy="142876"/>
              <a:chOff x="1714480" y="5072074"/>
              <a:chExt cx="357190" cy="142876"/>
            </a:xfrm>
          </p:grpSpPr>
          <p:sp>
            <p:nvSpPr>
              <p:cNvPr id="96" name="Прямоугольник 95"/>
              <p:cNvSpPr/>
              <p:nvPr/>
            </p:nvSpPr>
            <p:spPr>
              <a:xfrm>
                <a:off x="1714480" y="5072074"/>
                <a:ext cx="142876" cy="142875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1928794" y="5072074"/>
                <a:ext cx="142876" cy="14287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9" name="Группа 92"/>
            <p:cNvGrpSpPr>
              <a:grpSpLocks/>
            </p:cNvGrpSpPr>
            <p:nvPr/>
          </p:nvGrpSpPr>
          <p:grpSpPr bwMode="auto">
            <a:xfrm>
              <a:off x="4643438" y="3929066"/>
              <a:ext cx="214314" cy="142876"/>
              <a:chOff x="1357290" y="5143512"/>
              <a:chExt cx="214314" cy="285752"/>
            </a:xfrm>
          </p:grpSpPr>
          <p:cxnSp>
            <p:nvCxnSpPr>
              <p:cNvPr id="94" name="Прямая соединительная линия 93"/>
              <p:cNvCxnSpPr/>
              <p:nvPr/>
            </p:nvCxnSpPr>
            <p:spPr>
              <a:xfrm rot="5400000" flipH="1" flipV="1">
                <a:off x="1250133" y="5250669"/>
                <a:ext cx="285752" cy="714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rot="16200000" flipV="1">
                <a:off x="1357291" y="5214950"/>
                <a:ext cx="285752" cy="1428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Группа 78"/>
          <p:cNvGrpSpPr>
            <a:grpSpLocks/>
          </p:cNvGrpSpPr>
          <p:nvPr/>
        </p:nvGrpSpPr>
        <p:grpSpPr bwMode="auto">
          <a:xfrm>
            <a:off x="285750" y="1357313"/>
            <a:ext cx="3571875" cy="646112"/>
            <a:chOff x="285720" y="1357298"/>
            <a:chExt cx="3571868" cy="646331"/>
          </a:xfrm>
        </p:grpSpPr>
        <p:sp>
          <p:nvSpPr>
            <p:cNvPr id="72" name="TextBox 71"/>
            <p:cNvSpPr txBox="1"/>
            <p:nvPr/>
          </p:nvSpPr>
          <p:spPr>
            <a:xfrm>
              <a:off x="285720" y="1357298"/>
              <a:ext cx="3571868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Обозначает </a:t>
              </a:r>
              <a:r>
                <a: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  <a:ea typeface="Batang" pitchFamily="18" charset="-127"/>
                </a:rPr>
                <a:t>1</a:t>
              </a:r>
              <a:r>
                <a:rPr lang="ru-RU" sz="2800" dirty="0"/>
                <a:t> звук  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357527" y="1571683"/>
              <a:ext cx="357186" cy="3573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/>
                <a:t>о</a:t>
              </a:r>
            </a:p>
          </p:txBody>
        </p:sp>
      </p:grpSp>
      <p:cxnSp>
        <p:nvCxnSpPr>
          <p:cNvPr id="84" name="Прямая со стрелкой 83"/>
          <p:cNvCxnSpPr/>
          <p:nvPr/>
        </p:nvCxnSpPr>
        <p:spPr>
          <a:xfrm rot="5400000">
            <a:off x="1393032" y="2321718"/>
            <a:ext cx="857250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85750" y="2857500"/>
            <a:ext cx="2643188" cy="1692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мягкого согласного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spc="600" dirty="0"/>
              <a:t>слёзы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928688" y="4071938"/>
            <a:ext cx="214312" cy="2143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78000" y="1628775"/>
            <a:ext cx="2808288" cy="287972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3"/>
          </p:cNvCxnSpPr>
          <p:nvPr/>
        </p:nvCxnSpPr>
        <p:spPr>
          <a:xfrm flipH="1">
            <a:off x="1922463" y="4087813"/>
            <a:ext cx="266700" cy="1428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5"/>
          </p:cNvCxnSpPr>
          <p:nvPr/>
        </p:nvCxnSpPr>
        <p:spPr>
          <a:xfrm>
            <a:off x="4175125" y="4087813"/>
            <a:ext cx="411163" cy="1357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93763" y="5407025"/>
            <a:ext cx="1295400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35463" y="5337175"/>
            <a:ext cx="1296987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6"/>
          </p:cNvCxnSpPr>
          <p:nvPr/>
        </p:nvCxnSpPr>
        <p:spPr>
          <a:xfrm flipV="1">
            <a:off x="4586288" y="1628775"/>
            <a:ext cx="865187" cy="14398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2"/>
          </p:cNvCxnSpPr>
          <p:nvPr/>
        </p:nvCxnSpPr>
        <p:spPr>
          <a:xfrm flipH="1" flipV="1">
            <a:off x="842963" y="1484313"/>
            <a:ext cx="935037" cy="1584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307013" y="1268413"/>
            <a:ext cx="144462" cy="360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51475" y="1341438"/>
            <a:ext cx="180975" cy="2873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51475" y="1628775"/>
            <a:ext cx="3587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42963" y="1196975"/>
            <a:ext cx="142875" cy="287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82600" y="1449388"/>
            <a:ext cx="360363" cy="3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61988" y="1268413"/>
            <a:ext cx="180975" cy="1809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720435" y="1988840"/>
            <a:ext cx="94609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Ё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339975" y="3644900"/>
            <a:ext cx="172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370388" y="5391150"/>
            <a:ext cx="1296987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93763" y="5445125"/>
            <a:ext cx="1295400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45263" y="1044575"/>
            <a:ext cx="2216150" cy="9223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ё </a:t>
            </a:r>
            <a:r>
              <a:rPr lang="ru-RU" sz="54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ж</a:t>
            </a:r>
            <a:r>
              <a:rPr lang="ru-RU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и</a:t>
            </a:r>
            <a:r>
              <a:rPr lang="ru-RU" sz="54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к</a:t>
            </a:r>
            <a:endParaRPr lang="ru-RU" sz="54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8037513" y="1785938"/>
            <a:ext cx="142875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8320088" y="1870075"/>
            <a:ext cx="37623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15516" y="330642"/>
            <a:ext cx="59766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[</a:t>
            </a:r>
            <a:r>
              <a:rPr lang="ru-RU" sz="54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Й</a:t>
            </a:r>
            <a:r>
              <a:rPr lang="en-US" sz="54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’</a:t>
            </a:r>
            <a:r>
              <a:rPr lang="en-US" sz="5400" b="1" dirty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]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                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[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]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555875" y="2060575"/>
            <a:ext cx="1511300" cy="13747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937375" y="1808163"/>
            <a:ext cx="142875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388225" y="1874838"/>
            <a:ext cx="3651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499225" y="2122488"/>
            <a:ext cx="2308225" cy="9223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п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 </a:t>
            </a:r>
            <a:r>
              <a:rPr lang="ru-RU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ё</a:t>
            </a:r>
            <a:r>
              <a:rPr lang="ru-RU" sz="54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м</a:t>
            </a:r>
            <a:endParaRPr lang="ru-RU" sz="54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7964488" y="2870200"/>
            <a:ext cx="142875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320088" y="2947988"/>
            <a:ext cx="37623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7383463" y="2876550"/>
            <a:ext cx="142875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819900" y="2954338"/>
            <a:ext cx="363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6794500" y="3182938"/>
            <a:ext cx="1774825" cy="9239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л</a:t>
            </a:r>
            <a:r>
              <a:rPr lang="ru-RU" sz="54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ь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ё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т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8131175" y="4017963"/>
            <a:ext cx="3762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891338" y="3963988"/>
            <a:ext cx="37623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7894638" y="3948113"/>
            <a:ext cx="142875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275513" y="1112838"/>
            <a:ext cx="0" cy="9636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743825" y="2243138"/>
            <a:ext cx="0" cy="9636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6334856" y="3963988"/>
            <a:ext cx="2809142" cy="28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251520" y="5877272"/>
            <a:ext cx="6264696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Звуковой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слов. Проработать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406553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spc="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ЁЖИК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927894" y="999332"/>
            <a:ext cx="15716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142875" y="1500188"/>
            <a:ext cx="2071688" cy="2643187"/>
            <a:chOff x="714348" y="1571612"/>
            <a:chExt cx="2071702" cy="2643206"/>
          </a:xfrm>
        </p:grpSpPr>
        <p:grpSp>
          <p:nvGrpSpPr>
            <p:cNvPr id="5" name="Группа 12"/>
            <p:cNvGrpSpPr>
              <a:grpSpLocks/>
            </p:cNvGrpSpPr>
            <p:nvPr/>
          </p:nvGrpSpPr>
          <p:grpSpPr bwMode="auto">
            <a:xfrm>
              <a:off x="1428728" y="1571612"/>
              <a:ext cx="928694" cy="642942"/>
              <a:chOff x="1428728" y="1571612"/>
              <a:chExt cx="928694" cy="642942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 rot="5400000">
                <a:off x="1357290" y="1643050"/>
                <a:ext cx="642942" cy="50006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rot="16200000" flipH="1">
                <a:off x="1821637" y="1678769"/>
                <a:ext cx="642942" cy="42862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4" name="Прямоугольник 13"/>
            <p:cNvSpPr/>
            <p:nvPr/>
          </p:nvSpPr>
          <p:spPr>
            <a:xfrm>
              <a:off x="785786" y="2357430"/>
              <a:ext cx="857256" cy="78581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0" dirty="0"/>
                <a:t>Й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928794" y="2357430"/>
              <a:ext cx="857256" cy="78581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0" dirty="0"/>
                <a:t>О</a:t>
              </a:r>
            </a:p>
          </p:txBody>
        </p:sp>
        <p:sp>
          <p:nvSpPr>
            <p:cNvPr id="16" name="Прямоугольный треугольник 15"/>
            <p:cNvSpPr/>
            <p:nvPr/>
          </p:nvSpPr>
          <p:spPr>
            <a:xfrm>
              <a:off x="714348" y="3500438"/>
              <a:ext cx="2071702" cy="714380"/>
            </a:xfrm>
            <a:prstGeom prst="rt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flipH="1" flipV="1">
              <a:off x="714348" y="3500438"/>
              <a:ext cx="2071702" cy="71438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738272" y="2857496"/>
            <a:ext cx="640572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spc="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змеёныш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4500562" y="3786188"/>
            <a:ext cx="1287463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5358606" y="3785394"/>
            <a:ext cx="128587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24"/>
          <p:cNvGrpSpPr>
            <a:grpSpLocks/>
          </p:cNvGrpSpPr>
          <p:nvPr/>
        </p:nvGrpSpPr>
        <p:grpSpPr bwMode="auto">
          <a:xfrm>
            <a:off x="4429125" y="4214813"/>
            <a:ext cx="2071688" cy="2428875"/>
            <a:chOff x="714348" y="1571612"/>
            <a:chExt cx="2071702" cy="2643206"/>
          </a:xfrm>
        </p:grpSpPr>
        <p:grpSp>
          <p:nvGrpSpPr>
            <p:cNvPr id="9" name="Группа 25"/>
            <p:cNvGrpSpPr>
              <a:grpSpLocks/>
            </p:cNvGrpSpPr>
            <p:nvPr/>
          </p:nvGrpSpPr>
          <p:grpSpPr bwMode="auto">
            <a:xfrm>
              <a:off x="1428728" y="1571612"/>
              <a:ext cx="928694" cy="642942"/>
              <a:chOff x="1428728" y="1571612"/>
              <a:chExt cx="928694" cy="642942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 rot="5400000">
                <a:off x="1357430" y="1642910"/>
                <a:ext cx="642662" cy="50006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rot="16200000" flipH="1">
                <a:off x="1821777" y="1678629"/>
                <a:ext cx="642662" cy="42862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7" name="Прямоугольник 26"/>
            <p:cNvSpPr/>
            <p:nvPr/>
          </p:nvSpPr>
          <p:spPr>
            <a:xfrm>
              <a:off x="785786" y="2357663"/>
              <a:ext cx="857256" cy="7860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0" dirty="0"/>
                <a:t>Й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928794" y="2357663"/>
              <a:ext cx="857256" cy="7860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0" dirty="0"/>
                <a:t>О</a:t>
              </a:r>
            </a:p>
          </p:txBody>
        </p:sp>
        <p:sp>
          <p:nvSpPr>
            <p:cNvPr id="29" name="Прямоугольный треугольник 28"/>
            <p:cNvSpPr/>
            <p:nvPr/>
          </p:nvSpPr>
          <p:spPr>
            <a:xfrm>
              <a:off x="714348" y="3499598"/>
              <a:ext cx="2071702" cy="715220"/>
            </a:xfrm>
            <a:prstGeom prst="rt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Прямоугольный треугольник 29"/>
            <p:cNvSpPr/>
            <p:nvPr/>
          </p:nvSpPr>
          <p:spPr>
            <a:xfrm flipH="1" flipV="1">
              <a:off x="714348" y="3499598"/>
              <a:ext cx="2071702" cy="71522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4357686" y="2857496"/>
            <a:ext cx="94609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spc="6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е</a:t>
            </a:r>
          </a:p>
        </p:txBody>
      </p:sp>
      <p:pic>
        <p:nvPicPr>
          <p:cNvPr id="7178" name="Picture 1" descr="C:\Documents and Settings\StreamofMyst\Мои документы\Мама\школа\картинки\собаки -кошки\a339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513" y="0"/>
            <a:ext cx="12334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C:\Documents and Settings\StreamofMyst\Мои документы\Мама\школа\картинки\собаки -кошки\gallery_2_183_37497.jpg"/>
          <p:cNvPicPr>
            <a:picLocks noChangeAspect="1" noChangeArrowheads="1"/>
          </p:cNvPicPr>
          <p:nvPr/>
        </p:nvPicPr>
        <p:blipFill>
          <a:blip r:embed="rId3" cstate="print"/>
          <a:srcRect l="8601" t="13010" r="5391" b="7053"/>
          <a:stretch>
            <a:fillRect/>
          </a:stretch>
        </p:blipFill>
        <p:spPr bwMode="auto">
          <a:xfrm>
            <a:off x="285750" y="5286375"/>
            <a:ext cx="15970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0"/>
                            </p:stCondLst>
                            <p:childTnLst>
                              <p:par>
                                <p:cTn id="3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78000" y="1628775"/>
            <a:ext cx="2808288" cy="287972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3"/>
          </p:cNvCxnSpPr>
          <p:nvPr/>
        </p:nvCxnSpPr>
        <p:spPr>
          <a:xfrm flipH="1">
            <a:off x="1922463" y="4087813"/>
            <a:ext cx="266700" cy="1428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5"/>
          </p:cNvCxnSpPr>
          <p:nvPr/>
        </p:nvCxnSpPr>
        <p:spPr>
          <a:xfrm>
            <a:off x="4175125" y="4087813"/>
            <a:ext cx="411163" cy="1357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93763" y="5407025"/>
            <a:ext cx="1295400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35463" y="5337175"/>
            <a:ext cx="1296987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6"/>
          </p:cNvCxnSpPr>
          <p:nvPr/>
        </p:nvCxnSpPr>
        <p:spPr>
          <a:xfrm flipV="1">
            <a:off x="4586288" y="1628775"/>
            <a:ext cx="865187" cy="14398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2"/>
          </p:cNvCxnSpPr>
          <p:nvPr/>
        </p:nvCxnSpPr>
        <p:spPr>
          <a:xfrm flipH="1" flipV="1">
            <a:off x="842963" y="1484313"/>
            <a:ext cx="935037" cy="1584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307013" y="1268413"/>
            <a:ext cx="144462" cy="360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51475" y="1341438"/>
            <a:ext cx="180975" cy="2873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51475" y="1628775"/>
            <a:ext cx="3587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42963" y="1196975"/>
            <a:ext cx="142875" cy="287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82600" y="1449388"/>
            <a:ext cx="360363" cy="3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61988" y="1268413"/>
            <a:ext cx="180975" cy="1809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720435" y="1988840"/>
            <a:ext cx="94609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Ё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339975" y="3644900"/>
            <a:ext cx="172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370388" y="5391150"/>
            <a:ext cx="1296987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93763" y="5445125"/>
            <a:ext cx="1295400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35763" y="2300288"/>
            <a:ext cx="1522412" cy="9239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м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ё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д</a:t>
            </a:r>
          </a:p>
        </p:txBody>
      </p:sp>
      <p:sp>
        <p:nvSpPr>
          <p:cNvPr id="18" name="Овал 17"/>
          <p:cNvSpPr/>
          <p:nvPr/>
        </p:nvSpPr>
        <p:spPr>
          <a:xfrm>
            <a:off x="7424738" y="3090863"/>
            <a:ext cx="146050" cy="1698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750175" y="3155950"/>
            <a:ext cx="4222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148064" y="330642"/>
            <a:ext cx="12241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[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]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555875" y="2060575"/>
            <a:ext cx="1511300" cy="13747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67525" y="3113088"/>
            <a:ext cx="3746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5611956" y="3224213"/>
            <a:ext cx="3546822" cy="365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/>
              <a:t>Разбор слова. Нарисуй схему звукобуквенного анализа  в тетради</a:t>
            </a:r>
            <a:endParaRPr lang="ru-RU" altLang="ru-RU" sz="40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4713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лка</a:t>
            </a:r>
            <a:r>
              <a:rPr lang="ru-RU" sz="4800" dirty="0" smtClean="0"/>
              <a:t>-     слога,     буквы,     звуков.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800" dirty="0" smtClean="0"/>
              <a:t>л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4800" dirty="0" smtClean="0"/>
              <a:t>д-     слог,     буквы,     звука.</a:t>
            </a:r>
          </a:p>
        </p:txBody>
      </p:sp>
      <p:pic>
        <p:nvPicPr>
          <p:cNvPr id="20484" name="Picture 2" descr="C:\Users\User\AppData\Local\Microsoft\Windows\Temporary Internet Files\Content.IE5\Y1KA9NAP\MP90040014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3287713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C:\Users\User\AppData\Local\Microsoft\Windows\Temporary Internet Files\Content.IE5\CDNH71OJ\MP900402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22700"/>
            <a:ext cx="370681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0482" y="1340768"/>
            <a:ext cx="5757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6562" y="1340768"/>
            <a:ext cx="5757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40167" y="1395747"/>
            <a:ext cx="5757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66599" y="2260975"/>
            <a:ext cx="5757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48828" y="2294491"/>
            <a:ext cx="5757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64368" y="2294491"/>
            <a:ext cx="5757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3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4738" y="188913"/>
            <a:ext cx="6777037" cy="48133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/>
              <a:t> </a:t>
            </a:r>
            <a:r>
              <a:rPr lang="ru-RU" altLang="ru-RU" sz="4400" b="1" dirty="0" smtClean="0"/>
              <a:t>Н</a:t>
            </a:r>
            <a:r>
              <a:rPr lang="ru-RU" altLang="ru-RU" sz="4400" b="1" dirty="0" smtClean="0">
                <a:solidFill>
                  <a:srgbClr val="FF0000"/>
                </a:solidFill>
              </a:rPr>
              <a:t>Ё</a:t>
            </a:r>
            <a:r>
              <a:rPr lang="ru-RU" altLang="ru-RU" sz="4400" b="1" dirty="0" smtClean="0"/>
              <a:t>          </a:t>
            </a:r>
            <a:r>
              <a:rPr lang="ru-RU" altLang="ru-RU" sz="4400" b="1" dirty="0" smtClean="0">
                <a:solidFill>
                  <a:srgbClr val="FF0000"/>
                </a:solidFill>
              </a:rPr>
              <a:t>Ё</a:t>
            </a:r>
            <a:r>
              <a:rPr lang="ru-RU" altLang="ru-RU" sz="4400" b="1" dirty="0" smtClean="0"/>
              <a:t>Н</a:t>
            </a:r>
          </a:p>
          <a:p>
            <a:pPr eaLnBrk="1" hangingPunct="1"/>
            <a:r>
              <a:rPr lang="ru-RU" altLang="ru-RU" sz="4400" b="1" dirty="0" smtClean="0"/>
              <a:t>  Т</a:t>
            </a:r>
            <a:r>
              <a:rPr lang="ru-RU" altLang="ru-RU" sz="4400" b="1" dirty="0" smtClean="0">
                <a:solidFill>
                  <a:srgbClr val="FF0000"/>
                </a:solidFill>
              </a:rPr>
              <a:t>Ё    </a:t>
            </a:r>
            <a:r>
              <a:rPr lang="ru-RU" altLang="ru-RU" sz="4400" b="1" dirty="0" smtClean="0"/>
              <a:t>      </a:t>
            </a:r>
            <a:r>
              <a:rPr lang="ru-RU" altLang="ru-RU" sz="4400" b="1" dirty="0" smtClean="0">
                <a:solidFill>
                  <a:srgbClr val="FF0000"/>
                </a:solidFill>
              </a:rPr>
              <a:t>Ё</a:t>
            </a:r>
            <a:r>
              <a:rPr lang="ru-RU" altLang="ru-RU" sz="4400" b="1" dirty="0" smtClean="0"/>
              <a:t>Д</a:t>
            </a:r>
          </a:p>
          <a:p>
            <a:pPr eaLnBrk="1" hangingPunct="1"/>
            <a:r>
              <a:rPr lang="ru-RU" altLang="ru-RU" sz="4400" b="1" dirty="0" smtClean="0"/>
              <a:t> Л</a:t>
            </a:r>
            <a:r>
              <a:rPr lang="ru-RU" altLang="ru-RU" sz="4400" b="1" dirty="0" smtClean="0">
                <a:solidFill>
                  <a:srgbClr val="FF0000"/>
                </a:solidFill>
              </a:rPr>
              <a:t>Ё  </a:t>
            </a:r>
            <a:r>
              <a:rPr lang="ru-RU" altLang="ru-RU" sz="4400" b="1" dirty="0" smtClean="0"/>
              <a:t>        </a:t>
            </a:r>
            <a:r>
              <a:rPr lang="ru-RU" altLang="ru-RU" sz="4400" b="1" dirty="0" smtClean="0">
                <a:solidFill>
                  <a:srgbClr val="FF0000"/>
                </a:solidFill>
              </a:rPr>
              <a:t>Ё</a:t>
            </a:r>
            <a:r>
              <a:rPr lang="ru-RU" altLang="ru-RU" sz="4400" b="1" dirty="0" smtClean="0"/>
              <a:t>Л</a:t>
            </a:r>
          </a:p>
          <a:p>
            <a:pPr eaLnBrk="1" hangingPunct="1"/>
            <a:r>
              <a:rPr lang="ru-RU" altLang="ru-RU" sz="4400" b="1" dirty="0" smtClean="0"/>
              <a:t>М</a:t>
            </a:r>
            <a:r>
              <a:rPr lang="ru-RU" altLang="ru-RU" sz="4400" b="1" dirty="0" smtClean="0">
                <a:solidFill>
                  <a:srgbClr val="FF0000"/>
                </a:solidFill>
              </a:rPr>
              <a:t>Ё </a:t>
            </a:r>
            <a:r>
              <a:rPr lang="ru-RU" altLang="ru-RU" sz="4400" b="1" dirty="0" smtClean="0"/>
              <a:t>         </a:t>
            </a:r>
            <a:r>
              <a:rPr lang="ru-RU" altLang="ru-RU" sz="4400" b="1" dirty="0" smtClean="0">
                <a:solidFill>
                  <a:srgbClr val="FF0000"/>
                </a:solidFill>
              </a:rPr>
              <a:t>Ё</a:t>
            </a:r>
            <a:r>
              <a:rPr lang="ru-RU" altLang="ru-RU" sz="4400" b="1" dirty="0" smtClean="0"/>
              <a:t>М</a:t>
            </a:r>
          </a:p>
          <a:p>
            <a:pPr eaLnBrk="1" hangingPunct="1"/>
            <a:r>
              <a:rPr lang="ru-RU" altLang="ru-RU" sz="4400" b="1" dirty="0" smtClean="0"/>
              <a:t> Д</a:t>
            </a:r>
            <a:r>
              <a:rPr lang="ru-RU" altLang="ru-RU" sz="4400" b="1" dirty="0" smtClean="0">
                <a:solidFill>
                  <a:srgbClr val="FF0000"/>
                </a:solidFill>
              </a:rPr>
              <a:t>Ё</a:t>
            </a:r>
            <a:r>
              <a:rPr lang="ru-RU" altLang="ru-RU" sz="4400" b="1" dirty="0" smtClean="0"/>
              <a:t>          </a:t>
            </a:r>
            <a:r>
              <a:rPr lang="ru-RU" altLang="ru-RU" sz="4400" b="1" dirty="0" smtClean="0">
                <a:solidFill>
                  <a:srgbClr val="FF0000"/>
                </a:solidFill>
              </a:rPr>
              <a:t>Ё</a:t>
            </a:r>
            <a:r>
              <a:rPr lang="ru-RU" altLang="ru-RU" sz="4400" b="1" dirty="0" smtClean="0"/>
              <a:t>Т</a:t>
            </a:r>
          </a:p>
          <a:p>
            <a:pPr eaLnBrk="1" hangingPunct="1"/>
            <a:r>
              <a:rPr lang="ru-RU" altLang="ru-RU" sz="4400" b="1" dirty="0" smtClean="0"/>
              <a:t> Р</a:t>
            </a:r>
            <a:r>
              <a:rPr lang="ru-RU" altLang="ru-RU" sz="4400" b="1" dirty="0" smtClean="0">
                <a:solidFill>
                  <a:srgbClr val="FF0000"/>
                </a:solidFill>
              </a:rPr>
              <a:t>Ё</a:t>
            </a:r>
            <a:r>
              <a:rPr lang="ru-RU" altLang="ru-RU" sz="4400" b="1" dirty="0" smtClean="0"/>
              <a:t>           </a:t>
            </a:r>
            <a:r>
              <a:rPr lang="ru-RU" altLang="ru-RU" sz="4400" b="1" dirty="0" smtClean="0">
                <a:solidFill>
                  <a:srgbClr val="FF0000"/>
                </a:solidFill>
              </a:rPr>
              <a:t>Ё</a:t>
            </a:r>
            <a:r>
              <a:rPr lang="ru-RU" altLang="ru-RU" sz="4400" b="1" dirty="0" smtClean="0"/>
              <a:t>Р</a:t>
            </a:r>
          </a:p>
          <a:p>
            <a:pPr eaLnBrk="1" hangingPunct="1"/>
            <a:r>
              <a:rPr lang="ru-RU" altLang="ru-RU" sz="4400" b="1" dirty="0" smtClean="0"/>
              <a:t> З</a:t>
            </a:r>
            <a:r>
              <a:rPr lang="ru-RU" altLang="ru-RU" sz="4400" b="1" dirty="0" smtClean="0">
                <a:solidFill>
                  <a:srgbClr val="FF0000"/>
                </a:solidFill>
              </a:rPr>
              <a:t>Ё</a:t>
            </a:r>
            <a:r>
              <a:rPr lang="ru-RU" altLang="ru-RU" sz="4400" b="1" dirty="0" smtClean="0"/>
              <a:t>           </a:t>
            </a:r>
            <a:r>
              <a:rPr lang="ru-RU" altLang="ru-RU" sz="4400" b="1" dirty="0" smtClean="0">
                <a:solidFill>
                  <a:srgbClr val="FF0000"/>
                </a:solidFill>
              </a:rPr>
              <a:t>Ё</a:t>
            </a:r>
            <a:r>
              <a:rPr lang="ru-RU" altLang="ru-RU" sz="4400" b="1" dirty="0" smtClean="0"/>
              <a:t>З</a:t>
            </a:r>
          </a:p>
          <a:p>
            <a:pPr eaLnBrk="1" hangingPunct="1"/>
            <a:r>
              <a:rPr lang="ru-RU" altLang="ru-RU" sz="4400" b="1" dirty="0" smtClean="0"/>
              <a:t>С</a:t>
            </a:r>
            <a:r>
              <a:rPr lang="ru-RU" altLang="ru-RU" sz="4400" b="1" dirty="0" smtClean="0">
                <a:solidFill>
                  <a:srgbClr val="FF0000"/>
                </a:solidFill>
              </a:rPr>
              <a:t>Ё            Ё</a:t>
            </a:r>
            <a:r>
              <a:rPr lang="ru-RU" altLang="ru-RU" sz="4400" b="1" dirty="0" smtClean="0"/>
              <a:t>С</a:t>
            </a:r>
            <a:endParaRPr lang="ru-RU" altLang="ru-RU" sz="4400" b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339752" cy="134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Попробуй прочитать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179388" y="188913"/>
            <a:ext cx="27003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ЛКА</a:t>
            </a:r>
          </a:p>
        </p:txBody>
      </p:sp>
      <p:sp>
        <p:nvSpPr>
          <p:cNvPr id="138263" name="Rectangle 23"/>
          <p:cNvSpPr>
            <a:spLocks noChangeArrowheads="1"/>
          </p:cNvSpPr>
          <p:nvPr/>
        </p:nvSpPr>
        <p:spPr bwMode="auto">
          <a:xfrm>
            <a:off x="3059113" y="188913"/>
            <a:ext cx="28813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КЛ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Н</a:t>
            </a:r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6011863" y="188913"/>
            <a:ext cx="28813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ЗАМ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РЗ</a:t>
            </a:r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250825" y="1341438"/>
            <a:ext cx="28813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ЖИК</a:t>
            </a:r>
          </a:p>
        </p:txBody>
      </p:sp>
      <p:sp>
        <p:nvSpPr>
          <p:cNvPr id="138266" name="Rectangle 26"/>
          <p:cNvSpPr>
            <a:spLocks noChangeArrowheads="1"/>
          </p:cNvSpPr>
          <p:nvPr/>
        </p:nvSpPr>
        <p:spPr bwMode="auto">
          <a:xfrm>
            <a:off x="3203575" y="1341438"/>
            <a:ext cx="28813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ВЕР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ВКА</a:t>
            </a:r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6262688" y="1341438"/>
            <a:ext cx="28813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СЕР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ЖКА</a:t>
            </a:r>
          </a:p>
        </p:txBody>
      </p:sp>
      <p:sp>
        <p:nvSpPr>
          <p:cNvPr id="138268" name="Rectangle 28"/>
          <p:cNvSpPr>
            <a:spLocks noChangeArrowheads="1"/>
          </p:cNvSpPr>
          <p:nvPr/>
        </p:nvSpPr>
        <p:spPr bwMode="auto">
          <a:xfrm>
            <a:off x="0" y="2565400"/>
            <a:ext cx="28813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Ш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Л</a:t>
            </a:r>
          </a:p>
        </p:txBody>
      </p:sp>
      <p:sp>
        <p:nvSpPr>
          <p:cNvPr id="138269" name="Rectangle 29"/>
          <p:cNvSpPr>
            <a:spLocks noChangeArrowheads="1"/>
          </p:cNvSpPr>
          <p:nvPr/>
        </p:nvSpPr>
        <p:spPr bwMode="auto">
          <a:xfrm>
            <a:off x="3132138" y="2565400"/>
            <a:ext cx="2881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В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ДРА</a:t>
            </a:r>
          </a:p>
        </p:txBody>
      </p:sp>
      <p:sp>
        <p:nvSpPr>
          <p:cNvPr id="138271" name="Rectangle 31"/>
          <p:cNvSpPr>
            <a:spLocks noChangeArrowheads="1"/>
          </p:cNvSpPr>
          <p:nvPr/>
        </p:nvSpPr>
        <p:spPr bwMode="auto">
          <a:xfrm>
            <a:off x="0" y="3789363"/>
            <a:ext cx="28813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latin typeface="Arial" charset="0"/>
              </a:rPr>
              <a:t>А</a:t>
            </a:r>
            <a:r>
              <a:rPr lang="ru-RU" altLang="ru-RU" sz="4400" b="1">
                <a:latin typeface="Arial" charset="0"/>
              </a:rPr>
              <a:t>Л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НКА</a:t>
            </a:r>
          </a:p>
        </p:txBody>
      </p:sp>
      <p:sp>
        <p:nvSpPr>
          <p:cNvPr id="138272" name="Rectangle 32"/>
          <p:cNvSpPr>
            <a:spLocks noChangeArrowheads="1"/>
          </p:cNvSpPr>
          <p:nvPr/>
        </p:nvSpPr>
        <p:spPr bwMode="auto">
          <a:xfrm>
            <a:off x="3059113" y="3789363"/>
            <a:ext cx="28813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БЕЛЬ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endParaRPr lang="ru-RU" altLang="ru-RU" sz="4400" b="1">
              <a:latin typeface="Arial" charset="0"/>
            </a:endParaRPr>
          </a:p>
        </p:txBody>
      </p:sp>
      <p:sp>
        <p:nvSpPr>
          <p:cNvPr id="138273" name="Rectangle 33"/>
          <p:cNvSpPr>
            <a:spLocks noChangeArrowheads="1"/>
          </p:cNvSpPr>
          <p:nvPr/>
        </p:nvSpPr>
        <p:spPr bwMode="auto">
          <a:xfrm>
            <a:off x="6084888" y="3789363"/>
            <a:ext cx="28813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КОСТ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Р</a:t>
            </a:r>
          </a:p>
        </p:txBody>
      </p:sp>
      <p:sp>
        <p:nvSpPr>
          <p:cNvPr id="138274" name="Rectangle 34"/>
          <p:cNvSpPr>
            <a:spLocks noChangeArrowheads="1"/>
          </p:cNvSpPr>
          <p:nvPr/>
        </p:nvSpPr>
        <p:spPr bwMode="auto">
          <a:xfrm>
            <a:off x="179388" y="5084763"/>
            <a:ext cx="28813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latin typeface="Arial" charset="0"/>
              </a:rPr>
              <a:t>Л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ЛЯ</a:t>
            </a:r>
          </a:p>
        </p:txBody>
      </p:sp>
      <p:sp>
        <p:nvSpPr>
          <p:cNvPr id="138275" name="Rectangle 35"/>
          <p:cNvSpPr>
            <a:spLocks noChangeArrowheads="1"/>
          </p:cNvSpPr>
          <p:nvPr/>
        </p:nvSpPr>
        <p:spPr bwMode="auto">
          <a:xfrm>
            <a:off x="3276600" y="5157788"/>
            <a:ext cx="24479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РШ</a:t>
            </a:r>
          </a:p>
        </p:txBody>
      </p:sp>
      <p:sp>
        <p:nvSpPr>
          <p:cNvPr id="138276" name="Rectangle 36"/>
          <p:cNvSpPr>
            <a:spLocks noChangeArrowheads="1"/>
          </p:cNvSpPr>
          <p:nvPr/>
        </p:nvSpPr>
        <p:spPr bwMode="auto">
          <a:xfrm>
            <a:off x="5867400" y="5084763"/>
            <a:ext cx="3276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КОТ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НОК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6227763" y="2565400"/>
            <a:ext cx="2881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latin typeface="Arial" charset="0"/>
              </a:rPr>
              <a:t>С</a:t>
            </a:r>
            <a:r>
              <a:rPr lang="ru-RU" altLang="ru-RU" sz="4400" b="1">
                <a:latin typeface="Arial" charset="0"/>
              </a:rPr>
              <a:t>ЕР</a:t>
            </a: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4400" b="1">
                <a:latin typeface="Arial" charset="0"/>
              </a:rPr>
              <a:t>ЖКА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62" grpId="0"/>
      <p:bldP spid="138263" grpId="0"/>
      <p:bldP spid="138264" grpId="0"/>
      <p:bldP spid="138265" grpId="0"/>
      <p:bldP spid="138266" grpId="0"/>
      <p:bldP spid="138267" grpId="0"/>
      <p:bldP spid="138268" grpId="0"/>
      <p:bldP spid="138269" grpId="0"/>
      <p:bldP spid="138271" grpId="0"/>
      <p:bldP spid="138272" grpId="0"/>
      <p:bldP spid="138273" grpId="0"/>
      <p:bldP spid="138274" grpId="0"/>
      <p:bldP spid="138275" grpId="0"/>
      <p:bldP spid="13827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980728"/>
            <a:ext cx="9036050" cy="5877272"/>
          </a:xfrm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Ал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нка нашли в лесу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жика. У него на лапке была ранка. Девочки принесли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жика к себе в дом. Ал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нка положила ежа в коробку, а Лёля налила ему молока.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жик сразу стал пить молоко. Потом девочки смазали ему лапу.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 скоро поправился, и девочки отнесли его в лес.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умеешь прочитай, перескажи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Люби всё живое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  <a:b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Предлагаю слепить, нарисовать ёжика или ёлку рядом с буквой Ё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97968"/>
            <a:ext cx="4860032" cy="486003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600" b="1" dirty="0" smtClean="0">
                <a:solidFill>
                  <a:schemeClr val="tx2"/>
                </a:solidFill>
              </a:rPr>
              <a:t>ПРОВЕРЬ ПОСАДКУ!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2" descr="C:\Users\PC\Downloads\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1628775"/>
            <a:ext cx="9196388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blob:https://web.whatsapp.com/07ab5001-0a24-4483-82a1-9be4107aa2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1234\Desktop\07ab5001-0a24-4483-82a1-9be4107aa2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768752" cy="65501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Вспомни!!!</a:t>
            </a:r>
            <a:endParaRPr lang="ru-RU" alt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1106488"/>
            <a:ext cx="8670925" cy="5751512"/>
          </a:xfrm>
        </p:spPr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Предложение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состоит из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Слова состоят из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Слоги состоят из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Назови две группы звуков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Дай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характеристику гласным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звукам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Почему, Ё гласная, объясни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20072" y="1124744"/>
            <a:ext cx="1800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слов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1700808"/>
            <a:ext cx="252027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слогов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2204864"/>
            <a:ext cx="230425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звуков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2924944"/>
            <a:ext cx="390183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гласные, согласные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Буква </a:t>
            </a:r>
            <a:r>
              <a:rPr lang="ru-RU" sz="4800" dirty="0" smtClean="0">
                <a:solidFill>
                  <a:srgbClr val="002060"/>
                </a:solidFill>
              </a:rPr>
              <a:t>Е передохнула,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Как тотчас же на неё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Пара птенчиков вспорхнула-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Получилась буква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76056" y="2996952"/>
            <a:ext cx="65434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Ё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WordArt 3"/>
          <p:cNvSpPr>
            <a:spLocks noChangeArrowheads="1" noChangeShapeType="1" noTextEdit="1"/>
          </p:cNvSpPr>
          <p:nvPr/>
        </p:nvSpPr>
        <p:spPr bwMode="auto">
          <a:xfrm>
            <a:off x="2300287" y="188640"/>
            <a:ext cx="6376987" cy="4471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Ё  </a:t>
            </a:r>
            <a:r>
              <a:rPr lang="ru-RU" b="1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Ё</a:t>
            </a:r>
            <a:endParaRPr lang="ru-RU" sz="3600" b="1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013176"/>
            <a:ext cx="914399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У буквы ё две точки,</a:t>
            </a:r>
          </a:p>
          <a:p>
            <a:pPr algn="ctr">
              <a:defRPr/>
            </a:pPr>
            <a:r>
              <a:rPr lang="ru-RU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Словно в лесенке гвоздочки.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altLang="ru-RU" sz="5400" smtClean="0"/>
              <a:t>Цель нашей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>
              <a:defRPr/>
            </a:pPr>
            <a:r>
              <a:rPr lang="ru-RU" sz="4200" dirty="0" smtClean="0"/>
              <a:t>Познакомиться с _______ звуком и с новой _______</a:t>
            </a:r>
          </a:p>
          <a:p>
            <a:pPr>
              <a:defRPr/>
            </a:pPr>
            <a:r>
              <a:rPr lang="ru-RU" sz="4200" dirty="0" smtClean="0"/>
              <a:t>Научиться отличать новые ______ и _______ от других звуков и букв</a:t>
            </a:r>
          </a:p>
          <a:p>
            <a:pPr>
              <a:defRPr/>
            </a:pPr>
            <a:r>
              <a:rPr lang="ru-RU" sz="4200" dirty="0" smtClean="0"/>
              <a:t>Учиться читать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4200" dirty="0" smtClean="0"/>
              <a:t>                                       с новой буквой.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340768"/>
            <a:ext cx="179728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новым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3766" y="1983976"/>
            <a:ext cx="183319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буквой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2664201"/>
            <a:ext cx="148925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звуки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310532"/>
            <a:ext cx="166135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буквы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83540" y="4159341"/>
            <a:ext cx="149374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слоги,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04324" y="4159340"/>
            <a:ext cx="154446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слова,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73838" y="4911327"/>
            <a:ext cx="337451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предложения 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4941168"/>
            <a:ext cx="162999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тексты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3375"/>
            <a:ext cx="9144000" cy="4525963"/>
          </a:xfrm>
        </p:spPr>
        <p:txBody>
          <a:bodyPr/>
          <a:lstStyle/>
          <a:p>
            <a:pPr>
              <a:defRPr/>
            </a:pPr>
            <a:r>
              <a:rPr lang="ru-RU" sz="4800" dirty="0" smtClean="0"/>
              <a:t>Добродушен, деловит,</a:t>
            </a:r>
          </a:p>
          <a:p>
            <a:pPr>
              <a:defRPr/>
            </a:pPr>
            <a:r>
              <a:rPr lang="ru-RU" sz="4800" dirty="0" smtClean="0"/>
              <a:t>Весь иголками покрыт.</a:t>
            </a:r>
          </a:p>
          <a:p>
            <a:pPr>
              <a:defRPr/>
            </a:pPr>
            <a:r>
              <a:rPr lang="ru-RU" sz="4800" dirty="0" smtClean="0"/>
              <a:t>Слышишь топот шустрых ножек?</a:t>
            </a:r>
          </a:p>
          <a:p>
            <a:pPr>
              <a:defRPr/>
            </a:pPr>
            <a:r>
              <a:rPr lang="ru-RU" sz="4800" dirty="0" smtClean="0"/>
              <a:t>Это наш приятель 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ё</a:t>
            </a:r>
            <a:r>
              <a:rPr lang="ru-RU" sz="4800" dirty="0" smtClean="0"/>
              <a:t>жик.</a:t>
            </a:r>
          </a:p>
        </p:txBody>
      </p:sp>
      <p:pic>
        <p:nvPicPr>
          <p:cNvPr id="5" name="Два слова о ежах.mp4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0"/>
            <a:ext cx="9166225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5292080" y="2889706"/>
            <a:ext cx="3851920" cy="396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8964488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Посмотри, кто пришел к нам в гости?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75" y="2603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питается ёжик?</a:t>
            </a:r>
            <a:b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Делает запасы на зиму?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4211960" y="1776954"/>
            <a:ext cx="4932040" cy="508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82550" y="2087563"/>
            <a:ext cx="4914900" cy="4683125"/>
            <a:chOff x="0" y="1484784"/>
            <a:chExt cx="4916067" cy="4682617"/>
          </a:xfrm>
        </p:grpSpPr>
        <p:sp>
          <p:nvSpPr>
            <p:cNvPr id="6" name="Овал 5"/>
            <p:cNvSpPr/>
            <p:nvPr/>
          </p:nvSpPr>
          <p:spPr>
            <a:xfrm>
              <a:off x="827284" y="1484784"/>
              <a:ext cx="3169402" cy="3312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6" idx="3"/>
            </p:cNvCxnSpPr>
            <p:nvPr/>
          </p:nvCxnSpPr>
          <p:spPr>
            <a:xfrm flipH="1">
              <a:off x="827284" y="4311814"/>
              <a:ext cx="463660" cy="142065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stCxn id="6" idx="5"/>
            </p:cNvCxnSpPr>
            <p:nvPr/>
          </p:nvCxnSpPr>
          <p:spPr>
            <a:xfrm>
              <a:off x="3531438" y="4311814"/>
              <a:ext cx="465248" cy="142065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3763268" y="5692789"/>
              <a:ext cx="1152799" cy="431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0" y="5735648"/>
              <a:ext cx="1152799" cy="431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5385" name="Группа 10"/>
            <p:cNvGrpSpPr>
              <a:grpSpLocks/>
            </p:cNvGrpSpPr>
            <p:nvPr/>
          </p:nvGrpSpPr>
          <p:grpSpPr bwMode="auto">
            <a:xfrm>
              <a:off x="4222404" y="3906036"/>
              <a:ext cx="334492" cy="385222"/>
              <a:chOff x="4314393" y="4312067"/>
              <a:chExt cx="334492" cy="38522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H="1">
                <a:off x="4314154" y="4316252"/>
                <a:ext cx="106387" cy="380958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4457063" y="4311489"/>
                <a:ext cx="152436" cy="385721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417365" y="4335299"/>
                <a:ext cx="231830" cy="169843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273115" y="2572103"/>
              <a:ext cx="628799" cy="142065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876008" y="2529246"/>
              <a:ext cx="463660" cy="142065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88" name="Группа 13"/>
            <p:cNvGrpSpPr>
              <a:grpSpLocks/>
            </p:cNvGrpSpPr>
            <p:nvPr/>
          </p:nvGrpSpPr>
          <p:grpSpPr bwMode="auto">
            <a:xfrm rot="2782421">
              <a:off x="35098" y="3937401"/>
              <a:ext cx="334492" cy="385222"/>
              <a:chOff x="4314393" y="4312067"/>
              <a:chExt cx="334492" cy="385222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4312156" y="4314617"/>
                <a:ext cx="107938" cy="38109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4456657" y="4312166"/>
                <a:ext cx="152384" cy="38585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4413834" y="4335984"/>
                <a:ext cx="231750" cy="169902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4097338" y="801688"/>
            <a:ext cx="4914900" cy="5035550"/>
            <a:chOff x="4096882" y="544475"/>
            <a:chExt cx="4916067" cy="5036665"/>
          </a:xfrm>
        </p:grpSpPr>
        <p:sp>
          <p:nvSpPr>
            <p:cNvPr id="22" name="Овал 21"/>
            <p:cNvSpPr/>
            <p:nvPr/>
          </p:nvSpPr>
          <p:spPr>
            <a:xfrm>
              <a:off x="4924165" y="898565"/>
              <a:ext cx="3169402" cy="331225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3" name="Прямая соединительная линия 22"/>
            <p:cNvCxnSpPr>
              <a:stCxn id="22" idx="3"/>
            </p:cNvCxnSpPr>
            <p:nvPr/>
          </p:nvCxnSpPr>
          <p:spPr>
            <a:xfrm flipH="1">
              <a:off x="4924165" y="3726529"/>
              <a:ext cx="463660" cy="142112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22" idx="5"/>
            </p:cNvCxnSpPr>
            <p:nvPr/>
          </p:nvCxnSpPr>
          <p:spPr>
            <a:xfrm>
              <a:off x="7628320" y="3726529"/>
              <a:ext cx="465247" cy="142112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7860150" y="5106372"/>
              <a:ext cx="1152799" cy="431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096882" y="5149244"/>
              <a:ext cx="1152799" cy="431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5370" name="Группа 26"/>
            <p:cNvGrpSpPr>
              <a:grpSpLocks/>
            </p:cNvGrpSpPr>
            <p:nvPr/>
          </p:nvGrpSpPr>
          <p:grpSpPr bwMode="auto">
            <a:xfrm rot="-8439751">
              <a:off x="8629472" y="544475"/>
              <a:ext cx="334492" cy="385222"/>
              <a:chOff x="4314393" y="4312067"/>
              <a:chExt cx="334492" cy="385222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 flipH="1">
                <a:off x="4312385" y="4310916"/>
                <a:ext cx="107976" cy="38267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4456343" y="4309320"/>
                <a:ext cx="152436" cy="39061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4417637" y="4335717"/>
                <a:ext cx="231830" cy="16989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Прямая соединительная линия 27"/>
            <p:cNvCxnSpPr>
              <a:stCxn id="22" idx="2"/>
            </p:cNvCxnSpPr>
            <p:nvPr/>
          </p:nvCxnSpPr>
          <p:spPr>
            <a:xfrm flipH="1" flipV="1">
              <a:off x="4446215" y="1052587"/>
              <a:ext cx="477950" cy="150210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22" idx="6"/>
            </p:cNvCxnSpPr>
            <p:nvPr/>
          </p:nvCxnSpPr>
          <p:spPr>
            <a:xfrm flipV="1">
              <a:off x="8093568" y="846167"/>
              <a:ext cx="593866" cy="1708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73" name="Группа 29"/>
            <p:cNvGrpSpPr>
              <a:grpSpLocks/>
            </p:cNvGrpSpPr>
            <p:nvPr/>
          </p:nvGrpSpPr>
          <p:grpSpPr bwMode="auto">
            <a:xfrm rot="8688664">
              <a:off x="4138607" y="716488"/>
              <a:ext cx="334492" cy="385222"/>
              <a:chOff x="4314393" y="4312067"/>
              <a:chExt cx="334492" cy="385222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 flipH="1">
                <a:off x="4314302" y="4316485"/>
                <a:ext cx="106387" cy="381084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4454393" y="4312311"/>
                <a:ext cx="154024" cy="38743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4416410" y="4337948"/>
                <a:ext cx="233418" cy="17148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eaLnBrk="1" hangingPunct="1"/>
            <a:r>
              <a:rPr lang="ru-RU" altLang="ru-RU" sz="8000" smtClean="0">
                <a:solidFill>
                  <a:srgbClr val="C00000"/>
                </a:solidFill>
              </a:rPr>
              <a:t>Работа со звуком.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</TotalTime>
  <Words>357</Words>
  <Application>Microsoft Office PowerPoint</Application>
  <PresentationFormat>Экран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 занятия: Буквы «Ё, Ё», звуки [й’о], [о].</vt:lpstr>
      <vt:lpstr>ПРОВЕРЬ ПОСАДКУ!</vt:lpstr>
      <vt:lpstr>Вспомни!!!</vt:lpstr>
      <vt:lpstr>Слайд 4</vt:lpstr>
      <vt:lpstr>Слайд 5</vt:lpstr>
      <vt:lpstr>Цель нашей работы:</vt:lpstr>
      <vt:lpstr>Слайд 7</vt:lpstr>
      <vt:lpstr>Чем питается ёжик? Делает запасы на зиму?</vt:lpstr>
      <vt:lpstr>Работа со звуком.</vt:lpstr>
      <vt:lpstr>Слайд 10</vt:lpstr>
      <vt:lpstr>Слайд 11</vt:lpstr>
      <vt:lpstr>Слайд 12</vt:lpstr>
      <vt:lpstr>Слайд 13</vt:lpstr>
      <vt:lpstr>Слайд 14</vt:lpstr>
      <vt:lpstr>Разбор слова. Нарисуй схему звукобуквенного анализа  в тетради</vt:lpstr>
      <vt:lpstr>Слайд 16</vt:lpstr>
      <vt:lpstr>Слайд 17</vt:lpstr>
      <vt:lpstr>Слайд 18</vt:lpstr>
      <vt:lpstr>Люби всё живое! Предлагаю слепить, нарисовать ёжика или ёлку рядом с буквой Ё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Элла</dc:creator>
  <cp:lastModifiedBy>1234</cp:lastModifiedBy>
  <cp:revision>75</cp:revision>
  <dcterms:created xsi:type="dcterms:W3CDTF">2009-06-27T11:45:42Z</dcterms:created>
  <dcterms:modified xsi:type="dcterms:W3CDTF">2020-05-14T18:38:32Z</dcterms:modified>
</cp:coreProperties>
</file>